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6" r:id="rId3"/>
    <p:sldId id="367" r:id="rId4"/>
    <p:sldId id="368" r:id="rId5"/>
    <p:sldId id="369" r:id="rId6"/>
    <p:sldId id="370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2" r:id="rId17"/>
    <p:sldId id="381" r:id="rId18"/>
    <p:sldId id="383" r:id="rId19"/>
    <p:sldId id="371" r:id="rId20"/>
  </p:sldIdLst>
  <p:sldSz cx="9144000" cy="6858000" type="screen4x3"/>
  <p:notesSz cx="6742113" cy="987266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E3F27B-5CD5-4755-BCD1-D453C77A2125}" type="datetimeFigureOut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03FEEC-F069-4FEE-89AC-D945C5A3E68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60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3C4477-8FBC-408B-B74F-C33C710FDE50}" type="datetimeFigureOut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 smtClean="0"/>
              <a:t>Rediģēt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28D18E-D73F-4F85-B3A8-C47C3581FB8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650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smtClean="0"/>
          </a:p>
        </p:txBody>
      </p:sp>
      <p:sp>
        <p:nvSpPr>
          <p:cNvPr id="16387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2B7BD-6402-4150-85F0-0CDF364FB6A2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lv-LV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92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01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872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aida attēla vietturi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smtClean="0"/>
          </a:p>
        </p:txBody>
      </p:sp>
      <p:sp>
        <p:nvSpPr>
          <p:cNvPr id="18435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BC82E2-B087-4CE8-AB0A-350C01771F3A}" type="slidenum">
              <a:rPr lang="lv-LV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lv-LV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9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424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8569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394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995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1189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826482-43D0-474B-A528-21AAC39CE8ED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11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40513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3917950" y="0"/>
            <a:ext cx="1368425" cy="576263"/>
          </a:xfrm>
          <a:prstGeom prst="rect">
            <a:avLst/>
          </a:prstGeom>
          <a:solidFill>
            <a:srgbClr val="1F2A44"/>
          </a:solidFill>
        </p:spPr>
        <p:txBody>
          <a:bodyPr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F2A4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Attēls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836613"/>
            <a:ext cx="4025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2658268"/>
            <a:ext cx="6858000" cy="11969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v-LV" dirty="0" smtClean="0"/>
              <a:t>Rediģēt šablona virsraksta stilu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4546600"/>
            <a:ext cx="6858000" cy="7112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v-LV" dirty="0" smtClean="0"/>
              <a:t>Rediģēt šablona apakšvirsraksta stilu</a:t>
            </a:r>
            <a:endParaRPr lang="lv-LV" dirty="0"/>
          </a:p>
        </p:txBody>
      </p:sp>
      <p:sp>
        <p:nvSpPr>
          <p:cNvPr id="7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C34A-0C24-40F3-A30E-65E69DD26E41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8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B98-3A78-409D-AB95-C3C7014A1E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8C13-B9F8-4D3E-8365-257F44420291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57A4-DB94-4BA8-8734-A39240EFB33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0866-E733-492E-85F3-66E977403C2E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D210-0B5B-4637-915D-B88408DD09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josla_apaks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75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13488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64E39C5-97FA-4BBC-9FC4-BB8F5231F0BF}" type="slidenum">
              <a:rPr lang="lv-LV" altLang="lv-LV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lv-LV" altLang="lv-LV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24"/>
          <p:cNvGrpSpPr>
            <a:grpSpLocks noChangeAspect="1"/>
          </p:cNvGrpSpPr>
          <p:nvPr userDrawn="1"/>
        </p:nvGrpSpPr>
        <p:grpSpPr bwMode="auto">
          <a:xfrm>
            <a:off x="8215313" y="6100763"/>
            <a:ext cx="714375" cy="714375"/>
            <a:chOff x="6858016" y="4929198"/>
            <a:chExt cx="1602934" cy="1603857"/>
          </a:xfrm>
        </p:grpSpPr>
        <p:pic>
          <p:nvPicPr>
            <p:cNvPr id="7" name="Picture 25" descr="logobo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5722159"/>
              <a:ext cx="1602934" cy="8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logotop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4929198"/>
              <a:ext cx="1602934" cy="7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33"/>
          <p:cNvCxnSpPr/>
          <p:nvPr userDrawn="1"/>
        </p:nvCxnSpPr>
        <p:spPr>
          <a:xfrm rot="10800000">
            <a:off x="571500" y="293688"/>
            <a:ext cx="8072438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34"/>
          <p:cNvCxnSpPr/>
          <p:nvPr userDrawn="1"/>
        </p:nvCxnSpPr>
        <p:spPr>
          <a:xfrm rot="5400000">
            <a:off x="38893" y="821532"/>
            <a:ext cx="1071563" cy="0"/>
          </a:xfrm>
          <a:prstGeom prst="line">
            <a:avLst/>
          </a:prstGeom>
          <a:ln w="19050">
            <a:solidFill>
              <a:srgbClr val="9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2" descr="logotex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6354763"/>
            <a:ext cx="3857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0488" y="6272213"/>
            <a:ext cx="581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14787D-D4B4-4E5E-ADEF-2C4D8C2D59C4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0534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tura vietturis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7975" y="428625"/>
            <a:ext cx="7159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ttēls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25" y="1588"/>
            <a:ext cx="18938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8650" y="1076326"/>
            <a:ext cx="7886700" cy="6143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4C90-DBC3-4E2B-BE65-C68DE8D7E13E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7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C4D2-D5CF-447E-A5B8-4E42FE7C537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5A3C-9753-4EF8-82F0-496BD3815210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04F7-FE70-48C6-AD80-F6C909518ED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7AFA-FBA8-4130-A79B-D488DAA76742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2BA8-0BF5-4B21-8B22-7D2A7F8524C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86CA-5D20-41C7-A83F-E9583D8AA718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8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65F9-D94C-46FF-B432-136B6AF0E3A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16DA-AAAE-4CD1-8555-C9D752394F55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4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E2D9-BD7D-49E0-B0D8-E35E5603E04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10E3-B58C-4F8B-AE74-913024C5035E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3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0612-F1F2-48D2-A088-27C846213E8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254A-C4F2-4613-AD43-98B6B444A78B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A789-834E-42DC-9F9E-6862B3EE3A5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7981-1FA4-4648-B528-3BFB5A4BA474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6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C50A-C047-49E0-ADA9-BBD02D20A1A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irsraksta viettur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55325-3383-4A45-9169-0ECD934768D6}" type="datetime1">
              <a:rPr lang="lv-LV"/>
              <a:pPr>
                <a:defRPr/>
              </a:pPr>
              <a:t>04.06.2018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1D412-E705-4508-AB1D-2B4E0E52709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ars.nakurts@vugd.gov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lv/url?sa=i&amp;rct=j&amp;q=&amp;esrc=s&amp;frm=1&amp;source=images&amp;cd=&amp;cad=rja&amp;docid=6diMZN9jwyt49M&amp;tbnid=nuFMDqx0fSECuM:&amp;ved=0CAUQjRw&amp;url=http://abasco.com/boomandaccessories.html&amp;ei=lSESUca0LMKG4AShpoHADw&amp;bvm=bv.41934586,d.bGE&amp;psig=AFQjCNHgYxYNxy_rC255vZLJu-BAmy2rUg&amp;ust=1360229097110077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s://www.youtube.com/watch?v=YcZWHjFP-es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www.youtube.com/watch?v=XnNeYovaKL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hyperlink" Target="http://www.google.lv/url?sa=i&amp;rct=j&amp;q=&amp;esrc=s&amp;frm=1&amp;source=images&amp;cd=&amp;cad=rja&amp;docid=rXGVLZZCvZoShM&amp;tbnid=_gK8Oq8PpxRLIM:&amp;ved=0CAUQjRw&amp;url=http://www.lbds.lv/dundaga/resursi/r_Kornelija_brunas/&amp;ei=JJI1UZyWFof24QTW_YBw&amp;bvm=bv.43148975,d.ZWU&amp;psig=AFQjCNGCzHvc9QC5IbXnQNUUHHHwjeFzDg&amp;ust=1362551707602159" TargetMode="Externa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3221" y="2898765"/>
            <a:ext cx="8912644" cy="117833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lv-LV" sz="2600" b="1" dirty="0" smtClean="0">
                <a:solidFill>
                  <a:srgbClr val="990000"/>
                </a:solidFill>
                <a:latin typeface="Verdana" pitchFamily="34" charset="0"/>
              </a:rPr>
              <a:t>Apdraudējumi piekrastes teritorijā un to sekas</a:t>
            </a:r>
          </a:p>
          <a:p>
            <a:pPr algn="ctr" defTabSz="685800">
              <a:lnSpc>
                <a:spcPct val="80000"/>
              </a:lnSpc>
            </a:pPr>
            <a:endParaRPr lang="lv-LV" sz="2600" b="1" dirty="0" smtClean="0">
              <a:solidFill>
                <a:srgbClr val="990000"/>
              </a:solidFill>
              <a:latin typeface="Verdana" pitchFamily="34" charset="0"/>
            </a:endParaRPr>
          </a:p>
          <a:p>
            <a:pPr algn="ctr" defTabSz="685800">
              <a:lnSpc>
                <a:spcPct val="80000"/>
              </a:lnSpc>
            </a:pPr>
            <a:r>
              <a:rPr lang="lv-LV" sz="2600" b="1" dirty="0">
                <a:solidFill>
                  <a:srgbClr val="990000"/>
                </a:solidFill>
                <a:latin typeface="Verdana" pitchFamily="34" charset="0"/>
              </a:rPr>
              <a:t>Ī</a:t>
            </a:r>
            <a:r>
              <a:rPr lang="lv-LV" sz="2600" b="1" dirty="0" smtClean="0">
                <a:solidFill>
                  <a:srgbClr val="990000"/>
                </a:solidFill>
                <a:latin typeface="Verdana" pitchFamily="34" charset="0"/>
              </a:rPr>
              <a:t>stenotie glābšanas pasākumi piekrastē</a:t>
            </a:r>
            <a:endParaRPr lang="lv-LV" sz="2600" b="1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57644" y="5190803"/>
            <a:ext cx="7194013" cy="10623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endParaRPr lang="lv-LV" sz="800" dirty="0">
              <a:latin typeface="Verdana" pitchFamily="34" charset="0"/>
            </a:endParaRPr>
          </a:p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lv-LV" sz="1200" dirty="0" smtClean="0">
                <a:latin typeface="Verdana" pitchFamily="34" charset="0"/>
              </a:rPr>
              <a:t>Ivars </a:t>
            </a:r>
            <a:r>
              <a:rPr lang="lv-LV" sz="1200" dirty="0" err="1" smtClean="0">
                <a:latin typeface="Verdana" pitchFamily="34" charset="0"/>
              </a:rPr>
              <a:t>Nakurts</a:t>
            </a:r>
            <a:r>
              <a:rPr lang="lv-LV" sz="1200" dirty="0" smtClean="0">
                <a:latin typeface="Verdana" pitchFamily="34" charset="0"/>
              </a:rPr>
              <a:t> </a:t>
            </a:r>
          </a:p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lv-LV" sz="1200" dirty="0" smtClean="0">
                <a:latin typeface="Verdana" pitchFamily="34" charset="0"/>
              </a:rPr>
              <a:t>Valsts </a:t>
            </a:r>
            <a:r>
              <a:rPr lang="lv-LV" sz="1200" dirty="0">
                <a:latin typeface="Verdana" pitchFamily="34" charset="0"/>
              </a:rPr>
              <a:t>ugunsdzēsības un glābšanas </a:t>
            </a:r>
            <a:r>
              <a:rPr lang="lv-LV" sz="1200" dirty="0" smtClean="0">
                <a:latin typeface="Verdana" pitchFamily="34" charset="0"/>
              </a:rPr>
              <a:t>dienests, Civilās </a:t>
            </a:r>
            <a:r>
              <a:rPr lang="lv-LV" sz="1200" dirty="0">
                <a:latin typeface="Verdana" pitchFamily="34" charset="0"/>
              </a:rPr>
              <a:t>aizsardzības </a:t>
            </a:r>
            <a:r>
              <a:rPr lang="lv-LV" sz="1200" dirty="0" smtClean="0">
                <a:latin typeface="Verdana" pitchFamily="34" charset="0"/>
              </a:rPr>
              <a:t>pārvalde</a:t>
            </a:r>
          </a:p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lv-LV" sz="1200" dirty="0" smtClean="0">
                <a:latin typeface="Verdana" pitchFamily="34" charset="0"/>
              </a:rPr>
              <a:t> tālr</a:t>
            </a:r>
            <a:r>
              <a:rPr lang="lv-LV" sz="1200" dirty="0">
                <a:latin typeface="Verdana" pitchFamily="34" charset="0"/>
              </a:rPr>
              <a:t>.:</a:t>
            </a:r>
            <a:r>
              <a:rPr lang="lv-LV" sz="1200" dirty="0" smtClean="0">
                <a:latin typeface="Verdana" pitchFamily="34" charset="0"/>
              </a:rPr>
              <a:t>67075922, </a:t>
            </a:r>
            <a:r>
              <a:rPr lang="lv-LV" sz="1200" dirty="0">
                <a:latin typeface="Verdana" pitchFamily="34" charset="0"/>
              </a:rPr>
              <a:t>e-pasts: </a:t>
            </a:r>
            <a:r>
              <a:rPr lang="lv-LV" sz="1200" dirty="0" smtClean="0">
                <a:latin typeface="Verdana" pitchFamily="34" charset="0"/>
                <a:hlinkClick r:id="rId3"/>
              </a:rPr>
              <a:t>ivars.nakurts@vugd.gov.lv</a:t>
            </a:r>
            <a:r>
              <a:rPr lang="lv-LV" sz="1200" dirty="0" smtClean="0">
                <a:latin typeface="Verdana" pitchFamily="34" charset="0"/>
              </a:rPr>
              <a:t> </a:t>
            </a:r>
            <a:r>
              <a:rPr lang="lv-LV" sz="1400" dirty="0" smtClean="0">
                <a:latin typeface="Verdana" pitchFamily="34" charset="0"/>
              </a:rPr>
              <a:t> </a:t>
            </a:r>
            <a:endParaRPr lang="lv-LV" sz="1400" dirty="0">
              <a:latin typeface="Verdana" pitchFamily="34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58737" y="6253184"/>
            <a:ext cx="26844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lv-LV" sz="1200" dirty="0" smtClean="0">
                <a:latin typeface="Verdana" pitchFamily="34" charset="0"/>
              </a:rPr>
              <a:t>2018.gada 4.-5.jūnijs, Roja</a:t>
            </a:r>
            <a:endParaRPr lang="lv-LV" sz="1200" dirty="0">
              <a:latin typeface="Verdana" pitchFamily="34" charset="0"/>
            </a:endParaRPr>
          </a:p>
        </p:txBody>
      </p:sp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1" y="1090899"/>
            <a:ext cx="1583254" cy="6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_KP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40" y="1109066"/>
            <a:ext cx="2826276" cy="76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61666" y="2651632"/>
            <a:ext cx="6785973" cy="4942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endParaRPr lang="lv-LV" sz="800" dirty="0">
              <a:latin typeface="Verdana" pitchFamily="34" charset="0"/>
            </a:endParaRPr>
          </a:p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endParaRPr lang="lv-LV" sz="16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394FE-D0EB-444C-9308-5109600A44A2}" type="slidenum">
              <a:rPr lang="lv-LV"/>
              <a:pPr>
                <a:defRPr/>
              </a:pPr>
              <a:t>10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45C96F-A37D-418D-941F-93A3755FB1AE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lv-LV" sz="3200" b="1" dirty="0" err="1" smtClean="0">
                <a:latin typeface="Arial" charset="0"/>
                <a:cs typeface="Arial" charset="0"/>
              </a:rPr>
              <a:t>Tehnogēnās</a:t>
            </a:r>
            <a:r>
              <a:rPr lang="lv-LV" sz="3200" b="1" dirty="0" smtClean="0">
                <a:latin typeface="Arial" charset="0"/>
                <a:cs typeface="Arial" charset="0"/>
              </a:rPr>
              <a:t> katastrofas</a:t>
            </a: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90488" y="1454386"/>
            <a:ext cx="5561632" cy="466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lv-LV" sz="1400" dirty="0"/>
              <a:t>* </a:t>
            </a:r>
            <a:r>
              <a:rPr lang="lv-LV" sz="2000" b="1" dirty="0">
                <a:solidFill>
                  <a:srgbClr val="9E0000"/>
                </a:solidFill>
              </a:rPr>
              <a:t>Radiācijas negadījums:</a:t>
            </a:r>
            <a:endParaRPr lang="lv-LV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2000" dirty="0" smtClean="0"/>
              <a:t>radioaktīvo </a:t>
            </a:r>
            <a:r>
              <a:rPr lang="lv-LV" sz="2000" dirty="0"/>
              <a:t>materiālu transportēšanas laikā </a:t>
            </a:r>
            <a:endParaRPr lang="lv-LV" sz="2000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2000" dirty="0" smtClean="0"/>
              <a:t>veicot </a:t>
            </a:r>
            <a:r>
              <a:rPr lang="lv-LV" sz="2000" dirty="0"/>
              <a:t>neatļautas darbības ar kodolmateriāliem </a:t>
            </a:r>
            <a:r>
              <a:rPr lang="lv-LV" sz="2000" dirty="0" smtClean="0"/>
              <a:t>(</a:t>
            </a:r>
            <a:r>
              <a:rPr lang="lv-LV" sz="2000" dirty="0"/>
              <a:t>pazaudēšanas, zādzības, neatļautas pārvietošanas, lietošanas vai pārveidošanas gadījumā)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lv-LV" sz="2000" dirty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lv-LV" sz="2000" dirty="0"/>
              <a:t>* </a:t>
            </a:r>
            <a:r>
              <a:rPr lang="lv-LV" sz="2000" b="1" dirty="0">
                <a:solidFill>
                  <a:srgbClr val="9E0000"/>
                </a:solidFill>
              </a:rPr>
              <a:t>Sekas:</a:t>
            </a:r>
            <a:r>
              <a:rPr lang="lv-LV" sz="2000" dirty="0"/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2000" dirty="0"/>
              <a:t>vides piesārņojums (emisija gaisā, floras piesārņojums)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2000" dirty="0"/>
              <a:t>kaitējums </a:t>
            </a:r>
            <a:r>
              <a:rPr lang="lv-LV" sz="2000" dirty="0" smtClean="0"/>
              <a:t>cilvēkiem un materiālie </a:t>
            </a:r>
            <a:r>
              <a:rPr lang="lv-LV" sz="2000" dirty="0"/>
              <a:t>zaudējumi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2000" dirty="0"/>
              <a:t>piesārņoti pārtikas produkti un dzeramais </a:t>
            </a:r>
            <a:r>
              <a:rPr lang="lv-LV" sz="2000" dirty="0" smtClean="0"/>
              <a:t>ūdens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2000" dirty="0" smtClean="0"/>
              <a:t>Grūti konstatēt</a:t>
            </a:r>
            <a:endParaRPr lang="lv-LV" sz="2000" dirty="0"/>
          </a:p>
        </p:txBody>
      </p:sp>
      <p:pic>
        <p:nvPicPr>
          <p:cNvPr id="23557" name="Picture 6" descr="japana-a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73238"/>
            <a:ext cx="31321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fukosim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933056"/>
            <a:ext cx="30956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9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394FE-D0EB-444C-9308-5109600A44A2}" type="slidenum">
              <a:rPr lang="lv-LV"/>
              <a:pPr>
                <a:defRPr/>
              </a:pPr>
              <a:t>11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45C96F-A37D-418D-941F-93A3755FB1AE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lv-LV" sz="3200" b="1" dirty="0" smtClean="0">
                <a:latin typeface="Arial" charset="0"/>
                <a:cs typeface="Arial" charset="0"/>
              </a:rPr>
              <a:t>Rīcība radiācijas gadījumā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067944" y="3823587"/>
            <a:ext cx="1648505" cy="2448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95" y="1628800"/>
            <a:ext cx="7493483" cy="21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12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12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1355075" y="404813"/>
            <a:ext cx="6817325" cy="719931"/>
          </a:xfrm>
        </p:spPr>
        <p:txBody>
          <a:bodyPr/>
          <a:lstStyle/>
          <a:p>
            <a:pPr eaLnBrk="1" hangingPunct="1"/>
            <a:r>
              <a:rPr lang="lv-LV" sz="3200" b="1" dirty="0" smtClean="0">
                <a:latin typeface="+mn-lt"/>
              </a:rPr>
              <a:t>Notikušās katastrofas (jūras) piekrastē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590" y="1517315"/>
            <a:ext cx="8822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990000"/>
                </a:solidFill>
              </a:rPr>
              <a:t>Būtiņģes naftas </a:t>
            </a:r>
            <a:r>
              <a:rPr lang="lv-LV" dirty="0" smtClean="0">
                <a:solidFill>
                  <a:srgbClr val="990000"/>
                </a:solidFill>
              </a:rPr>
              <a:t>termināls (2001.gads un 2008.gads) - </a:t>
            </a:r>
            <a:r>
              <a:rPr lang="lv-LV" dirty="0">
                <a:solidFill>
                  <a:srgbClr val="990000"/>
                </a:solidFill>
              </a:rPr>
              <a:t>naftas </a:t>
            </a:r>
            <a:r>
              <a:rPr lang="lv-LV" dirty="0" smtClean="0">
                <a:solidFill>
                  <a:srgbClr val="990000"/>
                </a:solidFill>
              </a:rPr>
              <a:t>produktu piesārņojums</a:t>
            </a:r>
            <a:endParaRPr lang="lv-LV" dirty="0">
              <a:solidFill>
                <a:srgbClr val="990000"/>
              </a:solidFill>
            </a:endParaRPr>
          </a:p>
          <a:p>
            <a:pPr eaLnBrk="1" hangingPunct="1">
              <a:buNone/>
            </a:pPr>
            <a:endParaRPr lang="lv-LV" dirty="0" smtClean="0">
              <a:solidFill>
                <a:srgbClr val="990000"/>
              </a:solidFill>
            </a:endParaRPr>
          </a:p>
          <a:p>
            <a:pPr eaLnBrk="1" hangingPunct="1">
              <a:buNone/>
            </a:pPr>
            <a:r>
              <a:rPr lang="lv-LV" dirty="0" smtClean="0"/>
              <a:t>Lietuvā</a:t>
            </a:r>
            <a:r>
              <a:rPr lang="lv-LV" dirty="0"/>
              <a:t>, Būtiņģes naftas terminālī, pārkraujot naftas produktus, </a:t>
            </a:r>
            <a:r>
              <a:rPr lang="lv-LV" dirty="0" smtClean="0"/>
              <a:t>notikušas naftas produktu noplūde jūrā (</a:t>
            </a:r>
            <a:r>
              <a:rPr lang="lv-LV" b="1" dirty="0" smtClean="0"/>
              <a:t>Baltijas </a:t>
            </a:r>
            <a:r>
              <a:rPr lang="lv-LV" b="1" dirty="0"/>
              <a:t>jūrā izlija </a:t>
            </a:r>
            <a:r>
              <a:rPr lang="lv-LV" b="1" dirty="0" smtClean="0"/>
              <a:t>~3 tonnas jēlnaftas un 0,3 tonnas</a:t>
            </a:r>
            <a:r>
              <a:rPr lang="lv-LV" dirty="0" smtClean="0"/>
              <a:t>) - </a:t>
            </a:r>
            <a:r>
              <a:rPr lang="fi-FI" dirty="0"/>
              <a:t>naftas vada un kuģa savienojuma </a:t>
            </a:r>
            <a:r>
              <a:rPr lang="fi-FI" dirty="0" smtClean="0"/>
              <a:t>vietā</a:t>
            </a:r>
            <a:r>
              <a:rPr lang="lv-LV" dirty="0" smtClean="0"/>
              <a:t>.</a:t>
            </a:r>
          </a:p>
          <a:p>
            <a:pPr eaLnBrk="1" hangingPunct="1">
              <a:buNone/>
            </a:pPr>
            <a:endParaRPr lang="lv-LV" dirty="0"/>
          </a:p>
          <a:p>
            <a:r>
              <a:rPr lang="lv-LV" dirty="0" smtClean="0"/>
              <a:t>Šādās situācijās pastāv iespēja, ka vējš piesārņojumu virzīs uz </a:t>
            </a:r>
            <a:r>
              <a:rPr lang="lv-LV" dirty="0"/>
              <a:t>Latvijas teritoriālajiem </a:t>
            </a:r>
            <a:r>
              <a:rPr lang="lv-LV" dirty="0" smtClean="0"/>
              <a:t>ūdeņiem</a:t>
            </a:r>
            <a:r>
              <a:rPr lang="lv-LV" dirty="0"/>
              <a:t>.</a:t>
            </a: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98" y="3599400"/>
            <a:ext cx="5195102" cy="25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Å«tiÅÄ£es naftas terminÄ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4" y="4427413"/>
            <a:ext cx="2168793" cy="11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13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13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1344059" y="404813"/>
            <a:ext cx="6828342" cy="719931"/>
          </a:xfrm>
        </p:spPr>
        <p:txBody>
          <a:bodyPr/>
          <a:lstStyle/>
          <a:p>
            <a:pPr eaLnBrk="1" hangingPunct="1"/>
            <a:r>
              <a:rPr lang="lv-LV" sz="3200" b="1" dirty="0" smtClean="0">
                <a:latin typeface="+mn-lt"/>
              </a:rPr>
              <a:t>Notikušās katastrofas (jūras) piekrastē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42" y="1517315"/>
            <a:ext cx="8240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solidFill>
                  <a:srgbClr val="990000"/>
                </a:solidFill>
              </a:rPr>
              <a:t>Pasažieru </a:t>
            </a:r>
            <a:r>
              <a:rPr lang="lv-LV" dirty="0">
                <a:solidFill>
                  <a:srgbClr val="990000"/>
                </a:solidFill>
              </a:rPr>
              <a:t>un apkalpes evakuācija </a:t>
            </a:r>
            <a:r>
              <a:rPr lang="lv-LV" dirty="0" smtClean="0">
                <a:solidFill>
                  <a:srgbClr val="990000"/>
                </a:solidFill>
              </a:rPr>
              <a:t>no kruīza </a:t>
            </a:r>
            <a:r>
              <a:rPr lang="lv-LV" dirty="0">
                <a:solidFill>
                  <a:srgbClr val="990000"/>
                </a:solidFill>
              </a:rPr>
              <a:t>kuģa "Mona Lisa" </a:t>
            </a:r>
            <a:r>
              <a:rPr lang="lv-LV" dirty="0" smtClean="0">
                <a:solidFill>
                  <a:srgbClr val="990000"/>
                </a:solidFill>
              </a:rPr>
              <a:t>– 2008.gads</a:t>
            </a:r>
            <a:endParaRPr lang="lv-LV" dirty="0">
              <a:solidFill>
                <a:srgbClr val="990000"/>
              </a:solidFill>
            </a:endParaRPr>
          </a:p>
          <a:p>
            <a:pPr eaLnBrk="1" hangingPunct="1">
              <a:buNone/>
            </a:pPr>
            <a:endParaRPr lang="lv-LV" dirty="0"/>
          </a:p>
          <a:p>
            <a:pPr marL="285750" indent="-285750" eaLnBrk="1" hangingPunct="1">
              <a:buFontTx/>
              <a:buChar char="-"/>
            </a:pPr>
            <a:r>
              <a:rPr lang="lv-LV" dirty="0"/>
              <a:t>Irbes jūras šaurumā uz sēkļa uzskrēja kruīza kuģis "Mona Lisa". </a:t>
            </a:r>
            <a:endParaRPr lang="lv-LV" dirty="0" smtClean="0"/>
          </a:p>
          <a:p>
            <a:pPr marL="285750" indent="-285750" eaLnBrk="1" hangingPunct="1">
              <a:buFontTx/>
              <a:buChar char="-"/>
            </a:pPr>
            <a:r>
              <a:rPr lang="lv-LV" dirty="0" smtClean="0"/>
              <a:t>No </a:t>
            </a:r>
            <a:r>
              <a:rPr lang="lv-LV" dirty="0"/>
              <a:t>kuģa ir evakuēti 400 </a:t>
            </a:r>
            <a:r>
              <a:rPr lang="lv-LV" dirty="0" smtClean="0"/>
              <a:t>cilvēki - nogādāti </a:t>
            </a:r>
            <a:r>
              <a:rPr lang="lv-LV" dirty="0"/>
              <a:t>Ventspils ostā un pēc tam ar vilcienu uz </a:t>
            </a:r>
            <a:r>
              <a:rPr lang="lv-LV" dirty="0" smtClean="0"/>
              <a:t>Rīgu.</a:t>
            </a:r>
          </a:p>
          <a:p>
            <a:pPr marL="285750" indent="-285750" eaLnBrk="1" hangingPunct="1">
              <a:buFontTx/>
              <a:buChar char="-"/>
            </a:pPr>
            <a:r>
              <a:rPr lang="lv-LV" dirty="0" smtClean="0"/>
              <a:t>Evakuācijā iesaistījās </a:t>
            </a:r>
            <a:r>
              <a:rPr lang="lv-LV" dirty="0"/>
              <a:t>Jūras spēku kuģi "Varonis", "Virsaitis", "Kristaps" un "Gaisma", </a:t>
            </a:r>
            <a:r>
              <a:rPr lang="lv-LV" dirty="0" smtClean="0"/>
              <a:t>un Valsts </a:t>
            </a:r>
            <a:r>
              <a:rPr lang="lv-LV" dirty="0"/>
              <a:t>robežsardzes kuģi "Tīra" un "</a:t>
            </a:r>
            <a:r>
              <a:rPr lang="lv-LV" dirty="0" err="1"/>
              <a:t>Randa</a:t>
            </a:r>
            <a:r>
              <a:rPr lang="lv-LV" dirty="0" smtClean="0"/>
              <a:t>".</a:t>
            </a:r>
          </a:p>
          <a:p>
            <a:pPr marL="285750" indent="-285750" eaLnBrk="1" hangingPunct="1">
              <a:buFontTx/>
              <a:buChar char="-"/>
            </a:pPr>
            <a:r>
              <a:rPr lang="lv-LV" dirty="0" smtClean="0">
                <a:solidFill>
                  <a:srgbClr val="990000"/>
                </a:solidFill>
              </a:rPr>
              <a:t>Iespējams, </a:t>
            </a:r>
            <a:r>
              <a:rPr lang="lv-LV" dirty="0">
                <a:solidFill>
                  <a:srgbClr val="990000"/>
                </a:solidFill>
              </a:rPr>
              <a:t>kuģis uz sēkļa </a:t>
            </a:r>
            <a:r>
              <a:rPr lang="lv-LV" dirty="0" smtClean="0">
                <a:solidFill>
                  <a:srgbClr val="990000"/>
                </a:solidFill>
              </a:rPr>
              <a:t>uzskrējis, jo kuģa </a:t>
            </a:r>
            <a:r>
              <a:rPr lang="lv-LV" dirty="0">
                <a:solidFill>
                  <a:srgbClr val="990000"/>
                </a:solidFill>
              </a:rPr>
              <a:t>kapteinis veicis manevrus, lai </a:t>
            </a:r>
            <a:r>
              <a:rPr lang="lv-LV" dirty="0" smtClean="0">
                <a:solidFill>
                  <a:srgbClr val="990000"/>
                </a:solidFill>
              </a:rPr>
              <a:t>pasažieri </a:t>
            </a:r>
            <a:r>
              <a:rPr lang="lv-LV" dirty="0">
                <a:solidFill>
                  <a:srgbClr val="990000"/>
                </a:solidFill>
              </a:rPr>
              <a:t>varētu labāk nofotografēties uz bākas </a:t>
            </a:r>
            <a:r>
              <a:rPr lang="lv-LV" dirty="0" smtClean="0">
                <a:solidFill>
                  <a:srgbClr val="990000"/>
                </a:solidFill>
              </a:rPr>
              <a:t>fona (vai arī tā bijusi navigācijas kļūda).</a:t>
            </a:r>
            <a:endParaRPr lang="lv-LV" dirty="0">
              <a:solidFill>
                <a:srgbClr val="990000"/>
              </a:solidFill>
            </a:endParaRPr>
          </a:p>
        </p:txBody>
      </p:sp>
      <p:pic>
        <p:nvPicPr>
          <p:cNvPr id="10242" name="Picture 2" descr="Image result for kruÄ«za kuÄ£is  &quot;Mona Lisa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51" y="4367213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14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14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1344059" y="404813"/>
            <a:ext cx="6828342" cy="719931"/>
          </a:xfrm>
        </p:spPr>
        <p:txBody>
          <a:bodyPr/>
          <a:lstStyle/>
          <a:p>
            <a:pPr eaLnBrk="1" hangingPunct="1"/>
            <a:r>
              <a:rPr lang="lv-LV" sz="3200" b="1" dirty="0" smtClean="0">
                <a:latin typeface="+mn-lt"/>
              </a:rPr>
              <a:t>Notikušās katastrofas (jūras) piekrastē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42" y="1517315"/>
            <a:ext cx="8240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solidFill>
                  <a:srgbClr val="990000"/>
                </a:solidFill>
              </a:rPr>
              <a:t>Kuģa </a:t>
            </a:r>
            <a:r>
              <a:rPr lang="lv-LV" b="1" dirty="0">
                <a:solidFill>
                  <a:srgbClr val="990000"/>
                </a:solidFill>
              </a:rPr>
              <a:t>"</a:t>
            </a:r>
            <a:r>
              <a:rPr lang="lv-LV" b="1" dirty="0" err="1">
                <a:solidFill>
                  <a:srgbClr val="990000"/>
                </a:solidFill>
              </a:rPr>
              <a:t>Golden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lv-LV" b="1" dirty="0" err="1">
                <a:solidFill>
                  <a:srgbClr val="990000"/>
                </a:solidFill>
              </a:rPr>
              <a:t>Sky</a:t>
            </a:r>
            <a:r>
              <a:rPr lang="lv-LV" b="1" dirty="0">
                <a:solidFill>
                  <a:srgbClr val="990000"/>
                </a:solidFill>
              </a:rPr>
              <a:t>" </a:t>
            </a:r>
            <a:r>
              <a:rPr lang="lv-LV" b="1" dirty="0" smtClean="0">
                <a:solidFill>
                  <a:srgbClr val="990000"/>
                </a:solidFill>
              </a:rPr>
              <a:t>avārija pie Ventspils </a:t>
            </a:r>
            <a:r>
              <a:rPr lang="lv-LV" dirty="0" smtClean="0">
                <a:solidFill>
                  <a:srgbClr val="990000"/>
                </a:solidFill>
              </a:rPr>
              <a:t>(naftas produktu un minerālmēslu noplūde un SIA "Lattelecom</a:t>
            </a:r>
            <a:r>
              <a:rPr lang="lv-LV" dirty="0">
                <a:solidFill>
                  <a:srgbClr val="990000"/>
                </a:solidFill>
              </a:rPr>
              <a:t>" </a:t>
            </a:r>
            <a:r>
              <a:rPr lang="lv-LV" dirty="0" smtClean="0">
                <a:solidFill>
                  <a:srgbClr val="990000"/>
                </a:solidFill>
              </a:rPr>
              <a:t>komunikāciju kabeļa pārrāvums) – </a:t>
            </a:r>
            <a:r>
              <a:rPr lang="lv-LV" b="1" dirty="0" smtClean="0">
                <a:solidFill>
                  <a:srgbClr val="990000"/>
                </a:solidFill>
              </a:rPr>
              <a:t>2007.gads</a:t>
            </a:r>
          </a:p>
          <a:p>
            <a:endParaRPr lang="lv-LV" dirty="0" smtClean="0"/>
          </a:p>
          <a:p>
            <a:pPr marL="285750" indent="-285750" eaLnBrk="1" hangingPunct="1">
              <a:buFontTx/>
              <a:buChar char="-"/>
            </a:pPr>
            <a:r>
              <a:rPr lang="lv-LV" dirty="0" smtClean="0"/>
              <a:t>Kuģis ar </a:t>
            </a:r>
            <a:r>
              <a:rPr lang="lv-LV" dirty="0"/>
              <a:t>minerālmēslu kravu </a:t>
            </a:r>
            <a:r>
              <a:rPr lang="lv-LV" dirty="0" smtClean="0"/>
              <a:t>vētras laikā uzskrēja uz sēkļa, </a:t>
            </a:r>
            <a:r>
              <a:rPr lang="lv-LV" dirty="0"/>
              <a:t>uz tā </a:t>
            </a:r>
            <a:r>
              <a:rPr lang="lv-LV" dirty="0" smtClean="0"/>
              <a:t>atradās ~ </a:t>
            </a:r>
            <a:r>
              <a:rPr lang="lv-LV" dirty="0"/>
              <a:t>446 tonnas mazuta un 54 tonnas dīzeļdegvielas, kā arī </a:t>
            </a:r>
            <a:r>
              <a:rPr lang="lv-LV" dirty="0" smtClean="0"/>
              <a:t>25 tūkst. </a:t>
            </a:r>
            <a:r>
              <a:rPr lang="lv-LV" dirty="0"/>
              <a:t>tonnas minerālmēslojuma - kālija </a:t>
            </a:r>
            <a:r>
              <a:rPr lang="lv-LV" dirty="0" smtClean="0"/>
              <a:t>hlorīda</a:t>
            </a:r>
          </a:p>
          <a:p>
            <a:pPr marL="285750" indent="-285750" eaLnBrk="1" hangingPunct="1">
              <a:buFontTx/>
              <a:buChar char="-"/>
            </a:pPr>
            <a:r>
              <a:rPr lang="lv-LV" dirty="0"/>
              <a:t>No kuģa vidē nonāca </a:t>
            </a:r>
            <a:r>
              <a:rPr lang="lv-LV" dirty="0" smtClean="0"/>
              <a:t>~13 </a:t>
            </a:r>
            <a:r>
              <a:rPr lang="lv-LV" dirty="0"/>
              <a:t>tonnas naftas produktu, </a:t>
            </a:r>
            <a:r>
              <a:rPr lang="lv-LV" dirty="0" smtClean="0"/>
              <a:t>1,5 tūkst. </a:t>
            </a:r>
            <a:r>
              <a:rPr lang="lv-LV" dirty="0"/>
              <a:t>tonnas kālija hlorīda, kā arī </a:t>
            </a:r>
            <a:r>
              <a:rPr lang="lv-LV" dirty="0" smtClean="0"/>
              <a:t>10,5 tūkst. </a:t>
            </a:r>
            <a:r>
              <a:rPr lang="lv-LV" dirty="0"/>
              <a:t>tonnas piesārņota ūdens</a:t>
            </a:r>
            <a:endParaRPr lang="lv-LV" dirty="0">
              <a:solidFill>
                <a:srgbClr val="990000"/>
              </a:solidFill>
            </a:endParaRP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44" y="3815141"/>
            <a:ext cx="3626155" cy="22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15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15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1344059" y="404813"/>
            <a:ext cx="6828342" cy="719931"/>
          </a:xfrm>
        </p:spPr>
        <p:txBody>
          <a:bodyPr/>
          <a:lstStyle/>
          <a:p>
            <a:pPr eaLnBrk="1" hangingPunct="1"/>
            <a:r>
              <a:rPr lang="lv-LV" sz="3200" b="1" dirty="0" smtClean="0">
                <a:latin typeface="+mn-lt"/>
              </a:rPr>
              <a:t>Notikušās katastrofas (jūras) piekrastē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42" y="1517315"/>
            <a:ext cx="8240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solidFill>
                  <a:srgbClr val="990000"/>
                </a:solidFill>
              </a:rPr>
              <a:t>Kravas kuģa "</a:t>
            </a:r>
            <a:r>
              <a:rPr lang="lv-LV" b="1" dirty="0" err="1" smtClean="0">
                <a:solidFill>
                  <a:srgbClr val="990000"/>
                </a:solidFill>
              </a:rPr>
              <a:t>Nijord</a:t>
            </a:r>
            <a:r>
              <a:rPr lang="lv-LV" b="1" dirty="0">
                <a:solidFill>
                  <a:srgbClr val="990000"/>
                </a:solidFill>
              </a:rPr>
              <a:t>" </a:t>
            </a:r>
            <a:r>
              <a:rPr lang="lv-LV" b="1" dirty="0" smtClean="0">
                <a:solidFill>
                  <a:srgbClr val="990000"/>
                </a:solidFill>
              </a:rPr>
              <a:t>avārija – 2007.gads</a:t>
            </a:r>
          </a:p>
          <a:p>
            <a:endParaRPr lang="lv-LV" dirty="0" smtClean="0"/>
          </a:p>
          <a:p>
            <a:pPr marL="285750" indent="-285750" eaLnBrk="1" hangingPunct="1">
              <a:buFontTx/>
              <a:buChar char="-"/>
            </a:pPr>
            <a:r>
              <a:rPr lang="lv-LV" dirty="0"/>
              <a:t>Kravas </a:t>
            </a:r>
            <a:r>
              <a:rPr lang="lv-LV" dirty="0" smtClean="0"/>
              <a:t>kuģis nereaģēja </a:t>
            </a:r>
            <a:r>
              <a:rPr lang="lv-LV" dirty="0"/>
              <a:t>uz brīdinājumiem mainīt </a:t>
            </a:r>
            <a:r>
              <a:rPr lang="lv-LV" dirty="0" smtClean="0"/>
              <a:t>kursu, neatbildēja </a:t>
            </a:r>
            <a:r>
              <a:rPr lang="lv-LV" dirty="0"/>
              <a:t>uz radio </a:t>
            </a:r>
            <a:r>
              <a:rPr lang="lv-LV" dirty="0" smtClean="0"/>
              <a:t>sakariem, kā rezultātā uzskrēja </a:t>
            </a:r>
            <a:r>
              <a:rPr lang="lv-LV" dirty="0"/>
              <a:t>uz </a:t>
            </a:r>
            <a:r>
              <a:rPr lang="lv-LV" dirty="0" smtClean="0"/>
              <a:t>sēkļa</a:t>
            </a:r>
          </a:p>
          <a:p>
            <a:pPr marL="285750" indent="-285750" eaLnBrk="1" hangingPunct="1">
              <a:buFontTx/>
              <a:buChar char="-"/>
            </a:pPr>
            <a:r>
              <a:rPr lang="lv-LV" dirty="0" smtClean="0"/>
              <a:t>Notikušā </a:t>
            </a:r>
            <a:r>
              <a:rPr lang="lv-LV" dirty="0"/>
              <a:t>cēlonis - apkalpes nolaidība, </a:t>
            </a:r>
            <a:r>
              <a:rPr lang="lv-LV" dirty="0" smtClean="0"/>
              <a:t>apkalpe locekļi bija iereibuši, kuģa kapteinis – 1,4 promiles</a:t>
            </a:r>
            <a:endParaRPr lang="lv-LV" dirty="0">
              <a:solidFill>
                <a:srgbClr val="990000"/>
              </a:solidFill>
            </a:endParaRPr>
          </a:p>
        </p:txBody>
      </p:sp>
      <p:pic>
        <p:nvPicPr>
          <p:cNvPr id="12290" name="Picture 2" descr="Image result for kravas kuÄ£is nij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86" y="3271641"/>
            <a:ext cx="4217127" cy="28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16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16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826264" y="404813"/>
            <a:ext cx="8185533" cy="719931"/>
          </a:xfrm>
        </p:spPr>
        <p:txBody>
          <a:bodyPr/>
          <a:lstStyle/>
          <a:p>
            <a:pPr eaLnBrk="1" hangingPunct="1"/>
            <a:r>
              <a:rPr lang="lv-LV" sz="3200" b="1" dirty="0" smtClean="0">
                <a:latin typeface="+mn-lt"/>
              </a:rPr>
              <a:t>Notikušās katastrofas (jūras) piekrastē – papildus resursi – Valsts materiālās rezerves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742" y="1517315"/>
            <a:ext cx="8240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smtClean="0"/>
              <a:t>VMR - materiālo </a:t>
            </a:r>
            <a:r>
              <a:rPr lang="lv-LV" dirty="0"/>
              <a:t>un finanšu </a:t>
            </a:r>
            <a:r>
              <a:rPr lang="lv-LV" u="sng" dirty="0"/>
              <a:t>resursu kopums</a:t>
            </a:r>
            <a:r>
              <a:rPr lang="lv-LV" dirty="0"/>
              <a:t>, kuru </a:t>
            </a:r>
            <a:r>
              <a:rPr lang="lv-LV" b="1" u="sng" dirty="0"/>
              <a:t>izmanto </a:t>
            </a:r>
            <a:r>
              <a:rPr lang="lv-LV" b="1" u="sng" dirty="0" smtClean="0"/>
              <a:t>katastrofas </a:t>
            </a:r>
            <a:r>
              <a:rPr lang="lv-LV" b="1" u="sng" dirty="0"/>
              <a:t>pārvaldīšanā</a:t>
            </a:r>
            <a:r>
              <a:rPr lang="lv-LV" dirty="0"/>
              <a:t> iesaistītās </a:t>
            </a:r>
            <a:r>
              <a:rPr lang="lv-LV" u="sng" dirty="0"/>
              <a:t>institūcijas</a:t>
            </a:r>
            <a:r>
              <a:rPr lang="lv-LV" dirty="0"/>
              <a:t>, ja to rīcībā </a:t>
            </a:r>
            <a:r>
              <a:rPr lang="lv-LV" u="sng" dirty="0"/>
              <a:t>esošie resursi ir nepietiekami</a:t>
            </a:r>
            <a:r>
              <a:rPr lang="lv-LV" dirty="0"/>
              <a:t> reaģēšanas pasākumu veikšanai</a:t>
            </a:r>
            <a:endParaRPr lang="en-US" dirty="0"/>
          </a:p>
        </p:txBody>
      </p:sp>
      <p:pic>
        <p:nvPicPr>
          <p:cNvPr id="9" name="Picture 2" descr="http://i6.tiesraides.lv/800x0s/pictures/2011-04-19/2011-04-19_noliktava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09" y="4278955"/>
            <a:ext cx="2657677" cy="19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img.pilseta24.lv/media/623x466c/pilseta24-news-archive/1206/1206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78" y="4365003"/>
            <a:ext cx="2434727" cy="18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4" y="2425436"/>
            <a:ext cx="2670557" cy="1769243"/>
          </a:xfrm>
          <a:prstGeom prst="rect">
            <a:avLst/>
          </a:prstGeom>
        </p:spPr>
      </p:pic>
      <p:pic>
        <p:nvPicPr>
          <p:cNvPr id="13" name="Picture 5" descr="indexgroup2010_0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0047" y="2319678"/>
            <a:ext cx="3180565" cy="24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Image result for absorbējošās bonas vug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21" y="2524921"/>
            <a:ext cx="2295538" cy="15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absorbējošās bonas vug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59" y="4815438"/>
            <a:ext cx="2460737" cy="14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17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17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1344059" y="404813"/>
            <a:ext cx="6828342" cy="719931"/>
          </a:xfrm>
        </p:spPr>
        <p:txBody>
          <a:bodyPr/>
          <a:lstStyle/>
          <a:p>
            <a:pPr eaLnBrk="1" hangingPunct="1"/>
            <a:r>
              <a:rPr lang="lv-LV" sz="3200" b="1" dirty="0" smtClean="0">
                <a:latin typeface="+mn-lt"/>
              </a:rPr>
              <a:t>Notikušās katastrofas (jūras) piekrastē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346153"/>
            <a:ext cx="824061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solidFill>
                  <a:srgbClr val="990000"/>
                </a:solidFill>
              </a:rPr>
              <a:t>Zemledus makšķernieku glābšanas operācija Rīgas jūras līcī – 2011.gads</a:t>
            </a:r>
          </a:p>
          <a:p>
            <a:endParaRPr lang="lv-LV" dirty="0" smtClean="0"/>
          </a:p>
          <a:p>
            <a:pPr marL="285750" indent="-285750" eaLnBrk="1" hangingPunct="1">
              <a:buFontTx/>
              <a:buChar char="-"/>
            </a:pPr>
            <a:r>
              <a:rPr lang="lv-LV" dirty="0"/>
              <a:t>Rīgas jūras līcī no krasta atlūza un </a:t>
            </a:r>
            <a:r>
              <a:rPr lang="lv-LV" dirty="0" smtClean="0"/>
              <a:t>līci </a:t>
            </a:r>
            <a:r>
              <a:rPr lang="lv-LV" dirty="0"/>
              <a:t>tika ieskaloti divi lieli ledus gabali, uz </a:t>
            </a:r>
            <a:r>
              <a:rPr lang="lv-LV" dirty="0" smtClean="0"/>
              <a:t>kuriem atradās 223 zemledus makšķernieki</a:t>
            </a:r>
          </a:p>
          <a:p>
            <a:pPr marL="285750" indent="-285750" eaLnBrk="1" hangingPunct="1">
              <a:buFontTx/>
              <a:buChar char="-"/>
            </a:pPr>
            <a:r>
              <a:rPr lang="lv-LV" dirty="0" smtClean="0"/>
              <a:t>Ledus gabali tika aiznesti aptuveni </a:t>
            </a:r>
            <a:r>
              <a:rPr lang="lv-LV" dirty="0"/>
              <a:t>viena kilometra attālumā no </a:t>
            </a:r>
            <a:r>
              <a:rPr lang="lv-LV" dirty="0" smtClean="0"/>
              <a:t>krasta</a:t>
            </a:r>
          </a:p>
          <a:p>
            <a:pPr marL="285750" indent="-285750" eaLnBrk="1" hangingPunct="1">
              <a:buFontTx/>
              <a:buChar char="-"/>
            </a:pPr>
            <a:r>
              <a:rPr lang="lv-LV" sz="1200" dirty="0">
                <a:solidFill>
                  <a:srgbClr val="990000"/>
                </a:solidFill>
                <a:hlinkClick r:id="rId3"/>
              </a:rPr>
              <a:t>https://</a:t>
            </a:r>
            <a:r>
              <a:rPr lang="lv-LV" sz="1200" dirty="0" smtClean="0">
                <a:solidFill>
                  <a:srgbClr val="990000"/>
                </a:solidFill>
                <a:hlinkClick r:id="rId3"/>
              </a:rPr>
              <a:t>www.youtube.com/watch?v=YcZWHjFP-es</a:t>
            </a:r>
            <a:r>
              <a:rPr lang="lv-LV" sz="1200" dirty="0">
                <a:solidFill>
                  <a:srgbClr val="990000"/>
                </a:solidFill>
              </a:rPr>
              <a:t> un </a:t>
            </a:r>
            <a:r>
              <a:rPr lang="lv-LV" sz="1200" dirty="0">
                <a:solidFill>
                  <a:srgbClr val="990000"/>
                </a:solidFill>
                <a:hlinkClick r:id="rId4"/>
              </a:rPr>
              <a:t>https://</a:t>
            </a:r>
            <a:r>
              <a:rPr lang="lv-LV" sz="1200" dirty="0" smtClean="0">
                <a:solidFill>
                  <a:srgbClr val="990000"/>
                </a:solidFill>
                <a:hlinkClick r:id="rId4"/>
              </a:rPr>
              <a:t>www.youtube.com/watch?v=XnNeYovaKLk</a:t>
            </a:r>
            <a:r>
              <a:rPr lang="lv-LV" sz="1200" dirty="0" smtClean="0">
                <a:solidFill>
                  <a:srgbClr val="990000"/>
                </a:solidFill>
              </a:rPr>
              <a:t> </a:t>
            </a:r>
            <a:endParaRPr lang="lv-LV" sz="1200" dirty="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981" y="3193916"/>
            <a:ext cx="2429744" cy="15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950" y="3065944"/>
            <a:ext cx="3695982" cy="1714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522" y="4957427"/>
            <a:ext cx="4284824" cy="1252218"/>
          </a:xfrm>
          <a:prstGeom prst="rect">
            <a:avLst/>
          </a:prstGeom>
        </p:spPr>
      </p:pic>
      <p:pic>
        <p:nvPicPr>
          <p:cNvPr id="13" name="Picture 6" descr="Image result for NBS ar helikopteru izglābj ledus makšķerniek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7" y="4424750"/>
            <a:ext cx="2678847" cy="17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18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18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1972019" y="404813"/>
            <a:ext cx="6200382" cy="719931"/>
          </a:xfrm>
        </p:spPr>
        <p:txBody>
          <a:bodyPr/>
          <a:lstStyle/>
          <a:p>
            <a:pPr eaLnBrk="1" hangingPunct="1"/>
            <a:r>
              <a:rPr lang="lv-LV" sz="3200" b="1" dirty="0" smtClean="0">
                <a:latin typeface="+mn-lt"/>
              </a:rPr>
              <a:t>Mācības jūrā un piekrastē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472068"/>
            <a:ext cx="8240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err="1" smtClean="0">
                <a:solidFill>
                  <a:srgbClr val="990000"/>
                </a:solidFill>
              </a:rPr>
              <a:t>Balex</a:t>
            </a:r>
            <a:r>
              <a:rPr lang="lv-LV" b="1" dirty="0" smtClean="0">
                <a:solidFill>
                  <a:srgbClr val="990000"/>
                </a:solidFill>
              </a:rPr>
              <a:t> Delta 2014</a:t>
            </a:r>
          </a:p>
          <a:p>
            <a:endParaRPr lang="lv-LV" dirty="0" smtClean="0"/>
          </a:p>
          <a:p>
            <a:pPr marL="285750" indent="-285750" eaLnBrk="1" hangingPunct="1">
              <a:buFontTx/>
              <a:buChar char="-"/>
            </a:pPr>
            <a:r>
              <a:rPr lang="lv-LV" dirty="0" smtClean="0"/>
              <a:t>Mācību uzdevums</a:t>
            </a:r>
            <a:r>
              <a:rPr lang="en-US" dirty="0" smtClean="0"/>
              <a:t> - </a:t>
            </a:r>
            <a:r>
              <a:rPr lang="lv-LV" dirty="0" smtClean="0"/>
              <a:t>pārbaudīt </a:t>
            </a:r>
            <a:r>
              <a:rPr lang="lv-LV" dirty="0"/>
              <a:t>Baltijas jūras reģiona institūciju sadarbību avārijas gadījumā, </a:t>
            </a:r>
            <a:r>
              <a:rPr lang="lv-LV" dirty="0" smtClean="0"/>
              <a:t>gatavību </a:t>
            </a:r>
            <a:r>
              <a:rPr lang="lv-LV" dirty="0"/>
              <a:t>piedalīties kopīgā naftas piesārņojuma seku likvidācijas operācijā jūrā un </a:t>
            </a:r>
            <a:r>
              <a:rPr lang="lv-LV" dirty="0" smtClean="0"/>
              <a:t>piekrastē</a:t>
            </a:r>
            <a:endParaRPr lang="en-US" dirty="0" smtClean="0"/>
          </a:p>
          <a:p>
            <a:pPr marL="285750" indent="-285750" eaLnBrk="1" hangingPunct="1">
              <a:buFontTx/>
              <a:buChar char="-"/>
            </a:pPr>
            <a:r>
              <a:rPr lang="lv-LV" dirty="0"/>
              <a:t>Mācību scenārijs </a:t>
            </a:r>
            <a:r>
              <a:rPr lang="lv-LV" dirty="0" smtClean="0"/>
              <a:t>paredz</a:t>
            </a:r>
            <a:r>
              <a:rPr lang="en-US" dirty="0" err="1" smtClean="0"/>
              <a:t>ēja</a:t>
            </a:r>
            <a:r>
              <a:rPr lang="lv-LV" dirty="0" smtClean="0"/>
              <a:t>, </a:t>
            </a:r>
            <a:r>
              <a:rPr lang="lv-LV" dirty="0"/>
              <a:t>ka </a:t>
            </a:r>
            <a:r>
              <a:rPr lang="lv-LV" dirty="0" smtClean="0"/>
              <a:t>notikusi </a:t>
            </a:r>
            <a:r>
              <a:rPr lang="lv-LV" dirty="0"/>
              <a:t>tankkuģa un zvejas kuģa sadursme, kuras rezultātā jūrā noplūduši aptuveni 10 </a:t>
            </a:r>
            <a:r>
              <a:rPr lang="lv-LV" dirty="0" smtClean="0"/>
              <a:t>tūkst</a:t>
            </a:r>
            <a:r>
              <a:rPr lang="en-US" dirty="0" smtClean="0"/>
              <a:t>.</a:t>
            </a:r>
            <a:r>
              <a:rPr lang="lv-LV" dirty="0" smtClean="0"/>
              <a:t> </a:t>
            </a:r>
            <a:r>
              <a:rPr lang="lv-LV" dirty="0"/>
              <a:t>tonnu naftas produktu, izraisot ekoloģisku katastrofu jūrā. </a:t>
            </a:r>
            <a:r>
              <a:rPr lang="en-US" dirty="0" smtClean="0"/>
              <a:t>D</a:t>
            </a:r>
            <a:r>
              <a:rPr lang="lv-LV" dirty="0" err="1" smtClean="0"/>
              <a:t>aļ</a:t>
            </a:r>
            <a:r>
              <a:rPr lang="en-US" dirty="0" smtClean="0"/>
              <a:t>a</a:t>
            </a:r>
            <a:r>
              <a:rPr lang="lv-LV" dirty="0" smtClean="0"/>
              <a:t> </a:t>
            </a:r>
            <a:r>
              <a:rPr lang="lv-LV" dirty="0"/>
              <a:t>naftas produktu </a:t>
            </a:r>
            <a:r>
              <a:rPr lang="lv-LV" dirty="0" err="1" smtClean="0"/>
              <a:t>ti</a:t>
            </a:r>
            <a:r>
              <a:rPr lang="en-US" dirty="0" smtClean="0"/>
              <a:t>e</a:t>
            </a:r>
            <a:r>
              <a:rPr lang="lv-LV" dirty="0" smtClean="0"/>
              <a:t>k </a:t>
            </a:r>
            <a:r>
              <a:rPr lang="lv-LV" dirty="0"/>
              <a:t>izskaloti krastā, </a:t>
            </a:r>
            <a:r>
              <a:rPr lang="lv-LV" dirty="0" smtClean="0"/>
              <a:t>jāplāno vērienīgi </a:t>
            </a:r>
            <a:r>
              <a:rPr lang="lv-LV" dirty="0"/>
              <a:t>naftas piesārņojuma seku likvidēšanas darbi piekrastē, tajā skaitā putnu glābšanas </a:t>
            </a:r>
            <a:r>
              <a:rPr lang="lv-LV" dirty="0" smtClean="0"/>
              <a:t>operācija</a:t>
            </a:r>
            <a:endParaRPr lang="lv-LV" dirty="0">
              <a:solidFill>
                <a:srgbClr val="990000"/>
              </a:solidFill>
            </a:endParaRPr>
          </a:p>
        </p:txBody>
      </p:sp>
      <p:pic>
        <p:nvPicPr>
          <p:cNvPr id="9" name="Picture 2" descr="Image result for NBS transporta līdzekļ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08" y="4837280"/>
            <a:ext cx="2079274" cy="137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args.lv/~/media/3B345BF11B6940878D3A0F90822510FA.ashx?h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26" y="4746259"/>
            <a:ext cx="2337622" cy="13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nbs tiltlicēj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" y="4746259"/>
            <a:ext cx="2154290" cy="14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ttēls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4810804"/>
            <a:ext cx="1918471" cy="12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E5CCFD-40C2-49C5-8383-245877046FB3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pic>
        <p:nvPicPr>
          <p:cNvPr id="4" name="Attēls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1634" y="1350583"/>
            <a:ext cx="153193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3" y="1035815"/>
            <a:ext cx="1583254" cy="6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ogo_KP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72" y="1053982"/>
            <a:ext cx="2826276" cy="76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07429" y="3077877"/>
            <a:ext cx="6785973" cy="4942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endParaRPr lang="lv-LV" sz="800" dirty="0">
              <a:latin typeface="Verdana" pitchFamily="34" charset="0"/>
            </a:endParaRPr>
          </a:p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lv-LV" sz="1600" dirty="0">
                <a:latin typeface="Verdana" pitchFamily="34" charset="0"/>
              </a:rPr>
              <a:t>Nometne jauniešiem un </a:t>
            </a:r>
            <a:r>
              <a:rPr lang="lv-LV" sz="1600" dirty="0" smtClean="0">
                <a:latin typeface="Verdana" pitchFamily="34" charset="0"/>
              </a:rPr>
              <a:t>brīvprātīgajiem “</a:t>
            </a:r>
            <a:r>
              <a:rPr lang="lv-LV" sz="1600" dirty="0">
                <a:latin typeface="Verdana" pitchFamily="34" charset="0"/>
              </a:rPr>
              <a:t>Par drošu jūru”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07428" y="4490402"/>
            <a:ext cx="6785973" cy="4942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endParaRPr lang="lv-LV" sz="800" dirty="0">
              <a:latin typeface="Verdana" pitchFamily="34" charset="0"/>
            </a:endParaRPr>
          </a:p>
          <a:p>
            <a:pPr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None/>
            </a:pPr>
            <a:r>
              <a:rPr lang="lv-LV" sz="2000" b="1" dirty="0" smtClean="0">
                <a:solidFill>
                  <a:srgbClr val="990000"/>
                </a:solidFill>
                <a:latin typeface="Verdana" pitchFamily="34" charset="0"/>
              </a:rPr>
              <a:t>Paldies par uzmanību! Jautājumi?</a:t>
            </a:r>
            <a:endParaRPr lang="lv-LV" sz="2000" b="1" dirty="0">
              <a:solidFill>
                <a:srgbClr val="99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423B5-3C50-48DE-A75B-FA176D356FE7}" type="slidenum">
              <a:rPr lang="lv-LV"/>
              <a:pPr>
                <a:defRPr/>
              </a:pPr>
              <a:t>2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C2ABDE-346B-4B80-A28D-74F23262E627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B43DB8-5A24-41D8-B3E5-A25D435537D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9218" name="Slide Number Placeholder 2"/>
          <p:cNvSpPr txBox="1">
            <a:spLocks noGrp="1"/>
          </p:cNvSpPr>
          <p:nvPr/>
        </p:nvSpPr>
        <p:spPr bwMode="auto">
          <a:xfrm>
            <a:off x="90488" y="6272213"/>
            <a:ext cx="5810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67402A-4786-439D-A906-927750D9A5F6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>
                <a:defRPr/>
              </a:pPr>
              <a:t>2</a:t>
            </a:fld>
            <a:endParaRPr lang="lv-LV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174" name="Title 3"/>
          <p:cNvSpPr>
            <a:spLocks noGrp="1"/>
          </p:cNvSpPr>
          <p:nvPr>
            <p:ph type="title"/>
          </p:nvPr>
        </p:nvSpPr>
        <p:spPr>
          <a:xfrm>
            <a:off x="2699133" y="404813"/>
            <a:ext cx="5473267" cy="719931"/>
          </a:xfrm>
        </p:spPr>
        <p:txBody>
          <a:bodyPr/>
          <a:lstStyle/>
          <a:p>
            <a:pPr eaLnBrk="1" hangingPunct="1"/>
            <a:r>
              <a:rPr lang="lv-LV" sz="3200" b="1" dirty="0">
                <a:latin typeface="+mn-lt"/>
              </a:rPr>
              <a:t>K</a:t>
            </a:r>
            <a:r>
              <a:rPr lang="lv-LV" sz="3200" b="1" dirty="0" smtClean="0">
                <a:latin typeface="+mn-lt"/>
              </a:rPr>
              <a:t>atastrofas pārvaldīšana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152655"/>
            <a:ext cx="6048672" cy="4846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488" y="1700808"/>
            <a:ext cx="2897336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lv-LV" b="1" dirty="0" smtClean="0">
                <a:solidFill>
                  <a:srgbClr val="9E0000"/>
                </a:solidFill>
              </a:rPr>
              <a:t>Katastrofas </a:t>
            </a:r>
            <a:r>
              <a:rPr lang="lv-LV" b="1" dirty="0">
                <a:solidFill>
                  <a:srgbClr val="9E0000"/>
                </a:solidFill>
              </a:rPr>
              <a:t>pārvaldīšana</a:t>
            </a:r>
            <a:r>
              <a:rPr lang="lv-LV" b="1" dirty="0"/>
              <a:t> </a:t>
            </a:r>
            <a:r>
              <a:rPr lang="lv-LV" dirty="0"/>
              <a:t>- tādu vadītu un koordinētu preventīvo, gatavības, reaģēšanas, seku likvidēšanas pasākumu, kā arī atjaunošanas pasākumu kopums, kuri tiek veikti, lai nodrošinātu civilās aizsardzības uzdevumu izpildi</a:t>
            </a:r>
          </a:p>
        </p:txBody>
      </p:sp>
    </p:spTree>
    <p:extLst>
      <p:ext uri="{BB962C8B-B14F-4D97-AF65-F5344CB8AC3E}">
        <p14:creationId xmlns:p14="http://schemas.microsoft.com/office/powerpoint/2010/main" val="14509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Virsraksts 1"/>
          <p:cNvSpPr>
            <a:spLocks noGrp="1"/>
          </p:cNvSpPr>
          <p:nvPr>
            <p:ph type="title"/>
          </p:nvPr>
        </p:nvSpPr>
        <p:spPr>
          <a:xfrm>
            <a:off x="2118166" y="321147"/>
            <a:ext cx="5706319" cy="767086"/>
          </a:xfrm>
        </p:spPr>
        <p:txBody>
          <a:bodyPr/>
          <a:lstStyle/>
          <a:p>
            <a:r>
              <a:rPr lang="lv-LV" sz="2400" b="1" dirty="0" smtClean="0">
                <a:latin typeface="Verdana" pitchFamily="34" charset="0"/>
              </a:rPr>
              <a:t>Katastrofas pārvaldīšanas īstenošana - VCAP</a:t>
            </a:r>
          </a:p>
        </p:txBody>
      </p:sp>
      <p:sp>
        <p:nvSpPr>
          <p:cNvPr id="6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6486525" y="6461125"/>
            <a:ext cx="2574925" cy="244475"/>
          </a:xfrm>
        </p:spPr>
        <p:txBody>
          <a:bodyPr/>
          <a:lstStyle/>
          <a:p>
            <a:pPr>
              <a:defRPr/>
            </a:pPr>
            <a:fld id="{FC46DD0F-9E05-4AC5-9F16-4A1DC81728D6}" type="slidenum">
              <a:rPr lang="lv-LV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</a:t>
            </a:fld>
            <a:endParaRPr lang="lv-LV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1299521"/>
            <a:ext cx="9054070" cy="46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9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4E257-47F3-4952-9C7E-8641810BDEB8}" type="slidenum">
              <a:rPr lang="lv-LV"/>
              <a:pPr>
                <a:defRPr/>
              </a:pPr>
              <a:t>4</a:t>
            </a:fld>
            <a:endParaRPr lang="lv-LV" dirty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A50D9E-9C72-488B-9308-A35F437F8533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AC6CE71-D0D1-4CB5-AF79-A32FF65C911C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13316" name="Rectangle 2"/>
          <p:cNvSpPr>
            <a:spLocks noGrp="1"/>
          </p:cNvSpPr>
          <p:nvPr>
            <p:ph type="title" idx="4294967295"/>
          </p:nvPr>
        </p:nvSpPr>
        <p:spPr>
          <a:xfrm>
            <a:off x="1366091" y="260350"/>
            <a:ext cx="7331821" cy="1143000"/>
          </a:xfrm>
        </p:spPr>
        <p:txBody>
          <a:bodyPr/>
          <a:lstStyle/>
          <a:p>
            <a:r>
              <a:rPr lang="lv-LV" sz="4000" b="1" dirty="0" smtClean="0">
                <a:latin typeface="+mn-lt"/>
              </a:rPr>
              <a:t>Katastrofas pārvaldīšana</a:t>
            </a:r>
          </a:p>
        </p:txBody>
      </p:sp>
      <p:sp>
        <p:nvSpPr>
          <p:cNvPr id="13317" name="Rectangle 3"/>
          <p:cNvSpPr>
            <a:spLocks/>
          </p:cNvSpPr>
          <p:nvPr/>
        </p:nvSpPr>
        <p:spPr bwMode="auto">
          <a:xfrm>
            <a:off x="395288" y="1403351"/>
            <a:ext cx="489743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lv-LV" sz="1600" dirty="0">
                <a:latin typeface="Calibri" pitchFamily="34" charset="0"/>
              </a:rPr>
              <a:t>* </a:t>
            </a:r>
            <a:r>
              <a:rPr lang="lv-LV" sz="1600" b="1" dirty="0" smtClean="0">
                <a:solidFill>
                  <a:srgbClr val="9E0000"/>
                </a:solidFill>
                <a:latin typeface="Calibri" pitchFamily="34" charset="0"/>
              </a:rPr>
              <a:t>Valsts</a:t>
            </a:r>
            <a:r>
              <a:rPr lang="lv-LV" sz="1600" b="1" dirty="0">
                <a:solidFill>
                  <a:srgbClr val="9E0000"/>
                </a:solidFill>
                <a:latin typeface="Calibri" pitchFamily="34" charset="0"/>
              </a:rPr>
              <a:t> </a:t>
            </a:r>
            <a:r>
              <a:rPr lang="lv-LV" sz="1600" b="1" dirty="0" smtClean="0">
                <a:solidFill>
                  <a:srgbClr val="9E0000"/>
                </a:solidFill>
                <a:latin typeface="Calibri" pitchFamily="34" charset="0"/>
              </a:rPr>
              <a:t>un pašvaldību </a:t>
            </a:r>
            <a:r>
              <a:rPr lang="lv-LV" sz="1600" b="1" dirty="0">
                <a:solidFill>
                  <a:srgbClr val="9E0000"/>
                </a:solidFill>
                <a:latin typeface="Calibri" pitchFamily="34" charset="0"/>
              </a:rPr>
              <a:t>iestādes</a:t>
            </a:r>
            <a:r>
              <a:rPr lang="lv-LV" sz="1600" b="1" dirty="0" smtClean="0">
                <a:solidFill>
                  <a:srgbClr val="9E0000"/>
                </a:solidFill>
                <a:latin typeface="Calibri" pitchFamily="34" charset="0"/>
              </a:rPr>
              <a:t>, komersanti, </a:t>
            </a:r>
            <a:r>
              <a:rPr lang="lv-LV" sz="1600" b="1" dirty="0">
                <a:solidFill>
                  <a:srgbClr val="9E0000"/>
                </a:solidFill>
                <a:latin typeface="Calibri" pitchFamily="34" charset="0"/>
              </a:rPr>
              <a:t>kas veic </a:t>
            </a:r>
            <a:r>
              <a:rPr lang="lv-LV" sz="1600" b="1" dirty="0" smtClean="0">
                <a:solidFill>
                  <a:srgbClr val="9E0000"/>
                </a:solidFill>
                <a:latin typeface="Calibri" pitchFamily="34" charset="0"/>
              </a:rPr>
              <a:t>katastrofas </a:t>
            </a:r>
            <a:r>
              <a:rPr lang="lv-LV" sz="1600" b="1" dirty="0">
                <a:solidFill>
                  <a:srgbClr val="9E0000"/>
                </a:solidFill>
                <a:latin typeface="Calibri" pitchFamily="34" charset="0"/>
              </a:rPr>
              <a:t>pārvaldīšanu:</a:t>
            </a:r>
            <a:endParaRPr lang="lv-LV" sz="1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/>
            <a:r>
              <a:rPr lang="lv-LV" sz="1400" dirty="0"/>
              <a:t>Valsts ugunsdzēsības un glābšanas dienests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Neatliekamās medicīniskās </a:t>
            </a:r>
          </a:p>
          <a:p>
            <a:pPr marL="342900" indent="-342900"/>
            <a:r>
              <a:rPr lang="lv-LV" sz="1400" dirty="0"/>
              <a:t>palīdzības dienests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Nacionālie bruņotie spēki 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Valsts policija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Drošības policija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lv-LV" sz="1600" dirty="0">
              <a:latin typeface="Calibri" pitchFamily="34" charset="0"/>
            </a:endParaRPr>
          </a:p>
        </p:txBody>
      </p:sp>
      <p:sp>
        <p:nvSpPr>
          <p:cNvPr id="13318" name="Rectangle 3"/>
          <p:cNvSpPr>
            <a:spLocks/>
          </p:cNvSpPr>
          <p:nvPr/>
        </p:nvSpPr>
        <p:spPr bwMode="auto">
          <a:xfrm>
            <a:off x="5003800" y="1557338"/>
            <a:ext cx="48974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lv-LV"/>
          </a:p>
          <a:p>
            <a:pPr marL="342900" indent="-342900"/>
            <a:endParaRPr lang="lv-LV"/>
          </a:p>
          <a:p>
            <a:pPr marL="342900" indent="-342900"/>
            <a:r>
              <a:rPr lang="lv-LV" sz="1400"/>
              <a:t>Valsts robežsardze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Valsts vides dienests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Valsts meža dienests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VAS “Latvijas valsts radio un televīzijas centrs”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VSIA „Latvijas Vides, ģeoloģijas un </a:t>
            </a:r>
          </a:p>
          <a:p>
            <a:pPr marL="342900" indent="-342900"/>
            <a:r>
              <a:rPr lang="lv-LV" sz="1400"/>
              <a:t>meteoroloģijas centrs”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 eaLnBrk="0" hangingPunct="0">
              <a:spcBef>
                <a:spcPct val="20000"/>
              </a:spcBef>
            </a:pPr>
            <a:endParaRPr lang="lv-LV" sz="14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lv-LV" sz="1400">
              <a:latin typeface="Calibri" pitchFamily="34" charset="0"/>
            </a:endParaRPr>
          </a:p>
        </p:txBody>
      </p:sp>
      <p:pic>
        <p:nvPicPr>
          <p:cNvPr id="13319" name="Picture 10" descr="ANd9GcR6hP--y3mLkxEo8ESO7Uxw10112Edp7ZRK-3rotxJMo2e72BrI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916113"/>
            <a:ext cx="79216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5654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ANd9GcTECJt9-VeGJ48s0KThUk6sLYsfUYYxGO2rGU7jlg6dpXkGp0v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429000"/>
            <a:ext cx="100806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6" descr="ANd9GcRpj7RMv6SJUih6K_NsMOLYKm65NkohwHmgyKdnjgNjraypUobs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292600"/>
            <a:ext cx="868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8" descr="drosibas_policija_logo_maz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5300663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VRS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1773238"/>
            <a:ext cx="800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2" descr="ANd9GcQe1ODQ2ML78USn07lI4emiG-L5Ku9oBc80VKSArodvIaxcp6M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2781300"/>
            <a:ext cx="895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AutoShape 24" descr="9k="/>
          <p:cNvSpPr>
            <a:spLocks noChangeAspect="1" noChangeArrowheads="1"/>
          </p:cNvSpPr>
          <p:nvPr/>
        </p:nvSpPr>
        <p:spPr bwMode="auto">
          <a:xfrm>
            <a:off x="63500" y="-1905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3327" name="AutoShape 26" descr="9k="/>
          <p:cNvSpPr>
            <a:spLocks noChangeAspect="1" noChangeArrowheads="1"/>
          </p:cNvSpPr>
          <p:nvPr/>
        </p:nvSpPr>
        <p:spPr bwMode="auto">
          <a:xfrm>
            <a:off x="63500" y="-1905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3328" name="AutoShape 28" descr="9k="/>
          <p:cNvSpPr>
            <a:spLocks noChangeAspect="1" noChangeArrowheads="1"/>
          </p:cNvSpPr>
          <p:nvPr/>
        </p:nvSpPr>
        <p:spPr bwMode="auto">
          <a:xfrm>
            <a:off x="3810000" y="2819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3329" name="AutoShape 30" descr="9k="/>
          <p:cNvSpPr>
            <a:spLocks noChangeAspect="1" noChangeArrowheads="1"/>
          </p:cNvSpPr>
          <p:nvPr/>
        </p:nvSpPr>
        <p:spPr bwMode="auto">
          <a:xfrm>
            <a:off x="3810000" y="2819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13330" name="Picture 32" descr="ANd9GcRiaWELKF8MJicp_2_ZcA_OFtYcSHKiQyOBMm6KEs7vEZ5XA5s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357346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4" descr="ANd9GcSSUyUJ7vet7ubMC6spob5vhkS0_XV5cPSakPEHyM1qG3z4CsKne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4508500"/>
            <a:ext cx="11509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36" descr="ANd9GcRivew9VCkMA3uejHM3wOCCV1nvz1t0PhlHZ3xOt08MFEH-QqNU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85113" y="5229225"/>
            <a:ext cx="10795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6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16B37-6BAF-450A-A350-74EBABB4CCA1}" type="slidenum">
              <a:rPr lang="lv-LV"/>
              <a:pPr>
                <a:defRPr/>
              </a:pPr>
              <a:t>5</a:t>
            </a:fld>
            <a:endParaRPr lang="lv-LV" dirty="0"/>
          </a:p>
        </p:txBody>
      </p:sp>
      <p:sp>
        <p:nvSpPr>
          <p:cNvPr id="14338" name="Rectangle 3"/>
          <p:cNvSpPr>
            <a:spLocks/>
          </p:cNvSpPr>
          <p:nvPr/>
        </p:nvSpPr>
        <p:spPr bwMode="auto">
          <a:xfrm>
            <a:off x="395288" y="1403351"/>
            <a:ext cx="489743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lv-LV" sz="1600" dirty="0">
                <a:latin typeface="Calibri" pitchFamily="34" charset="0"/>
              </a:rPr>
              <a:t>* </a:t>
            </a:r>
            <a:r>
              <a:rPr lang="lv-LV" sz="1600" b="1" dirty="0">
                <a:solidFill>
                  <a:srgbClr val="9E0000"/>
                </a:solidFill>
                <a:latin typeface="Calibri" pitchFamily="34" charset="0"/>
              </a:rPr>
              <a:t>Valsts un pašvaldību iestādes, komersanti, kas veic katastrofas pārvaldīšanu</a:t>
            </a:r>
            <a:r>
              <a:rPr lang="lv-LV" sz="1600" b="1" dirty="0" smtClean="0">
                <a:solidFill>
                  <a:srgbClr val="9E0000"/>
                </a:solidFill>
                <a:latin typeface="Calibri" pitchFamily="34" charset="0"/>
              </a:rPr>
              <a:t>:</a:t>
            </a:r>
            <a:endParaRPr lang="lv-LV" sz="1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/>
            <a:r>
              <a:rPr lang="lv-LV" sz="1400" dirty="0"/>
              <a:t>Pārtikas un veterinārais dienests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VSIA „Rīgas psihiatrijas un </a:t>
            </a:r>
          </a:p>
          <a:p>
            <a:pPr marL="342900" indent="-342900"/>
            <a:r>
              <a:rPr lang="lv-LV" sz="1400" dirty="0"/>
              <a:t>narkoloģijas centrs”</a:t>
            </a:r>
          </a:p>
          <a:p>
            <a:pPr marL="342900" indent="-342900"/>
            <a:r>
              <a:rPr lang="lv-LV" sz="1400" dirty="0"/>
              <a:t> 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AS “Latvenergo”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Valsts darba inspekcija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VA „Civilās aviācijas aģentūra”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lv-LV" sz="1600" dirty="0">
              <a:latin typeface="Calibri" pitchFamily="34" charset="0"/>
            </a:endParaRPr>
          </a:p>
        </p:txBody>
      </p:sp>
      <p:pic>
        <p:nvPicPr>
          <p:cNvPr id="14339" name="Picture 7" descr="ANd9GcRNTSnu2TeG9wKW5VDbv88k__VBsfhnZ5J-0uRIiTfMwpPb7K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916113"/>
            <a:ext cx="11525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9" descr="9k="/>
          <p:cNvSpPr>
            <a:spLocks noChangeAspect="1" noChangeArrowheads="1"/>
          </p:cNvSpPr>
          <p:nvPr/>
        </p:nvSpPr>
        <p:spPr bwMode="auto">
          <a:xfrm>
            <a:off x="63500" y="-190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4341" name="AutoShape 11" descr="9k="/>
          <p:cNvSpPr>
            <a:spLocks noChangeAspect="1" noChangeArrowheads="1"/>
          </p:cNvSpPr>
          <p:nvPr/>
        </p:nvSpPr>
        <p:spPr bwMode="auto">
          <a:xfrm>
            <a:off x="63500" y="-190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14342" name="Picture 13" descr="ANd9GcRn3XTP7-qthX_OtLsXL-DDjwb4aWQyt3yijpefrfRSrcYEJcjb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78130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7" descr="Z"/>
          <p:cNvSpPr>
            <a:spLocks noChangeAspect="1" noChangeArrowheads="1"/>
          </p:cNvSpPr>
          <p:nvPr/>
        </p:nvSpPr>
        <p:spPr bwMode="auto">
          <a:xfrm>
            <a:off x="63500" y="-1905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4344" name="AutoShape 19" descr="Z"/>
          <p:cNvSpPr>
            <a:spLocks noChangeAspect="1" noChangeArrowheads="1"/>
          </p:cNvSpPr>
          <p:nvPr/>
        </p:nvSpPr>
        <p:spPr bwMode="auto">
          <a:xfrm>
            <a:off x="3219450" y="258603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4345" name="AutoShape 21" descr="9k="/>
          <p:cNvSpPr>
            <a:spLocks noChangeAspect="1" noChangeArrowheads="1"/>
          </p:cNvSpPr>
          <p:nvPr/>
        </p:nvSpPr>
        <p:spPr bwMode="auto">
          <a:xfrm>
            <a:off x="3738563" y="3257550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14346" name="Picture 23" descr="ANd9GcQkDi_lEBGMpCf06UVXXeA8xlUfluwALiFTewA4zm06NRW4bXl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3933825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5" descr="ANd9GcSYJIrSPwkZEhIwl_Hto56_nyDrO9HgzxxlAKNqd_tGeMr55pk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4797425"/>
            <a:ext cx="2159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27" descr="Z"/>
          <p:cNvSpPr>
            <a:spLocks noChangeAspect="1" noChangeArrowheads="1"/>
          </p:cNvSpPr>
          <p:nvPr/>
        </p:nvSpPr>
        <p:spPr bwMode="auto">
          <a:xfrm>
            <a:off x="0" y="0"/>
            <a:ext cx="2114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4349" name="AutoShape 29" descr="Z"/>
          <p:cNvSpPr>
            <a:spLocks noChangeAspect="1" noChangeArrowheads="1"/>
          </p:cNvSpPr>
          <p:nvPr/>
        </p:nvSpPr>
        <p:spPr bwMode="auto">
          <a:xfrm>
            <a:off x="3514725" y="2995613"/>
            <a:ext cx="2114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14350" name="Picture 33" descr="ANd9GcQ8ftYtLG79JOouNHQcXCYNeM-NoDDjlV89gthdFyeucvIQhLk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5516563"/>
            <a:ext cx="1152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3"/>
          <p:cNvSpPr>
            <a:spLocks/>
          </p:cNvSpPr>
          <p:nvPr/>
        </p:nvSpPr>
        <p:spPr bwMode="auto">
          <a:xfrm>
            <a:off x="5003800" y="1557338"/>
            <a:ext cx="48974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lv-LV"/>
          </a:p>
          <a:p>
            <a:pPr marL="342900" indent="-342900"/>
            <a:endParaRPr lang="lv-LV"/>
          </a:p>
          <a:p>
            <a:pPr marL="342900" indent="-342900"/>
            <a:r>
              <a:rPr lang="lv-LV" sz="1400"/>
              <a:t>VA “Latvijas Infektoloģijas </a:t>
            </a:r>
          </a:p>
          <a:p>
            <a:pPr marL="342900" indent="-342900"/>
            <a:r>
              <a:rPr lang="lv-LV" sz="1400"/>
              <a:t>centrs” 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Pašvaldības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Valsts augu aizsardzības </a:t>
            </a:r>
          </a:p>
          <a:p>
            <a:pPr marL="342900" indent="-342900"/>
            <a:r>
              <a:rPr lang="lv-LV" sz="1400"/>
              <a:t>dienests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VAS “Latvijas dzelzceļš”</a:t>
            </a:r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r>
              <a:rPr lang="lv-LV" sz="1400"/>
              <a:t>AS „Pasažieru vilciens”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/>
            <a:endParaRPr lang="lv-LV" sz="1400"/>
          </a:p>
          <a:p>
            <a:pPr marL="342900" indent="-342900" eaLnBrk="0" hangingPunct="0">
              <a:spcBef>
                <a:spcPct val="20000"/>
              </a:spcBef>
            </a:pPr>
            <a:endParaRPr lang="lv-LV" sz="14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lv-LV" sz="1400">
              <a:latin typeface="Calibri" pitchFamily="34" charset="0"/>
            </a:endParaRPr>
          </a:p>
        </p:txBody>
      </p:sp>
      <p:pic>
        <p:nvPicPr>
          <p:cNvPr id="14352" name="Picture 36" descr="ANd9GcShuIO6YNcPAceV9abZ7ijyc4D8IlJ-5wDz5FSByFb6ObqDktM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1989138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38" descr="ANd9GcTwEWZH3IMfSij7GuVYafV-dXFwQGV1Jmg7bL74TwiFlIatHuyVA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2852738"/>
            <a:ext cx="1295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40" descr="ANd9GcRr93bUq9oHYPo81kSxjtFUotU8P3EymuHUCz9TUHUZMzAYC4REc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3716338"/>
            <a:ext cx="801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42" descr="ANd9GcQ6GJyhqaS0ceUvtMAaK9iWz83-rr4sFzVsJuw6OMdASHkjkDdo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4652963"/>
            <a:ext cx="79216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44" descr="ANd9GcRwGKhTfJvA62SaQDY3UuZzObA-CfZ9FvJAc62OjMZ78ZhA2k82K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48488" y="5589588"/>
            <a:ext cx="10525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Rectangle 2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lv-LV" sz="4000" b="1" dirty="0" smtClean="0">
                <a:latin typeface="Calibri" pitchFamily="34" charset="0"/>
              </a:rPr>
              <a:t>Katastrofas </a:t>
            </a:r>
            <a:r>
              <a:rPr lang="lv-LV" sz="4000" b="1" dirty="0">
                <a:latin typeface="Calibri" pitchFamily="34" charset="0"/>
              </a:rPr>
              <a:t>pārvaldīšana</a:t>
            </a:r>
          </a:p>
        </p:txBody>
      </p:sp>
    </p:spTree>
    <p:extLst>
      <p:ext uri="{BB962C8B-B14F-4D97-AF65-F5344CB8AC3E}">
        <p14:creationId xmlns:p14="http://schemas.microsoft.com/office/powerpoint/2010/main" val="24650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64BF6-2FB6-40A6-9137-1A8B29180CBD}" type="slidenum">
              <a:rPr lang="lv-LV"/>
              <a:pPr>
                <a:defRPr/>
              </a:pPr>
              <a:t>6</a:t>
            </a:fld>
            <a:endParaRPr lang="lv-LV" dirty="0"/>
          </a:p>
        </p:txBody>
      </p:sp>
      <p:sp>
        <p:nvSpPr>
          <p:cNvPr id="15362" name="Rectangle 3"/>
          <p:cNvSpPr>
            <a:spLocks/>
          </p:cNvSpPr>
          <p:nvPr/>
        </p:nvSpPr>
        <p:spPr bwMode="auto">
          <a:xfrm>
            <a:off x="395288" y="1311007"/>
            <a:ext cx="4897437" cy="48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lv-LV" sz="1600" dirty="0">
                <a:latin typeface="Calibri" pitchFamily="34" charset="0"/>
              </a:rPr>
              <a:t>* </a:t>
            </a:r>
            <a:r>
              <a:rPr lang="lv-LV" sz="1600" b="1" dirty="0">
                <a:solidFill>
                  <a:srgbClr val="9E0000"/>
                </a:solidFill>
                <a:latin typeface="Calibri" pitchFamily="34" charset="0"/>
              </a:rPr>
              <a:t>Valsts un pašvaldību iestādes, komersanti, kas veic katastrofas pārvaldīšanu</a:t>
            </a:r>
            <a:r>
              <a:rPr lang="lv-LV" sz="1600" b="1" dirty="0" smtClean="0">
                <a:solidFill>
                  <a:srgbClr val="9E0000"/>
                </a:solidFill>
                <a:latin typeface="Calibri" pitchFamily="34" charset="0"/>
              </a:rPr>
              <a:t>:</a:t>
            </a:r>
            <a:endParaRPr lang="lv-LV" sz="1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/>
            <a:r>
              <a:rPr lang="lv-LV" sz="1400" dirty="0"/>
              <a:t>VSIA “Latvijas Televīzija”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r>
              <a:rPr lang="lv-LV" sz="1400" dirty="0"/>
              <a:t>VSIA „Paula Stradiņa klīniskā </a:t>
            </a:r>
          </a:p>
          <a:p>
            <a:pPr marL="342900" indent="-342900"/>
            <a:r>
              <a:rPr lang="lv-LV" sz="1400" dirty="0"/>
              <a:t>universitātes slimnīca”</a:t>
            </a:r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/>
            <a:endParaRPr lang="lv-LV" sz="1400" dirty="0"/>
          </a:p>
          <a:p>
            <a:pPr marL="342900" indent="-342900" eaLnBrk="0" hangingPunct="0">
              <a:spcBef>
                <a:spcPct val="20000"/>
              </a:spcBef>
            </a:pPr>
            <a:endParaRPr lang="lv-LV" sz="14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lv-LV" sz="1600" dirty="0">
              <a:latin typeface="Calibri" pitchFamily="34" charset="0"/>
            </a:endParaRPr>
          </a:p>
        </p:txBody>
      </p:sp>
      <p:sp>
        <p:nvSpPr>
          <p:cNvPr id="15363" name="AutoShape 6" descr="2Q=="/>
          <p:cNvSpPr>
            <a:spLocks noChangeAspect="1" noChangeArrowheads="1"/>
          </p:cNvSpPr>
          <p:nvPr/>
        </p:nvSpPr>
        <p:spPr bwMode="auto">
          <a:xfrm>
            <a:off x="63500" y="-190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5364" name="AutoShape 8" descr="2Q=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15365" name="Picture 10" descr="ANd9GcTEm2ui0twqIdas-O1RHthbZQsHAgd_fhEFG6P2NM8PymAARZa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276475"/>
            <a:ext cx="20161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12" descr="2Q=="/>
          <p:cNvSpPr>
            <a:spLocks noChangeAspect="1" noChangeArrowheads="1"/>
          </p:cNvSpPr>
          <p:nvPr/>
        </p:nvSpPr>
        <p:spPr bwMode="auto">
          <a:xfrm>
            <a:off x="3348038" y="2492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15367" name="Picture 14" descr="ANd9GcSW498qFG2htNLug3oPH43UZGaHQASkmLCL2w9KkjleWzZdE9T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213100"/>
            <a:ext cx="11128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5148263" y="3716338"/>
            <a:ext cx="25923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1400"/>
              <a:t>VSIA “Latvijas Radio”</a:t>
            </a:r>
          </a:p>
          <a:p>
            <a:pPr>
              <a:spcBef>
                <a:spcPct val="50000"/>
              </a:spcBef>
            </a:pPr>
            <a:endParaRPr lang="lv-LV" sz="1400"/>
          </a:p>
        </p:txBody>
      </p:sp>
      <p:pic>
        <p:nvPicPr>
          <p:cNvPr id="15369" name="Picture 18" descr="ANd9GcSzcaufvYhZAaj7sSHZ5vx3OEe-JahTZLMPyjmm8EyJF91pRIh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142094"/>
            <a:ext cx="23764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2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lv-LV" sz="4000" b="1" dirty="0" smtClean="0">
                <a:latin typeface="Calibri" pitchFamily="34" charset="0"/>
              </a:rPr>
              <a:t>Katastrofas </a:t>
            </a:r>
            <a:r>
              <a:rPr lang="lv-LV" sz="4000" b="1" dirty="0">
                <a:latin typeface="Calibri" pitchFamily="34" charset="0"/>
              </a:rPr>
              <a:t>pārvaldīšana</a:t>
            </a:r>
          </a:p>
        </p:txBody>
      </p:sp>
      <p:pic>
        <p:nvPicPr>
          <p:cNvPr id="12" name="Picture 19" descr="r_vairogs_pa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32" y="1675338"/>
            <a:ext cx="1581665" cy="131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88529" y="1946675"/>
            <a:ext cx="12154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lv-LV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Pašvaldības</a:t>
            </a:r>
            <a:endParaRPr lang="lv-LV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" name="Picture 2" descr="http://www.bior.gov.lv/uploads/images/AM_logo_4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34" y="4740613"/>
            <a:ext cx="2110782" cy="11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7B475-2902-4772-8DE9-DC5B2F4FD9C8}" type="slidenum">
              <a:rPr lang="lv-LV"/>
              <a:pPr>
                <a:defRPr/>
              </a:pPr>
              <a:t>7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F61D18-D137-4EC8-AD44-FF802CACFF89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>
          <a:xfrm>
            <a:off x="2566930" y="365125"/>
            <a:ext cx="5948420" cy="1325563"/>
          </a:xfrm>
        </p:spPr>
        <p:txBody>
          <a:bodyPr/>
          <a:lstStyle/>
          <a:p>
            <a:r>
              <a:rPr lang="lv-LV" sz="3200" b="1" dirty="0" err="1" smtClean="0">
                <a:latin typeface="Arial" charset="0"/>
                <a:cs typeface="Arial" charset="0"/>
              </a:rPr>
              <a:t>Tehnogēnās</a:t>
            </a:r>
            <a:r>
              <a:rPr lang="lv-LV" sz="3200" b="1" dirty="0" smtClean="0">
                <a:latin typeface="Arial" charset="0"/>
                <a:cs typeface="Arial" charset="0"/>
              </a:rPr>
              <a:t> katastrofas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0" y="1628775"/>
            <a:ext cx="51428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lv-LV" sz="1400" dirty="0"/>
              <a:t>* </a:t>
            </a:r>
            <a:r>
              <a:rPr lang="lv-LV" sz="1600" b="1" dirty="0">
                <a:solidFill>
                  <a:srgbClr val="9E0000"/>
                </a:solidFill>
              </a:rPr>
              <a:t>Bīstamo ķīmisko vielu </a:t>
            </a:r>
            <a:r>
              <a:rPr lang="lv-LV" sz="1600" b="1" dirty="0" smtClean="0">
                <a:solidFill>
                  <a:srgbClr val="9E0000"/>
                </a:solidFill>
              </a:rPr>
              <a:t>noplūde (tai skaitā smakas):</a:t>
            </a:r>
            <a:endParaRPr lang="lv-LV" sz="1600" dirty="0"/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/>
              <a:t>paaugstinātas bīstamības objektos valstī </a:t>
            </a:r>
            <a:r>
              <a:rPr lang="lv-LV" sz="1600" dirty="0" smtClean="0"/>
              <a:t>arī </a:t>
            </a:r>
            <a:r>
              <a:rPr lang="lv-LV" sz="1600" dirty="0"/>
              <a:t>ārpus </a:t>
            </a:r>
            <a:r>
              <a:rPr lang="lv-LV" sz="1600" dirty="0" smtClean="0"/>
              <a:t>valsts)</a:t>
            </a:r>
            <a:endParaRPr lang="lv-LV" sz="1600" i="1" u="sng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 smtClean="0"/>
              <a:t>maģistrālajos </a:t>
            </a:r>
            <a:r>
              <a:rPr lang="lv-LV" sz="1600" dirty="0"/>
              <a:t>gāzes vados </a:t>
            </a:r>
            <a:endParaRPr lang="lv-LV" sz="1600" dirty="0" smtClean="0"/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 smtClean="0"/>
              <a:t>pārvietojot </a:t>
            </a:r>
            <a:r>
              <a:rPr lang="lv-LV" sz="1600" dirty="0"/>
              <a:t>bīstamās kravas pa </a:t>
            </a:r>
            <a:r>
              <a:rPr lang="lv-LV" sz="1600" dirty="0" smtClean="0"/>
              <a:t>jūras ceļu</a:t>
            </a:r>
            <a:endParaRPr lang="lv-LV" sz="1600" dirty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lv-LV" sz="1600" dirty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lv-LV" sz="1600" dirty="0"/>
              <a:t>* </a:t>
            </a:r>
            <a:r>
              <a:rPr lang="lv-LV" sz="1600" b="1" dirty="0">
                <a:solidFill>
                  <a:srgbClr val="9E0000"/>
                </a:solidFill>
              </a:rPr>
              <a:t>Sekas:</a:t>
            </a:r>
            <a:r>
              <a:rPr lang="lv-LV" sz="1600" dirty="0"/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 smtClean="0"/>
              <a:t>Ugunsgrēks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 smtClean="0"/>
              <a:t>noplūde</a:t>
            </a:r>
            <a:endParaRPr lang="lv-LV" sz="1600" dirty="0"/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/>
              <a:t>sprādziens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/>
              <a:t>vides piesārņojums (emisija gaisā, </a:t>
            </a:r>
            <a:r>
              <a:rPr lang="lv-LV" sz="1600" dirty="0" smtClean="0"/>
              <a:t>ūdens un grunts </a:t>
            </a:r>
            <a:r>
              <a:rPr lang="lv-LV" sz="1600" dirty="0"/>
              <a:t>piesārņojums)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/>
              <a:t>kaitējums </a:t>
            </a:r>
            <a:r>
              <a:rPr lang="lv-LV" sz="1600" dirty="0" smtClean="0"/>
              <a:t>dabai un cilvēkiem</a:t>
            </a:r>
            <a:endParaRPr lang="lv-LV" sz="1600" dirty="0"/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lv-LV" sz="1600" dirty="0"/>
              <a:t>materiālie zaudējumi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endParaRPr lang="lv-LV" sz="1600" dirty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lv-LV" sz="1600" dirty="0">
              <a:latin typeface="Calibri" pitchFamily="34" charset="0"/>
            </a:endParaRPr>
          </a:p>
        </p:txBody>
      </p:sp>
      <p:pic>
        <p:nvPicPr>
          <p:cNvPr id="22534" name="Picture 8" descr="4067703_ORIGINAL_1318480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393" y="3590925"/>
            <a:ext cx="3527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6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7B475-2902-4772-8DE9-DC5B2F4FD9C8}" type="slidenum">
              <a:rPr lang="lv-LV"/>
              <a:pPr>
                <a:defRPr/>
              </a:pPr>
              <a:t>8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F61D18-D137-4EC8-AD44-FF802CACFF89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lv-LV" sz="2800" b="1" dirty="0" smtClean="0">
                <a:latin typeface="Arial" charset="0"/>
                <a:cs typeface="Arial" charset="0"/>
              </a:rPr>
              <a:t>Rīcība ķīmiskās vielas noplūdes gadījumā (arī traucējošas smakas)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407749"/>
            <a:ext cx="5900323" cy="4864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8144" y="1556792"/>
            <a:ext cx="3168352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lv-LV" sz="1400" b="1" dirty="0" smtClean="0"/>
              <a:t>Ķīmiskās vielas noplūdes gadījumā:</a:t>
            </a:r>
          </a:p>
          <a:p>
            <a:pPr eaLnBrk="0" hangingPunct="0">
              <a:spcBef>
                <a:spcPct val="20000"/>
              </a:spcBef>
            </a:pPr>
            <a:endParaRPr lang="lv-LV" sz="1400" dirty="0" smtClean="0"/>
          </a:p>
          <a:p>
            <a:pPr eaLnBrk="0" hangingPunct="0">
              <a:spcBef>
                <a:spcPct val="20000"/>
              </a:spcBef>
            </a:pPr>
            <a:r>
              <a:rPr lang="lv-LV" sz="1400" dirty="0" smtClean="0"/>
              <a:t>Saindēšanās: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-"/>
            </a:pPr>
            <a:r>
              <a:rPr lang="lv-LV" sz="1400" dirty="0" smtClean="0"/>
              <a:t>jānogādā svaigā gaisā un 113;</a:t>
            </a:r>
          </a:p>
          <a:p>
            <a:pPr eaLnBrk="0" hangingPunct="0">
              <a:spcBef>
                <a:spcPct val="20000"/>
              </a:spcBef>
            </a:pPr>
            <a:endParaRPr lang="lv-LV" sz="1400" dirty="0" smtClean="0"/>
          </a:p>
          <a:p>
            <a:pPr eaLnBrk="0" hangingPunct="0">
              <a:spcBef>
                <a:spcPct val="20000"/>
              </a:spcBef>
            </a:pPr>
            <a:r>
              <a:rPr lang="lv-LV" sz="1400" dirty="0" smtClean="0"/>
              <a:t>Saskarē: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-"/>
            </a:pPr>
            <a:r>
              <a:rPr lang="lv-LV" sz="1400" dirty="0" smtClean="0"/>
              <a:t>jāskalo āda ar H2O;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-"/>
            </a:pPr>
            <a:r>
              <a:rPr lang="lv-LV" sz="1400" dirty="0" smtClean="0"/>
              <a:t>piesārņotais apģērbs jānovelk;</a:t>
            </a:r>
          </a:p>
          <a:p>
            <a:pPr eaLnBrk="0" hangingPunct="0">
              <a:spcBef>
                <a:spcPct val="20000"/>
              </a:spcBef>
            </a:pPr>
            <a:endParaRPr lang="lv-LV" sz="1400" dirty="0" smtClean="0"/>
          </a:p>
          <a:p>
            <a:pPr eaLnBrk="0" hangingPunct="0">
              <a:spcBef>
                <a:spcPct val="20000"/>
              </a:spcBef>
            </a:pPr>
            <a:r>
              <a:rPr lang="lv-LV" sz="1400" dirty="0" smtClean="0"/>
              <a:t>Informācija: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-"/>
            </a:pPr>
            <a:r>
              <a:rPr lang="lv-LV" sz="1400" dirty="0" smtClean="0"/>
              <a:t>uzklausīt operatīvo dienestu informāciju un rīkoties;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-"/>
            </a:pPr>
            <a:r>
              <a:rPr lang="lv-LV" sz="1400" dirty="0" smtClean="0"/>
              <a:t>telpās (aizvērt logus, ventilāciju, sargāt elpošanas ceļus u.c.)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-"/>
            </a:pPr>
            <a:r>
              <a:rPr lang="lv-LV" sz="1400" dirty="0" smtClean="0"/>
              <a:t>Evakuācijas laikā – virzīties perpendikulāri vēja virzienam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3958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7B475-2902-4772-8DE9-DC5B2F4FD9C8}" type="slidenum">
              <a:rPr lang="lv-LV"/>
              <a:pPr>
                <a:defRPr/>
              </a:pPr>
              <a:t>9</a:t>
            </a:fld>
            <a:endParaRPr lang="lv-LV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90488" y="6272213"/>
            <a:ext cx="581025" cy="3651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F61D18-D137-4EC8-AD44-FF802CACFF89}" type="slidenum">
              <a:rPr lang="lv-LV">
                <a:solidFill>
                  <a:srgbClr val="FFC000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lv-LV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lv-LV" sz="2800" b="1" dirty="0" smtClean="0">
                <a:latin typeface="Arial" charset="0"/>
                <a:cs typeface="Arial" charset="0"/>
              </a:rPr>
              <a:t>Rīcība ķīmiskās vielas noplūdes gadījumā (arī traucējošas smakas)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02385" y="1404413"/>
            <a:ext cx="7210487" cy="48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938</Words>
  <Application>Microsoft Office PowerPoint</Application>
  <PresentationFormat>Slaidrāde ekrānā (4:3)</PresentationFormat>
  <Paragraphs>269</Paragraphs>
  <Slides>19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</vt:lpstr>
      <vt:lpstr>Office dizains</vt:lpstr>
      <vt:lpstr>PowerPoint prezentācija</vt:lpstr>
      <vt:lpstr>Katastrofas pārvaldīšana</vt:lpstr>
      <vt:lpstr>Katastrofas pārvaldīšanas īstenošana - VCAP</vt:lpstr>
      <vt:lpstr>Katastrofas pārvaldīšana</vt:lpstr>
      <vt:lpstr>PowerPoint prezentācija</vt:lpstr>
      <vt:lpstr>PowerPoint prezentācija</vt:lpstr>
      <vt:lpstr>Tehnogēnās katastrofas</vt:lpstr>
      <vt:lpstr>Rīcība ķīmiskās vielas noplūdes gadījumā (arī traucējošas smakas)</vt:lpstr>
      <vt:lpstr>Rīcība ķīmiskās vielas noplūdes gadījumā (arī traucējošas smakas)</vt:lpstr>
      <vt:lpstr>Tehnogēnās katastrofas</vt:lpstr>
      <vt:lpstr>Rīcība radiācijas gadījumā </vt:lpstr>
      <vt:lpstr>Notikušās katastrofas (jūras) piekrastē</vt:lpstr>
      <vt:lpstr>Notikušās katastrofas (jūras) piekrastē</vt:lpstr>
      <vt:lpstr>Notikušās katastrofas (jūras) piekrastē</vt:lpstr>
      <vt:lpstr>Notikušās katastrofas (jūras) piekrastē</vt:lpstr>
      <vt:lpstr>Notikušās katastrofas (jūras) piekrastē – papildus resursi – Valsts materiālās rezerves</vt:lpstr>
      <vt:lpstr>Notikušās katastrofas (jūras) piekrastē</vt:lpstr>
      <vt:lpstr>Mācības jūrā un piekrastē</vt:lpstr>
      <vt:lpstr>PowerPoint prezentācija</vt:lpstr>
    </vt:vector>
  </TitlesOfParts>
  <Company>VUGD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Antra Strāla</dc:creator>
  <cp:lastModifiedBy>Ivars Nakurts</cp:lastModifiedBy>
  <cp:revision>179</cp:revision>
  <cp:lastPrinted>2015-07-07T08:16:06Z</cp:lastPrinted>
  <dcterms:created xsi:type="dcterms:W3CDTF">2015-07-07T07:11:48Z</dcterms:created>
  <dcterms:modified xsi:type="dcterms:W3CDTF">2018-06-04T05:34:38Z</dcterms:modified>
</cp:coreProperties>
</file>