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00" r:id="rId3"/>
    <p:sldId id="335" r:id="rId4"/>
    <p:sldId id="466" r:id="rId5"/>
    <p:sldId id="471" r:id="rId6"/>
    <p:sldId id="478" r:id="rId7"/>
    <p:sldId id="377" r:id="rId8"/>
    <p:sldId id="444" r:id="rId9"/>
    <p:sldId id="445" r:id="rId10"/>
    <p:sldId id="446" r:id="rId11"/>
    <p:sldId id="447" r:id="rId12"/>
    <p:sldId id="448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348" r:id="rId25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FF"/>
    <a:srgbClr val="A1A4D2"/>
    <a:srgbClr val="9C659C"/>
    <a:srgbClr val="27317A"/>
    <a:srgbClr val="CAA6C3"/>
    <a:srgbClr val="1CB8CF"/>
    <a:srgbClr val="656C9E"/>
    <a:srgbClr val="9A7FA5"/>
    <a:srgbClr val="E8D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Thomas\Documents\Activit&#233;s\INTERREG\Module%205%20-%20Analyse%20territoriale\Enqu&#234;tes\Enqu&#234;te%202020%20-%20Parcours%20de%20b&#233;n&#233;voles\Traitement%20des%20donn&#233;es%20-%20Parcours%20de%20b&#233;n&#233;vo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174942461802E-2"/>
          <c:y val="6.1963924236877237E-2"/>
          <c:w val="0.96063983167970135"/>
          <c:h val="0.78618839311752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'Age des répondants'!$D$4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F9-4ED7-AAB9-FF3D823E34C8}"/>
              </c:ext>
            </c:extLst>
          </c:dPt>
          <c:dPt>
            <c:idx val="1"/>
            <c:invertIfNegative val="0"/>
            <c:bubble3D val="0"/>
            <c:spPr>
              <a:solidFill>
                <a:srgbClr val="A1A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F9-4ED7-AAB9-FF3D823E34C8}"/>
              </c:ext>
            </c:extLst>
          </c:dPt>
          <c:dPt>
            <c:idx val="2"/>
            <c:invertIfNegative val="0"/>
            <c:bubble3D val="0"/>
            <c:spPr>
              <a:solidFill>
                <a:srgbClr val="A362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F9-4ED7-AAB9-FF3D823E34C8}"/>
              </c:ext>
            </c:extLst>
          </c:dPt>
          <c:dPt>
            <c:idx val="3"/>
            <c:invertIfNegative val="0"/>
            <c:bubble3D val="0"/>
            <c:spPr>
              <a:solidFill>
                <a:srgbClr val="1F4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F9-4ED7-AAB9-FF3D823E34C8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0.18570209973753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DC3E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9-4ED7-AAB9-FF3D823E34C8}"/>
                </c:ext>
              </c:extLst>
            </c:dLbl>
            <c:dLbl>
              <c:idx val="1"/>
              <c:layout>
                <c:manualLayout>
                  <c:x val="-2.7777777777778286E-3"/>
                  <c:y val="-0.353252770487022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9-4ED7-AAB9-FF3D823E34C8}"/>
                </c:ext>
              </c:extLst>
            </c:dLbl>
            <c:dLbl>
              <c:idx val="2"/>
              <c:layout>
                <c:manualLayout>
                  <c:x val="-2.7777777777778798E-3"/>
                  <c:y val="-0.38626202974628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3629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9-4ED7-AAB9-FF3D823E34C8}"/>
                </c:ext>
              </c:extLst>
            </c:dLbl>
            <c:dLbl>
              <c:idx val="3"/>
              <c:layout>
                <c:manualLayout>
                  <c:x val="-2.7777777777777779E-3"/>
                  <c:y val="-0.311208442694663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1F4E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9-4ED7-AAB9-FF3D823E3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des répondants'!$B$5:$B$8</c:f>
              <c:strCache>
                <c:ptCount val="4"/>
                <c:pt idx="0">
                  <c:v>Moins de 25 ans</c:v>
                </c:pt>
                <c:pt idx="1">
                  <c:v>De 25 à 44 ans</c:v>
                </c:pt>
                <c:pt idx="2">
                  <c:v>De 45 à 64 ans</c:v>
                </c:pt>
                <c:pt idx="3">
                  <c:v>65 ans et plus</c:v>
                </c:pt>
              </c:strCache>
            </c:strRef>
          </c:cat>
          <c:val>
            <c:numRef>
              <c:f>'Age des répondants'!$D$5:$D$8</c:f>
              <c:numCache>
                <c:formatCode>0%</c:formatCode>
                <c:ptCount val="4"/>
                <c:pt idx="0">
                  <c:v>0.13700000000000001</c:v>
                </c:pt>
                <c:pt idx="1">
                  <c:v>0.29199999999999998</c:v>
                </c:pt>
                <c:pt idx="2">
                  <c:v>0.31900000000000001</c:v>
                </c:pt>
                <c:pt idx="3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F9-4ED7-AAB9-FF3D823E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8105928"/>
        <c:axId val="748106256"/>
      </c:barChart>
      <c:catAx>
        <c:axId val="74810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8106256"/>
        <c:crosses val="autoZero"/>
        <c:auto val="1"/>
        <c:lblAlgn val="ctr"/>
        <c:lblOffset val="100"/>
        <c:noMultiLvlLbl val="0"/>
      </c:catAx>
      <c:valAx>
        <c:axId val="748106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4810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0"/>
          <c:w val="0.68009285379655104"/>
          <c:h val="0.946961066741494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'Situations négatives vécues'!$C$17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vécues'!$C$18:$C$23</c:f>
              <c:numCache>
                <c:formatCode>0%</c:formatCode>
                <c:ptCount val="6"/>
                <c:pt idx="0">
                  <c:v>0.43099999999999999</c:v>
                </c:pt>
                <c:pt idx="1">
                  <c:v>0.42899999999999999</c:v>
                </c:pt>
                <c:pt idx="2">
                  <c:v>0.40400000000000003</c:v>
                </c:pt>
                <c:pt idx="3">
                  <c:v>0.33300000000000002</c:v>
                </c:pt>
                <c:pt idx="4">
                  <c:v>0.26600000000000001</c:v>
                </c:pt>
                <c:pt idx="5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1-41E9-A1A6-CE1DD5B25EEE}"/>
            </c:ext>
          </c:extLst>
        </c:ser>
        <c:ser>
          <c:idx val="1"/>
          <c:order val="1"/>
          <c:tx>
            <c:strRef>
              <c:f>'Situations négatives vécues'!$D$17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vécues'!$D$18:$D$23</c:f>
              <c:numCache>
                <c:formatCode>0%</c:formatCode>
                <c:ptCount val="6"/>
                <c:pt idx="0">
                  <c:v>0.36899999999999999</c:v>
                </c:pt>
                <c:pt idx="1">
                  <c:v>0.34799999999999998</c:v>
                </c:pt>
                <c:pt idx="2">
                  <c:v>0.40899999999999997</c:v>
                </c:pt>
                <c:pt idx="3">
                  <c:v>0.44900000000000001</c:v>
                </c:pt>
                <c:pt idx="4">
                  <c:v>0.48899999999999999</c:v>
                </c:pt>
                <c:pt idx="5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1-41E9-A1A6-CE1DD5B25EEE}"/>
            </c:ext>
          </c:extLst>
        </c:ser>
        <c:ser>
          <c:idx val="2"/>
          <c:order val="2"/>
          <c:tx>
            <c:strRef>
              <c:f>'Situations négatives vécues'!$E$17</c:f>
              <c:strCache>
                <c:ptCount val="1"/>
                <c:pt idx="0">
                  <c:v>Assez souvent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vécues'!$E$18:$E$23</c:f>
              <c:numCache>
                <c:formatCode>0%</c:formatCode>
                <c:ptCount val="6"/>
                <c:pt idx="0">
                  <c:v>0.16</c:v>
                </c:pt>
                <c:pt idx="1">
                  <c:v>0.14699999999999999</c:v>
                </c:pt>
                <c:pt idx="2">
                  <c:v>0.14199999999999999</c:v>
                </c:pt>
                <c:pt idx="3">
                  <c:v>0.156</c:v>
                </c:pt>
                <c:pt idx="4">
                  <c:v>0.20100000000000001</c:v>
                </c:pt>
                <c:pt idx="5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1-41E9-A1A6-CE1DD5B25EEE}"/>
            </c:ext>
          </c:extLst>
        </c:ser>
        <c:ser>
          <c:idx val="3"/>
          <c:order val="3"/>
          <c:tx>
            <c:strRef>
              <c:f>'Situations négatives vécues'!$F$17</c:f>
              <c:strCache>
                <c:ptCount val="1"/>
                <c:pt idx="0">
                  <c:v>Très souvent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71-41E9-A1A6-CE1DD5B25EE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71-41E9-A1A6-CE1DD5B25EE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71-41E9-A1A6-CE1DD5B25EE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71-41E9-A1A6-CE1DD5B25EE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71-41E9-A1A6-CE1DD5B25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'Situations négatives vécues'!$B$18:$B$23</c:f>
              <c:strCache>
                <c:ptCount val="6"/>
                <c:pt idx="0">
                  <c:v>Trop peu de résultats concrets</c:v>
                </c:pt>
                <c:pt idx="1">
                  <c:v>Un manque de reconnaissance des bénévoles</c:v>
                </c:pt>
                <c:pt idx="2">
                  <c:v>Trop peu de discussions avec les dirigeants de l'association</c:v>
                </c:pt>
                <c:pt idx="3">
                  <c:v>Un manque de clarté sur ce qui devait être réalisé</c:v>
                </c:pt>
                <c:pt idx="4">
                  <c:v>Un manque de préparation/formation pour que les bénévoles puissent réaliser leur activités sereinement</c:v>
                </c:pt>
                <c:pt idx="5">
                  <c:v>Un manque de moyens pour réaliser les actions</c:v>
                </c:pt>
              </c:strCache>
            </c:strRef>
          </c:cat>
          <c:val>
            <c:numRef>
              <c:f>'Situations négatives vécues'!$F$18:$F$23</c:f>
              <c:numCache>
                <c:formatCode>0%</c:formatCode>
                <c:ptCount val="6"/>
                <c:pt idx="0">
                  <c:v>0.04</c:v>
                </c:pt>
                <c:pt idx="1">
                  <c:v>7.5999999999999998E-2</c:v>
                </c:pt>
                <c:pt idx="2">
                  <c:v>4.3999999999999997E-2</c:v>
                </c:pt>
                <c:pt idx="3">
                  <c:v>6.2E-2</c:v>
                </c:pt>
                <c:pt idx="4">
                  <c:v>4.3999999999999997E-2</c:v>
                </c:pt>
                <c:pt idx="5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71-41E9-A1A6-CE1DD5B25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70173678051799"/>
          <c:y val="0.9559893237621836"/>
          <c:w val="0.63987846560023931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6549030870803556E-2"/>
          <c:w val="0.68760576676646223"/>
          <c:h val="0.893969034238040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'Eléments de vie prioritaires'!$O$21</c:f>
              <c:strCache>
                <c:ptCount val="1"/>
                <c:pt idx="0">
                  <c:v>Hautement prioritaire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F4E79"/>
              </a:solidFill>
              <a:ln w="3810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5-444E-A818-6A1C6EA2EB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prioritaires'!$O$22:$O$28</c:f>
              <c:numCache>
                <c:formatCode>0%</c:formatCode>
                <c:ptCount val="7"/>
                <c:pt idx="0">
                  <c:v>0.16700000000000001</c:v>
                </c:pt>
                <c:pt idx="1">
                  <c:v>0.26100000000000001</c:v>
                </c:pt>
                <c:pt idx="2">
                  <c:v>0.30299999999999999</c:v>
                </c:pt>
                <c:pt idx="3">
                  <c:v>0.38</c:v>
                </c:pt>
                <c:pt idx="4">
                  <c:v>0.38100000000000001</c:v>
                </c:pt>
                <c:pt idx="5">
                  <c:v>0.40500000000000003</c:v>
                </c:pt>
                <c:pt idx="6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5-444E-A818-6A1C6EA2EB6D}"/>
            </c:ext>
          </c:extLst>
        </c:ser>
        <c:ser>
          <c:idx val="1"/>
          <c:order val="1"/>
          <c:tx>
            <c:strRef>
              <c:f>'Eléments de vie prioritaires'!$P$21</c:f>
              <c:strCache>
                <c:ptCount val="1"/>
                <c:pt idx="0">
                  <c:v>Plutôt prioritaire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prioritaires'!$P$22:$P$28</c:f>
              <c:numCache>
                <c:formatCode>0%</c:formatCode>
                <c:ptCount val="7"/>
                <c:pt idx="0">
                  <c:v>0.495</c:v>
                </c:pt>
                <c:pt idx="1">
                  <c:v>0.57099999999999995</c:v>
                </c:pt>
                <c:pt idx="2">
                  <c:v>0.434</c:v>
                </c:pt>
                <c:pt idx="3">
                  <c:v>0.32400000000000001</c:v>
                </c:pt>
                <c:pt idx="4">
                  <c:v>0.505</c:v>
                </c:pt>
                <c:pt idx="5">
                  <c:v>0.48899999999999999</c:v>
                </c:pt>
                <c:pt idx="6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25-444E-A818-6A1C6EA2EB6D}"/>
            </c:ext>
          </c:extLst>
        </c:ser>
        <c:ser>
          <c:idx val="2"/>
          <c:order val="2"/>
          <c:tx>
            <c:strRef>
              <c:f>'Eléments de vie prioritaires'!$Q$21</c:f>
              <c:strCache>
                <c:ptCount val="1"/>
                <c:pt idx="0">
                  <c:v>Faiblement prioritaire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prioritaires'!$Q$22:$Q$28</c:f>
              <c:numCache>
                <c:formatCode>0%</c:formatCode>
                <c:ptCount val="7"/>
                <c:pt idx="0">
                  <c:v>0.30599999999999999</c:v>
                </c:pt>
                <c:pt idx="1">
                  <c:v>0.159</c:v>
                </c:pt>
                <c:pt idx="2">
                  <c:v>0.20699999999999999</c:v>
                </c:pt>
                <c:pt idx="3">
                  <c:v>0.17299999999999999</c:v>
                </c:pt>
                <c:pt idx="4">
                  <c:v>8.5999999999999993E-2</c:v>
                </c:pt>
                <c:pt idx="5">
                  <c:v>0.10100000000000001</c:v>
                </c:pt>
                <c:pt idx="6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25-444E-A818-6A1C6EA2EB6D}"/>
            </c:ext>
          </c:extLst>
        </c:ser>
        <c:ser>
          <c:idx val="3"/>
          <c:order val="3"/>
          <c:tx>
            <c:strRef>
              <c:f>'Eléments de vie prioritaires'!$R$21</c:f>
              <c:strCache>
                <c:ptCount val="1"/>
                <c:pt idx="0">
                  <c:v>Pas du tout prioritaire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5-444E-A818-6A1C6EA2E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25-444E-A818-6A1C6EA2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5-444E-A818-6A1C6EA2E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25-444E-A818-6A1C6EA2EB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25-444E-A818-6A1C6EA2EB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25-444E-A818-6A1C6EA2E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de vie prioritaires'!$N$22:$N$28</c:f>
              <c:strCache>
                <c:ptCount val="7"/>
                <c:pt idx="0">
                  <c:v>Activités de détente et de loisirs</c:v>
                </c:pt>
                <c:pt idx="1">
                  <c:v>Engagements bénévoles/volontaires</c:v>
                </c:pt>
                <c:pt idx="2">
                  <c:v>Votre carrière (projets professionnels présents et futurs - retraités non inclus)</c:v>
                </c:pt>
                <c:pt idx="3">
                  <c:v>Vie amoureuse (si vous en avez une)</c:v>
                </c:pt>
                <c:pt idx="4">
                  <c:v>Votre situation professionnelle actuelle (actifs uniquement)</c:v>
                </c:pt>
                <c:pt idx="5">
                  <c:v>Vie sociale et amicale</c:v>
                </c:pt>
                <c:pt idx="6">
                  <c:v>Vie familiale</c:v>
                </c:pt>
              </c:strCache>
            </c:strRef>
          </c:cat>
          <c:val>
            <c:numRef>
              <c:f>'Eléments de vie prioritaires'!$R$22:$R$28</c:f>
              <c:numCache>
                <c:formatCode>0%</c:formatCode>
                <c:ptCount val="7"/>
                <c:pt idx="0">
                  <c:v>3.2000000000000001E-2</c:v>
                </c:pt>
                <c:pt idx="1">
                  <c:v>8.9999999999999993E-3</c:v>
                </c:pt>
                <c:pt idx="2">
                  <c:v>5.5E-2</c:v>
                </c:pt>
                <c:pt idx="3">
                  <c:v>0.123</c:v>
                </c:pt>
                <c:pt idx="4">
                  <c:v>2.9000000000000001E-2</c:v>
                </c:pt>
                <c:pt idx="5">
                  <c:v>4.0000000000000001E-3</c:v>
                </c:pt>
                <c:pt idx="6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25-444E-A818-6A1C6EA2E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50214581151608"/>
          <c:y val="0.92989244066992882"/>
          <c:w val="0.64780742556286885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1688968790646041E-2"/>
          <c:w val="0.6748438320209974"/>
          <c:h val="0.868228836816550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'Compatibilité éléments vie'!$C$10</c:f>
              <c:strCache>
                <c:ptCount val="1"/>
                <c:pt idx="0">
                  <c:v>Un élément favorable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vie'!$C$11:$C$16</c:f>
              <c:numCache>
                <c:formatCode>0%</c:formatCode>
                <c:ptCount val="6"/>
                <c:pt idx="0">
                  <c:v>0.128</c:v>
                </c:pt>
                <c:pt idx="1">
                  <c:v>0.221</c:v>
                </c:pt>
                <c:pt idx="2">
                  <c:v>0.30599999999999999</c:v>
                </c:pt>
                <c:pt idx="3">
                  <c:v>0.315</c:v>
                </c:pt>
                <c:pt idx="4">
                  <c:v>0.375</c:v>
                </c:pt>
                <c:pt idx="5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5-45A3-966B-79B09112B471}"/>
            </c:ext>
          </c:extLst>
        </c:ser>
        <c:ser>
          <c:idx val="1"/>
          <c:order val="1"/>
          <c:tx>
            <c:strRef>
              <c:f>'Compatibilité éléments vie'!$D$10</c:f>
              <c:strCache>
                <c:ptCount val="1"/>
                <c:pt idx="0">
                  <c:v>Sans impact particulier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vie'!$D$11:$D$16</c:f>
              <c:numCache>
                <c:formatCode>0%</c:formatCode>
                <c:ptCount val="6"/>
                <c:pt idx="0">
                  <c:v>0.59199999999999997</c:v>
                </c:pt>
                <c:pt idx="1">
                  <c:v>0.505</c:v>
                </c:pt>
                <c:pt idx="2">
                  <c:v>0.52500000000000002</c:v>
                </c:pt>
                <c:pt idx="3">
                  <c:v>0.41699999999999998</c:v>
                </c:pt>
                <c:pt idx="4">
                  <c:v>0.44400000000000001</c:v>
                </c:pt>
                <c:pt idx="5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5-45A3-966B-79B09112B471}"/>
            </c:ext>
          </c:extLst>
        </c:ser>
        <c:ser>
          <c:idx val="2"/>
          <c:order val="2"/>
          <c:tx>
            <c:strRef>
              <c:f>'Compatibilité éléments vie'!$E$10</c:f>
              <c:strCache>
                <c:ptCount val="1"/>
                <c:pt idx="0">
                  <c:v>Parfois source de tensions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5-45A3-966B-79B09112B471}"/>
              </c:ext>
            </c:extLst>
          </c:dPt>
          <c:dPt>
            <c:idx val="1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05-45A3-966B-79B09112B471}"/>
              </c:ext>
            </c:extLst>
          </c:dPt>
          <c:dPt>
            <c:idx val="3"/>
            <c:invertIfNegative val="0"/>
            <c:bubble3D val="0"/>
            <c:spPr>
              <a:solidFill>
                <a:srgbClr val="A1A4D2"/>
              </a:solidFill>
              <a:ln w="19050">
                <a:solidFill>
                  <a:srgbClr val="ED7D31">
                    <a:lumMod val="75000"/>
                  </a:srgb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05-45A3-966B-79B09112B4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vie'!$E$11:$E$16</c:f>
              <c:numCache>
                <c:formatCode>0%</c:formatCode>
                <c:ptCount val="6"/>
                <c:pt idx="0">
                  <c:v>0.246</c:v>
                </c:pt>
                <c:pt idx="1">
                  <c:v>0.25</c:v>
                </c:pt>
                <c:pt idx="2">
                  <c:v>0.14199999999999999</c:v>
                </c:pt>
                <c:pt idx="3">
                  <c:v>0.25900000000000001</c:v>
                </c:pt>
                <c:pt idx="4">
                  <c:v>0.16700000000000001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5-45A3-966B-79B09112B471}"/>
            </c:ext>
          </c:extLst>
        </c:ser>
        <c:ser>
          <c:idx val="3"/>
          <c:order val="3"/>
          <c:tx>
            <c:strRef>
              <c:f>'Compatibilité éléments vie'!$F$10</c:f>
              <c:strCache>
                <c:ptCount val="1"/>
                <c:pt idx="0">
                  <c:v>Totalement incompatible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'Compatibilité éléments vie'!$B$11:$B$16</c:f>
              <c:strCache>
                <c:ptCount val="6"/>
                <c:pt idx="0">
                  <c:v>Vie amoureuse (si vous en avez une)</c:v>
                </c:pt>
                <c:pt idx="1">
                  <c:v>Vie familiale</c:v>
                </c:pt>
                <c:pt idx="2">
                  <c:v>Activités de détente et de loisirs</c:v>
                </c:pt>
                <c:pt idx="3">
                  <c:v>Situation professionnelle actuelle (actifs uniquement)</c:v>
                </c:pt>
                <c:pt idx="4">
                  <c:v>Carrière (projets professionnels présents et futurs - retraités non-inclus)</c:v>
                </c:pt>
                <c:pt idx="5">
                  <c:v>Vie sociale et amicale</c:v>
                </c:pt>
              </c:strCache>
            </c:strRef>
          </c:cat>
          <c:val>
            <c:numRef>
              <c:f>'Compatibilité éléments vie'!$F$11:$F$16</c:f>
              <c:numCache>
                <c:formatCode>0%</c:formatCode>
                <c:ptCount val="6"/>
                <c:pt idx="0">
                  <c:v>3.4000000000000002E-2</c:v>
                </c:pt>
                <c:pt idx="1">
                  <c:v>2.5000000000000001E-2</c:v>
                </c:pt>
                <c:pt idx="2">
                  <c:v>2.7E-2</c:v>
                </c:pt>
                <c:pt idx="3">
                  <c:v>8.9999999999999993E-3</c:v>
                </c:pt>
                <c:pt idx="4">
                  <c:v>1.4E-2</c:v>
                </c:pt>
                <c:pt idx="5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05-45A3-966B-79B09112B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58413568085593"/>
          <c:y val="0.91679938984112708"/>
          <c:w val="0.72905511811023627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35536569250189"/>
          <c:y val="2.865722007239601E-2"/>
          <c:w val="0.61918835473455891"/>
          <c:h val="0.96829919147460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'Bienfaits inconvénie engagement'!$C$20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engagement'!$C$21:$C$29</c:f>
              <c:numCache>
                <c:formatCode>0%</c:formatCode>
                <c:ptCount val="9"/>
                <c:pt idx="0">
                  <c:v>7.1999999999999995E-2</c:v>
                </c:pt>
                <c:pt idx="1">
                  <c:v>0.112</c:v>
                </c:pt>
                <c:pt idx="2">
                  <c:v>0.151</c:v>
                </c:pt>
                <c:pt idx="3">
                  <c:v>0.161</c:v>
                </c:pt>
                <c:pt idx="4">
                  <c:v>0.443</c:v>
                </c:pt>
                <c:pt idx="5">
                  <c:v>0.47799999999999998</c:v>
                </c:pt>
                <c:pt idx="6">
                  <c:v>0.48699999999999999</c:v>
                </c:pt>
                <c:pt idx="7">
                  <c:v>0.51100000000000001</c:v>
                </c:pt>
                <c:pt idx="8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2-4157-B4D5-CCD032501256}"/>
            </c:ext>
          </c:extLst>
        </c:ser>
        <c:ser>
          <c:idx val="1"/>
          <c:order val="1"/>
          <c:tx>
            <c:strRef>
              <c:f>'Bienfaits inconvénie engagement'!$D$20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engagement'!$D$21:$D$29</c:f>
              <c:numCache>
                <c:formatCode>0%</c:formatCode>
                <c:ptCount val="9"/>
                <c:pt idx="0">
                  <c:v>0.28999999999999998</c:v>
                </c:pt>
                <c:pt idx="1">
                  <c:v>0.38100000000000001</c:v>
                </c:pt>
                <c:pt idx="2">
                  <c:v>0.33300000000000002</c:v>
                </c:pt>
                <c:pt idx="3">
                  <c:v>0.28399999999999997</c:v>
                </c:pt>
                <c:pt idx="4">
                  <c:v>0.38900000000000001</c:v>
                </c:pt>
                <c:pt idx="5">
                  <c:v>0.443</c:v>
                </c:pt>
                <c:pt idx="6">
                  <c:v>0.39800000000000002</c:v>
                </c:pt>
                <c:pt idx="7">
                  <c:v>0.39900000000000002</c:v>
                </c:pt>
                <c:pt idx="8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52-4157-B4D5-CCD032501256}"/>
            </c:ext>
          </c:extLst>
        </c:ser>
        <c:ser>
          <c:idx val="2"/>
          <c:order val="2"/>
          <c:tx>
            <c:strRef>
              <c:f>'Bienfaits inconvénie engagement'!$E$20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engagement'!$E$21:$E$29</c:f>
              <c:numCache>
                <c:formatCode>0%</c:formatCode>
                <c:ptCount val="9"/>
                <c:pt idx="0">
                  <c:v>0.33</c:v>
                </c:pt>
                <c:pt idx="1">
                  <c:v>0.27800000000000002</c:v>
                </c:pt>
                <c:pt idx="2">
                  <c:v>0.36499999999999999</c:v>
                </c:pt>
                <c:pt idx="3">
                  <c:v>0.43099999999999999</c:v>
                </c:pt>
                <c:pt idx="4">
                  <c:v>0.154</c:v>
                </c:pt>
                <c:pt idx="5">
                  <c:v>6.5000000000000002E-2</c:v>
                </c:pt>
                <c:pt idx="6">
                  <c:v>8.7999999999999995E-2</c:v>
                </c:pt>
                <c:pt idx="7">
                  <c:v>7.5999999999999998E-2</c:v>
                </c:pt>
                <c:pt idx="8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2-4157-B4D5-CCD032501256}"/>
            </c:ext>
          </c:extLst>
        </c:ser>
        <c:ser>
          <c:idx val="3"/>
          <c:order val="3"/>
          <c:tx>
            <c:strRef>
              <c:f>'Bienfaits inconvénie engagement'!$F$20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52-4157-B4D5-CCD032501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'Bienfaits inconvénie engagement'!$B$21:$B$29</c:f>
              <c:strCache>
                <c:ptCount val="9"/>
                <c:pt idx="0">
                  <c:v>Une source de conflit avec certaines autres activités</c:v>
                </c:pt>
                <c:pt idx="1">
                  <c:v>Un surplus de fatigue et de soucis</c:v>
                </c:pt>
                <c:pt idx="2">
                  <c:v>Une insatisfaction faute de moyens pour agir sereinement</c:v>
                </c:pt>
                <c:pt idx="3">
                  <c:v>Une insatisfaction concernant la capacité de prise de décisions à travers votre engagement</c:v>
                </c:pt>
                <c:pt idx="4">
                  <c:v>Un apport de nouvelles compétences et capacités</c:v>
                </c:pt>
                <c:pt idx="5">
                  <c:v>Une contribution au bon équilibre de votre vie</c:v>
                </c:pt>
                <c:pt idx="6">
                  <c:v>Un élément favorable à la confiance en vous-même</c:v>
                </c:pt>
                <c:pt idx="7">
                  <c:v>Une source d'apprentissages</c:v>
                </c:pt>
                <c:pt idx="8">
                  <c:v>Une source d'épanouissement</c:v>
                </c:pt>
              </c:strCache>
            </c:strRef>
          </c:cat>
          <c:val>
            <c:numRef>
              <c:f>'Bienfaits inconvénie engagement'!$F$21:$F$29</c:f>
              <c:numCache>
                <c:formatCode>0%</c:formatCode>
                <c:ptCount val="9"/>
                <c:pt idx="0">
                  <c:v>0.308</c:v>
                </c:pt>
                <c:pt idx="1">
                  <c:v>0.22900000000000001</c:v>
                </c:pt>
                <c:pt idx="2">
                  <c:v>0.151</c:v>
                </c:pt>
                <c:pt idx="3">
                  <c:v>0.124</c:v>
                </c:pt>
                <c:pt idx="4">
                  <c:v>1.4E-2</c:v>
                </c:pt>
                <c:pt idx="5">
                  <c:v>1.2999999999999999E-2</c:v>
                </c:pt>
                <c:pt idx="6">
                  <c:v>2.7E-2</c:v>
                </c:pt>
                <c:pt idx="7">
                  <c:v>1.2999999999999999E-2</c:v>
                </c:pt>
                <c:pt idx="8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52-4157-B4D5-CCD032501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241007866025279"/>
          <c:y val="0.13643318211901898"/>
          <c:w val="0.38152539936366425"/>
          <c:h val="0.6574880073155801"/>
        </c:manualLayout>
      </c:layout>
      <c:doughnutChart>
        <c:varyColors val="1"/>
        <c:ser>
          <c:idx val="0"/>
          <c:order val="0"/>
          <c:tx>
            <c:strRef>
              <c:f>Feuil10!$D$5</c:f>
              <c:strCache>
                <c:ptCount val="1"/>
                <c:pt idx="0">
                  <c:v>Fréquence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1F4E7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B-41F3-9DA1-CE80FAF9547C}"/>
              </c:ext>
            </c:extLst>
          </c:dPt>
          <c:dPt>
            <c:idx val="1"/>
            <c:bubble3D val="0"/>
            <c:spPr>
              <a:solidFill>
                <a:srgbClr val="9C6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B-41F3-9DA1-CE80FAF9547C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B-41F3-9DA1-CE80FAF9547C}"/>
              </c:ext>
            </c:extLst>
          </c:dPt>
          <c:dLbls>
            <c:dLbl>
              <c:idx val="0"/>
              <c:layout>
                <c:manualLayout>
                  <c:x val="0.27324234470691161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495188101487316"/>
                      <c:h val="0.19698381452318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FB-41F3-9DA1-CE80FAF9547C}"/>
                </c:ext>
              </c:extLst>
            </c:dLbl>
            <c:dLbl>
              <c:idx val="1"/>
              <c:layout>
                <c:manualLayout>
                  <c:x val="-0.16137461133663727"/>
                  <c:y val="1.4750764333428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215172951439071"/>
                      <c:h val="0.177116856932675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FB-41F3-9DA1-CE80FAF9547C}"/>
                </c:ext>
              </c:extLst>
            </c:dLbl>
            <c:dLbl>
              <c:idx val="2"/>
              <c:layout>
                <c:manualLayout>
                  <c:x val="-0.23477960639889514"/>
                  <c:y val="-3.01295570955106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8136479918949"/>
                      <c:h val="0.174525578096049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FB-41F3-9DA1-CE80FAF95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Feuil10!$B$6:$B$7</c:f>
              <c:strCache>
                <c:ptCount val="2"/>
                <c:pt idx="0">
                  <c:v>Perception positive du bénévolat</c:v>
                </c:pt>
                <c:pt idx="1">
                  <c:v>Perception négative du bénévolat</c:v>
                </c:pt>
              </c:strCache>
            </c:strRef>
          </c:cat>
          <c:val>
            <c:numRef>
              <c:f>Feuil10!$D$6:$D$7</c:f>
              <c:numCache>
                <c:formatCode>0%</c:formatCode>
                <c:ptCount val="2"/>
                <c:pt idx="0">
                  <c:v>0.871</c:v>
                </c:pt>
                <c:pt idx="1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FB-41F3-9DA1-CE80FAF9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5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7636238400654"/>
          <c:y val="4.9502975985781801E-2"/>
          <c:w val="0.6816372371183399"/>
          <c:h val="0.86788424576465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Feuil8!$C$20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Feuil8!$C$21:$C$25</c:f>
              <c:numCache>
                <c:formatCode>0%</c:formatCode>
                <c:ptCount val="5"/>
                <c:pt idx="0">
                  <c:v>0.19900000000000001</c:v>
                </c:pt>
                <c:pt idx="1">
                  <c:v>0.23</c:v>
                </c:pt>
                <c:pt idx="2">
                  <c:v>0.317</c:v>
                </c:pt>
                <c:pt idx="3">
                  <c:v>0.379</c:v>
                </c:pt>
                <c:pt idx="4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6-4310-8EE5-9046AD85FB69}"/>
            </c:ext>
          </c:extLst>
        </c:ser>
        <c:ser>
          <c:idx val="1"/>
          <c:order val="1"/>
          <c:tx>
            <c:strRef>
              <c:f>Feuil8!$D$20</c:f>
              <c:strCache>
                <c:ptCount val="1"/>
                <c:pt idx="0">
                  <c:v>Assez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Feuil8!$D$21:$D$25</c:f>
              <c:numCache>
                <c:formatCode>0%</c:formatCode>
                <c:ptCount val="5"/>
                <c:pt idx="0">
                  <c:v>0.63400000000000001</c:v>
                </c:pt>
                <c:pt idx="1">
                  <c:v>0.55900000000000005</c:v>
                </c:pt>
                <c:pt idx="2">
                  <c:v>0.59199999999999997</c:v>
                </c:pt>
                <c:pt idx="3">
                  <c:v>0.498</c:v>
                </c:pt>
                <c:pt idx="4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6-4310-8EE5-9046AD85FB69}"/>
            </c:ext>
          </c:extLst>
        </c:ser>
        <c:ser>
          <c:idx val="2"/>
          <c:order val="2"/>
          <c:tx>
            <c:strRef>
              <c:f>Feuil8!$E$20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Feuil8!$E$21:$E$25</c:f>
              <c:numCache>
                <c:formatCode>0%</c:formatCode>
                <c:ptCount val="5"/>
                <c:pt idx="0">
                  <c:v>0.14799999999999999</c:v>
                </c:pt>
                <c:pt idx="1">
                  <c:v>0.17799999999999999</c:v>
                </c:pt>
                <c:pt idx="2">
                  <c:v>8.3000000000000004E-2</c:v>
                </c:pt>
                <c:pt idx="3">
                  <c:v>0.105</c:v>
                </c:pt>
                <c:pt idx="4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16-4310-8EE5-9046AD85FB69}"/>
            </c:ext>
          </c:extLst>
        </c:ser>
        <c:ser>
          <c:idx val="3"/>
          <c:order val="3"/>
          <c:tx>
            <c:strRef>
              <c:f>Feuil8!$F$20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Feuil8!$B$21:$B$25</c:f>
              <c:strCache>
                <c:ptCount val="5"/>
                <c:pt idx="0">
                  <c:v>Les salariés qui font du bénévolat/volontariat sont plus épanouis</c:v>
                </c:pt>
                <c:pt idx="1">
                  <c:v>Les salariés engagés bénévolement sont aussi plus impliqués professionnellement</c:v>
                </c:pt>
                <c:pt idx="2">
                  <c:v>Les salariés investis dans du bénévolat s'adaptent plus facilement</c:v>
                </c:pt>
                <c:pt idx="3">
                  <c:v>Les salariés développent des compétences en plus durant leur engagement bénévole</c:v>
                </c:pt>
                <c:pt idx="4">
                  <c:v>Les salariés qui s'engagent bénévolement ont un meilleur relationnel</c:v>
                </c:pt>
              </c:strCache>
            </c:strRef>
          </c:cat>
          <c:val>
            <c:numRef>
              <c:f>Feuil8!$F$21:$F$25</c:f>
              <c:numCache>
                <c:formatCode>0%</c:formatCode>
                <c:ptCount val="5"/>
                <c:pt idx="0">
                  <c:v>1.9E-2</c:v>
                </c:pt>
                <c:pt idx="1">
                  <c:v>3.3000000000000002E-2</c:v>
                </c:pt>
                <c:pt idx="2">
                  <c:v>8.9999999999999993E-3</c:v>
                </c:pt>
                <c:pt idx="3">
                  <c:v>1.7999999999999999E-2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16-4310-8EE5-9046AD85F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73532350260002"/>
          <c:y val="0.91561915554694795"/>
          <c:w val="0.65107373224741594"/>
          <c:h val="6.536463631620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44312733350293"/>
          <c:y val="1.6148495433460683E-2"/>
          <c:w val="0.68364830398635867"/>
          <c:h val="0.886684858405639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Feuil9!$D$18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Feuil9!$D$19:$D$22</c:f>
              <c:numCache>
                <c:formatCode>0%</c:formatCode>
                <c:ptCount val="4"/>
                <c:pt idx="0">
                  <c:v>7.0000000000000007E-2</c:v>
                </c:pt>
                <c:pt idx="1">
                  <c:v>3.6999999999999998E-2</c:v>
                </c:pt>
                <c:pt idx="2">
                  <c:v>4.1000000000000002E-2</c:v>
                </c:pt>
                <c:pt idx="3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3-4CE5-9F24-44E7353ACE68}"/>
            </c:ext>
          </c:extLst>
        </c:ser>
        <c:ser>
          <c:idx val="1"/>
          <c:order val="1"/>
          <c:tx>
            <c:strRef>
              <c:f>Feuil9!$E$18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Feuil9!$E$19:$E$22</c:f>
              <c:numCache>
                <c:formatCode>0%</c:formatCode>
                <c:ptCount val="4"/>
                <c:pt idx="0">
                  <c:v>0.23899999999999999</c:v>
                </c:pt>
                <c:pt idx="1">
                  <c:v>0.32100000000000001</c:v>
                </c:pt>
                <c:pt idx="2">
                  <c:v>0.30499999999999999</c:v>
                </c:pt>
                <c:pt idx="3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3-4CE5-9F24-44E7353ACE68}"/>
            </c:ext>
          </c:extLst>
        </c:ser>
        <c:ser>
          <c:idx val="2"/>
          <c:order val="2"/>
          <c:tx>
            <c:strRef>
              <c:f>Feuil9!$F$18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Feuil9!$F$19:$F$22</c:f>
              <c:numCache>
                <c:formatCode>0%</c:formatCode>
                <c:ptCount val="4"/>
                <c:pt idx="0">
                  <c:v>0.46</c:v>
                </c:pt>
                <c:pt idx="1">
                  <c:v>0.44</c:v>
                </c:pt>
                <c:pt idx="2">
                  <c:v>0.432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3-4CE5-9F24-44E7353ACE68}"/>
            </c:ext>
          </c:extLst>
        </c:ser>
        <c:ser>
          <c:idx val="3"/>
          <c:order val="3"/>
          <c:tx>
            <c:strRef>
              <c:f>Feuil9!$G$18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Feuil9!$C$19:$C$22</c:f>
              <c:strCache>
                <c:ptCount val="4"/>
                <c:pt idx="0">
                  <c:v>Des activités bénévoles potentiellement pas en phase, ou en conflit d'intérêts, avec les tâches professionnelles</c:v>
                </c:pt>
                <c:pt idx="1">
                  <c:v>Des valeurs ou des conceptions du collectif trop différentes de celles des collègues</c:v>
                </c:pt>
                <c:pt idx="2">
                  <c:v>Besoin de plus de temps dans la sphère privée, au détriment de l'implication professionnelle</c:v>
                </c:pt>
                <c:pt idx="3">
                  <c:v>Plus grande tendance à militer et remettre en question les consignes ou les tâches professionnelles</c:v>
                </c:pt>
              </c:strCache>
            </c:strRef>
          </c:cat>
          <c:val>
            <c:numRef>
              <c:f>Feuil9!$G$19:$G$22</c:f>
              <c:numCache>
                <c:formatCode>0%</c:formatCode>
                <c:ptCount val="4"/>
                <c:pt idx="0">
                  <c:v>0.23</c:v>
                </c:pt>
                <c:pt idx="1">
                  <c:v>0.20200000000000001</c:v>
                </c:pt>
                <c:pt idx="2">
                  <c:v>0.223</c:v>
                </c:pt>
                <c:pt idx="3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3-4CE5-9F24-44E7353AC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2398731367691"/>
          <c:y val="0.9215715511404331"/>
          <c:w val="0.65146008777203679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844480646815694"/>
          <c:y val="4.1627882911854652E-2"/>
          <c:w val="0.65760245486555557"/>
          <c:h val="0.865620584759218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Feuil11!$C$17</c:f>
              <c:strCache>
                <c:ptCount val="1"/>
                <c:pt idx="0">
                  <c:v>Totalement d'accord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Feuil11!$C$18:$C$21</c:f>
              <c:numCache>
                <c:formatCode>0%</c:formatCode>
                <c:ptCount val="4"/>
                <c:pt idx="0">
                  <c:v>0.17699999999999999</c:v>
                </c:pt>
                <c:pt idx="1">
                  <c:v>0.32900000000000001</c:v>
                </c:pt>
                <c:pt idx="2">
                  <c:v>0.432</c:v>
                </c:pt>
                <c:pt idx="3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C-43D7-BA7A-8B488D6A2612}"/>
            </c:ext>
          </c:extLst>
        </c:ser>
        <c:ser>
          <c:idx val="1"/>
          <c:order val="1"/>
          <c:tx>
            <c:strRef>
              <c:f>Feuil11!$D$17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Feuil11!$D$18:$D$21</c:f>
              <c:numCache>
                <c:formatCode>0%</c:formatCode>
                <c:ptCount val="4"/>
                <c:pt idx="0">
                  <c:v>0.39100000000000001</c:v>
                </c:pt>
                <c:pt idx="1">
                  <c:v>0.38400000000000001</c:v>
                </c:pt>
                <c:pt idx="2">
                  <c:v>0.44500000000000001</c:v>
                </c:pt>
                <c:pt idx="3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C-43D7-BA7A-8B488D6A2612}"/>
            </c:ext>
          </c:extLst>
        </c:ser>
        <c:ser>
          <c:idx val="2"/>
          <c:order val="2"/>
          <c:tx>
            <c:strRef>
              <c:f>Feuil11!$E$17</c:f>
              <c:strCache>
                <c:ptCount val="1"/>
                <c:pt idx="0">
                  <c:v>Pas vraiment d'accord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Feuil11!$E$18:$E$21</c:f>
              <c:numCache>
                <c:formatCode>0%</c:formatCode>
                <c:ptCount val="4"/>
                <c:pt idx="0">
                  <c:v>0.30499999999999999</c:v>
                </c:pt>
                <c:pt idx="1">
                  <c:v>0.25600000000000001</c:v>
                </c:pt>
                <c:pt idx="2">
                  <c:v>0.114</c:v>
                </c:pt>
                <c:pt idx="3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3C-43D7-BA7A-8B488D6A2612}"/>
            </c:ext>
          </c:extLst>
        </c:ser>
        <c:ser>
          <c:idx val="3"/>
          <c:order val="3"/>
          <c:tx>
            <c:strRef>
              <c:f>Feuil11!$F$17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Feuil11!$B$18:$B$21</c:f>
              <c:strCache>
                <c:ptCount val="4"/>
                <c:pt idx="0">
                  <c:v>Mentionné dans le CV sans équivalence de statut avec une expérience professionnelle</c:v>
                </c:pt>
                <c:pt idx="1">
                  <c:v>Mentionné dans le CV au même titre qu'une expérience professionnelle</c:v>
                </c:pt>
                <c:pt idx="2">
                  <c:v>Considéré comme une porte d'entrée pour un débouché professionnel</c:v>
                </c:pt>
                <c:pt idx="3">
                  <c:v>Perçu comme un atout durant l'entretien de recrutement</c:v>
                </c:pt>
              </c:strCache>
            </c:strRef>
          </c:cat>
          <c:val>
            <c:numRef>
              <c:f>Feuil11!$F$18:$F$21</c:f>
              <c:numCache>
                <c:formatCode>0%</c:formatCode>
                <c:ptCount val="4"/>
                <c:pt idx="0">
                  <c:v>0.127</c:v>
                </c:pt>
                <c:pt idx="1">
                  <c:v>3.2000000000000001E-2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3C-43D7-BA7A-8B488D6A2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80747427071717"/>
          <c:y val="0.94530118785401795"/>
          <c:w val="0.71958608622198084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76952784397385"/>
          <c:y val="0.19981572400721309"/>
          <c:w val="0.58843768398681751"/>
          <c:h val="0.67413266002415373"/>
        </c:manualLayout>
      </c:layout>
      <c:doughnutChart>
        <c:varyColors val="1"/>
        <c:ser>
          <c:idx val="0"/>
          <c:order val="0"/>
          <c:tx>
            <c:strRef>
              <c:f>Feuil12!$D$4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4-4A4E-A858-4E2F5C552FFC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4-4A4E-A858-4E2F5C552FFC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4-4A4E-A858-4E2F5C552FFC}"/>
              </c:ext>
            </c:extLst>
          </c:dPt>
          <c:dPt>
            <c:idx val="3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A4-4A4E-A858-4E2F5C552FFC}"/>
              </c:ext>
            </c:extLst>
          </c:dPt>
          <c:dLbls>
            <c:dLbl>
              <c:idx val="0"/>
              <c:layout>
                <c:manualLayout>
                  <c:x val="0.18007374156022382"/>
                  <c:y val="-5.575665038895396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99039894903859"/>
                      <c:h val="0.20594684953865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A4-4A4E-A858-4E2F5C552FFC}"/>
                </c:ext>
              </c:extLst>
            </c:dLbl>
            <c:dLbl>
              <c:idx val="1"/>
              <c:layout>
                <c:manualLayout>
                  <c:x val="0.26443888077325295"/>
                  <c:y val="6.8150790412383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3209519433925"/>
                      <c:h val="0.21502244218340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A4-4A4E-A858-4E2F5C552FFC}"/>
                </c:ext>
              </c:extLst>
            </c:dLbl>
            <c:dLbl>
              <c:idx val="2"/>
              <c:layout>
                <c:manualLayout>
                  <c:x val="-3.910556736362452E-2"/>
                  <c:y val="0.31332368078133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832055164529459"/>
                      <c:h val="0.17803035288852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A4-4A4E-A858-4E2F5C552FFC}"/>
                </c:ext>
              </c:extLst>
            </c:dLbl>
            <c:dLbl>
              <c:idx val="3"/>
              <c:layout>
                <c:manualLayout>
                  <c:x val="-0.17292979700928152"/>
                  <c:y val="-1.33322346050044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668781736304572"/>
                      <c:h val="0.205946849538651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6A4-4A4E-A858-4E2F5C552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Feuil12!$B$5:$B$8</c:f>
              <c:strCache>
                <c:ptCount val="4"/>
                <c:pt idx="0">
                  <c:v>Oui, régulièrement</c:v>
                </c:pt>
                <c:pt idx="1">
                  <c:v>Oui, occasionnellement, en vue d'une candidature</c:v>
                </c:pt>
                <c:pt idx="2">
                  <c:v>Non, aucune attention prêtée au sujet</c:v>
                </c:pt>
                <c:pt idx="3">
                  <c:v>Non, les deux univers sont très distincts</c:v>
                </c:pt>
              </c:strCache>
            </c:strRef>
          </c:cat>
          <c:val>
            <c:numRef>
              <c:f>Feuil12!$D$5:$D$8</c:f>
              <c:numCache>
                <c:formatCode>0%</c:formatCode>
                <c:ptCount val="4"/>
                <c:pt idx="0">
                  <c:v>0.42299999999999999</c:v>
                </c:pt>
                <c:pt idx="1">
                  <c:v>0.24099999999999999</c:v>
                </c:pt>
                <c:pt idx="2">
                  <c:v>0.28199999999999997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A4-4A4E-A858-4E2F5C55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063382847247547"/>
          <c:y val="0.19682255538151711"/>
          <c:w val="0.53877977269718624"/>
          <c:h val="0.67392099824937812"/>
        </c:manualLayout>
      </c:layout>
      <c:doughnutChart>
        <c:varyColors val="1"/>
        <c:ser>
          <c:idx val="0"/>
          <c:order val="0"/>
          <c:tx>
            <c:strRef>
              <c:f>Feuil12!$J$4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00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5-4999-9485-4BFB8F824958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5-4999-9485-4BFB8F824958}"/>
              </c:ext>
            </c:extLst>
          </c:dPt>
          <c:dPt>
            <c:idx val="2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A5-4999-9485-4BFB8F824958}"/>
              </c:ext>
            </c:extLst>
          </c:dPt>
          <c:dPt>
            <c:idx val="3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A5-4999-9485-4BFB8F824958}"/>
              </c:ext>
            </c:extLst>
          </c:dPt>
          <c:dLbls>
            <c:dLbl>
              <c:idx val="0"/>
              <c:layout>
                <c:manualLayout>
                  <c:x val="0.24472925053125777"/>
                  <c:y val="6.630816211022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58333333333336"/>
                      <c:h val="0.2173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A5-4999-9485-4BFB8F824958}"/>
                </c:ext>
              </c:extLst>
            </c:dLbl>
            <c:dLbl>
              <c:idx val="1"/>
              <c:layout>
                <c:manualLayout>
                  <c:x val="0.20761286164944284"/>
                  <c:y val="6.5221065378489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0275822647317379"/>
                      <c:h val="0.16235715319916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A5-4999-9485-4BFB8F824958}"/>
                </c:ext>
              </c:extLst>
            </c:dLbl>
            <c:dLbl>
              <c:idx val="2"/>
              <c:layout>
                <c:manualLayout>
                  <c:x val="-0.13418068008163386"/>
                  <c:y val="-9.30435812722940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A5-4999-9485-4BFB8F824958}"/>
                </c:ext>
              </c:extLst>
            </c:dLbl>
            <c:dLbl>
              <c:idx val="3"/>
              <c:layout>
                <c:manualLayout>
                  <c:x val="-0.22505062978927604"/>
                  <c:y val="-1.333223460500449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A5-4999-9485-4BFB8F8249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Feuil12!$H$5:$H$7</c:f>
              <c:strCache>
                <c:ptCount val="3"/>
                <c:pt idx="0">
                  <c:v>Oui, systématiquement</c:v>
                </c:pt>
                <c:pt idx="1">
                  <c:v>Oui, si cela est cohérent avec l'offre</c:v>
                </c:pt>
                <c:pt idx="2">
                  <c:v>Non, jamais</c:v>
                </c:pt>
              </c:strCache>
            </c:strRef>
          </c:cat>
          <c:val>
            <c:numRef>
              <c:f>Feuil12!$J$5:$J$7</c:f>
              <c:numCache>
                <c:formatCode>0%</c:formatCode>
                <c:ptCount val="3"/>
                <c:pt idx="0">
                  <c:v>0.31</c:v>
                </c:pt>
                <c:pt idx="1">
                  <c:v>0.53300000000000003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A5-4999-9485-4BFB8F824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67293750238435"/>
          <c:y val="0.15873434968226013"/>
          <c:w val="0.33178000705463917"/>
          <c:h val="0.77367873212326732"/>
        </c:manualLayout>
      </c:layout>
      <c:doughnutChart>
        <c:varyColors val="1"/>
        <c:ser>
          <c:idx val="0"/>
          <c:order val="0"/>
          <c:tx>
            <c:strRef>
              <c:f>'Durée d''expérience bénévole'!$D$4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6-4765-91F9-CA4C751657ED}"/>
              </c:ext>
            </c:extLst>
          </c:dPt>
          <c:dPt>
            <c:idx val="1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6-4765-91F9-CA4C751657ED}"/>
              </c:ext>
            </c:extLst>
          </c:dPt>
          <c:dPt>
            <c:idx val="2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6-4765-91F9-CA4C751657ED}"/>
              </c:ext>
            </c:extLst>
          </c:dPt>
          <c:dPt>
            <c:idx val="3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6-4765-91F9-CA4C751657ED}"/>
              </c:ext>
            </c:extLst>
          </c:dPt>
          <c:dLbls>
            <c:dLbl>
              <c:idx val="0"/>
              <c:layout>
                <c:manualLayout>
                  <c:x val="0.16869482442863634"/>
                  <c:y val="-5.9460979222981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641824662042881"/>
                      <c:h val="0.23277644414885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16-4765-91F9-CA4C751657ED}"/>
                </c:ext>
              </c:extLst>
            </c:dLbl>
            <c:dLbl>
              <c:idx val="1"/>
              <c:layout>
                <c:manualLayout>
                  <c:x val="0.24206228482064551"/>
                  <c:y val="6.55895670574310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68347407292552"/>
                      <c:h val="0.24782425022620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16-4765-91F9-CA4C751657ED}"/>
                </c:ext>
              </c:extLst>
            </c:dLbl>
            <c:dLbl>
              <c:idx val="2"/>
              <c:layout>
                <c:manualLayout>
                  <c:x val="0.15080831517141161"/>
                  <c:y val="8.929446431408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384246237911955"/>
                      <c:h val="0.266054212253464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16-4765-91F9-CA4C751657ED}"/>
                </c:ext>
              </c:extLst>
            </c:dLbl>
            <c:dLbl>
              <c:idx val="3"/>
              <c:layout>
                <c:manualLayout>
                  <c:x val="-0.11402973516133764"/>
                  <c:y val="0.15436072870372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00308325149782"/>
                      <c:h val="0.238477588849657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16-4765-91F9-CA4C75165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'Durée d''expérience bénévole'!$B$5:$B$8</c:f>
              <c:strCache>
                <c:ptCount val="4"/>
                <c:pt idx="0">
                  <c:v>Depuis moins de 3 mois</c:v>
                </c:pt>
                <c:pt idx="1">
                  <c:v>Depuis 3 mois à 1 an</c:v>
                </c:pt>
                <c:pt idx="2">
                  <c:v>Depuis 1 an à 3 ans</c:v>
                </c:pt>
                <c:pt idx="3">
                  <c:v>Depuis plus de 3 ans</c:v>
                </c:pt>
              </c:strCache>
            </c:strRef>
          </c:cat>
          <c:val>
            <c:numRef>
              <c:f>'Durée d''expérience bénévole'!$D$5:$D$8</c:f>
              <c:numCache>
                <c:formatCode>0%</c:formatCode>
                <c:ptCount val="4"/>
                <c:pt idx="0">
                  <c:v>2.1000000000000001E-2</c:v>
                </c:pt>
                <c:pt idx="1">
                  <c:v>7.2999999999999995E-2</c:v>
                </c:pt>
                <c:pt idx="2">
                  <c:v>9.4E-2</c:v>
                </c:pt>
                <c:pt idx="3">
                  <c:v>0.81100000000000005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6-4765-91F9-CA4C75165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7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26629753908422"/>
          <c:y val="0.1815557811791127"/>
          <c:w val="0.43078736805613965"/>
          <c:h val="0.60196310163932554"/>
        </c:manualLayout>
      </c:layout>
      <c:doughnutChart>
        <c:varyColors val="1"/>
        <c:ser>
          <c:idx val="0"/>
          <c:order val="0"/>
          <c:tx>
            <c:strRef>
              <c:f>'Durée hebdomadaire de bénévolat'!$D$4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A7A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35-4429-99F9-6F85E7077B93}"/>
              </c:ext>
            </c:extLst>
          </c:dPt>
          <c:dPt>
            <c:idx val="1"/>
            <c:bubble3D val="0"/>
            <c:spPr>
              <a:solidFill>
                <a:srgbClr val="A1A4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35-4429-99F9-6F85E7077B93}"/>
              </c:ext>
            </c:extLst>
          </c:dPt>
          <c:dPt>
            <c:idx val="2"/>
            <c:bubble3D val="0"/>
            <c:spPr>
              <a:solidFill>
                <a:srgbClr val="9C65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35-4429-99F9-6F85E7077B93}"/>
              </c:ext>
            </c:extLst>
          </c:dPt>
          <c:dPt>
            <c:idx val="3"/>
            <c:bubble3D val="0"/>
            <c:spPr>
              <a:solidFill>
                <a:srgbClr val="27317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35-4429-99F9-6F85E7077B93}"/>
              </c:ext>
            </c:extLst>
          </c:dPt>
          <c:dLbls>
            <c:dLbl>
              <c:idx val="0"/>
              <c:layout>
                <c:manualLayout>
                  <c:x val="0.15457766228324946"/>
                  <c:y val="-2.2992952952789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7A7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890920572910779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35-4429-99F9-6F85E7077B93}"/>
                </c:ext>
              </c:extLst>
            </c:dLbl>
            <c:dLbl>
              <c:idx val="1"/>
              <c:layout>
                <c:manualLayout>
                  <c:x val="0.14474001887579288"/>
                  <c:y val="5.629254167410555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A1A4D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55578916907438"/>
                      <c:h val="0.21238320553261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35-4429-99F9-6F85E7077B93}"/>
                </c:ext>
              </c:extLst>
            </c:dLbl>
            <c:dLbl>
              <c:idx val="2"/>
              <c:layout>
                <c:manualLayout>
                  <c:x val="0.14727529907135706"/>
                  <c:y val="-6.23391211092765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3140896081171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135-4429-99F9-6F85E7077B93}"/>
                </c:ext>
              </c:extLst>
            </c:dLbl>
            <c:dLbl>
              <c:idx val="3"/>
              <c:layout>
                <c:manualLayout>
                  <c:x val="-5.9471025788296876E-2"/>
                  <c:y val="0.259320357052370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7317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50692777122154"/>
                      <c:h val="0.16264635817824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135-4429-99F9-6F85E7077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'Durée hebdomadaire de bénévolat'!$B$5:$B$8</c:f>
              <c:strCache>
                <c:ptCount val="4"/>
                <c:pt idx="0">
                  <c:v>Plus de 20 heures</c:v>
                </c:pt>
                <c:pt idx="1">
                  <c:v>10 à 20 heures</c:v>
                </c:pt>
                <c:pt idx="2">
                  <c:v>5 à 10 heures</c:v>
                </c:pt>
                <c:pt idx="3">
                  <c:v>Moins de 5 heures</c:v>
                </c:pt>
              </c:strCache>
            </c:strRef>
          </c:cat>
          <c:val>
            <c:numRef>
              <c:f>'Durée hebdomadaire de bénévolat'!$D$5:$D$8</c:f>
              <c:numCache>
                <c:formatCode>0%</c:formatCode>
                <c:ptCount val="4"/>
                <c:pt idx="0">
                  <c:v>0.153</c:v>
                </c:pt>
                <c:pt idx="1">
                  <c:v>0.123</c:v>
                </c:pt>
                <c:pt idx="2">
                  <c:v>0.2</c:v>
                </c:pt>
                <c:pt idx="3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35-4429-99F9-6F85E707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525147044423538"/>
          <c:y val="1.0653037112824448E-2"/>
          <c:w val="0.6402504041617143"/>
          <c:h val="0.9829014036288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'Situatio sociopro des répondant'!$D$4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rgbClr val="1F4E79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84-4A40-BB8B-FD9DD1D2F7BA}"/>
              </c:ext>
            </c:extLst>
          </c:dPt>
          <c:dPt>
            <c:idx val="1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84-4A40-BB8B-FD9DD1D2F7BA}"/>
              </c:ext>
            </c:extLst>
          </c:dPt>
          <c:dPt>
            <c:idx val="2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84-4A40-BB8B-FD9DD1D2F7BA}"/>
              </c:ext>
            </c:extLst>
          </c:dPt>
          <c:dPt>
            <c:idx val="3"/>
            <c:invertIfNegative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84-4A40-BB8B-FD9DD1D2F7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'Situatio sociopro des répondant'!$B$5:$B$10</c:f>
              <c:strCache>
                <c:ptCount val="6"/>
                <c:pt idx="0">
                  <c:v>En cours de reconversion</c:v>
                </c:pt>
                <c:pt idx="1">
                  <c:v>En formation professionnelle</c:v>
                </c:pt>
                <c:pt idx="2">
                  <c:v>Etudiant.e</c:v>
                </c:pt>
                <c:pt idx="3">
                  <c:v>Sans emploi</c:v>
                </c:pt>
                <c:pt idx="4">
                  <c:v>Retraité.e</c:v>
                </c:pt>
                <c:pt idx="5">
                  <c:v>Actif/Active</c:v>
                </c:pt>
              </c:strCache>
            </c:strRef>
          </c:cat>
          <c:val>
            <c:numRef>
              <c:f>'Situatio sociopro des répondant'!$D$5:$D$10</c:f>
              <c:numCache>
                <c:formatCode>0%</c:formatCode>
                <c:ptCount val="6"/>
                <c:pt idx="0">
                  <c:v>0.03</c:v>
                </c:pt>
                <c:pt idx="1">
                  <c:v>3.4000000000000002E-2</c:v>
                </c:pt>
                <c:pt idx="2">
                  <c:v>7.1999999999999995E-2</c:v>
                </c:pt>
                <c:pt idx="3">
                  <c:v>8.8999999999999996E-2</c:v>
                </c:pt>
                <c:pt idx="4">
                  <c:v>0.28899999999999998</c:v>
                </c:pt>
                <c:pt idx="5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84-4A40-BB8B-FD9DD1D2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3080768"/>
        <c:axId val="493088968"/>
      </c:barChart>
      <c:valAx>
        <c:axId val="4930889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93080768"/>
        <c:crosses val="autoZero"/>
        <c:crossBetween val="between"/>
      </c:valAx>
      <c:catAx>
        <c:axId val="493080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3088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305706086335657"/>
          <c:y val="3.086008628895423E-2"/>
          <c:w val="0.60256082547133061"/>
          <c:h val="0.908906003116874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'Le bénévolat est associé à'!$C$20</c:f>
              <c:strCache>
                <c:ptCount val="1"/>
                <c:pt idx="0">
                  <c:v>Totalement</c:v>
                </c:pt>
              </c:strCache>
            </c:strRef>
          </c:tx>
          <c:spPr>
            <a:solidFill>
              <a:srgbClr val="1F4E79"/>
            </a:solidFill>
            <a:ln w="19050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à'!$C$21:$C$27</c:f>
              <c:numCache>
                <c:formatCode>0%</c:formatCode>
                <c:ptCount val="7"/>
                <c:pt idx="0">
                  <c:v>0.11799999999999999</c:v>
                </c:pt>
                <c:pt idx="1">
                  <c:v>0.14499999999999999</c:v>
                </c:pt>
                <c:pt idx="2">
                  <c:v>0.20499999999999999</c:v>
                </c:pt>
                <c:pt idx="3">
                  <c:v>0.29399999999999998</c:v>
                </c:pt>
                <c:pt idx="4">
                  <c:v>0.44600000000000001</c:v>
                </c:pt>
                <c:pt idx="5">
                  <c:v>0.63400000000000001</c:v>
                </c:pt>
                <c:pt idx="6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6-4B9A-A826-1001D469FE1E}"/>
            </c:ext>
          </c:extLst>
        </c:ser>
        <c:ser>
          <c:idx val="1"/>
          <c:order val="1"/>
          <c:tx>
            <c:strRef>
              <c:f>'Le bénévolat est associé à'!$D$20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9C6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à'!$D$21:$D$27</c:f>
              <c:numCache>
                <c:formatCode>0%</c:formatCode>
                <c:ptCount val="7"/>
                <c:pt idx="0">
                  <c:v>0.32300000000000001</c:v>
                </c:pt>
                <c:pt idx="1">
                  <c:v>0.39</c:v>
                </c:pt>
                <c:pt idx="2">
                  <c:v>0.55500000000000005</c:v>
                </c:pt>
                <c:pt idx="3">
                  <c:v>0.47699999999999998</c:v>
                </c:pt>
                <c:pt idx="4">
                  <c:v>0.502</c:v>
                </c:pt>
                <c:pt idx="5">
                  <c:v>0.34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6-4B9A-A826-1001D469FE1E}"/>
            </c:ext>
          </c:extLst>
        </c:ser>
        <c:ser>
          <c:idx val="2"/>
          <c:order val="2"/>
          <c:tx>
            <c:strRef>
              <c:f>'Le bénévolat est associé à'!$E$20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à'!$E$21:$E$27</c:f>
              <c:numCache>
                <c:formatCode>0%</c:formatCode>
                <c:ptCount val="7"/>
                <c:pt idx="0">
                  <c:v>0.31900000000000001</c:v>
                </c:pt>
                <c:pt idx="1">
                  <c:v>0.24099999999999999</c:v>
                </c:pt>
                <c:pt idx="2">
                  <c:v>0.223</c:v>
                </c:pt>
                <c:pt idx="3">
                  <c:v>0.2</c:v>
                </c:pt>
                <c:pt idx="4">
                  <c:v>4.7E-2</c:v>
                </c:pt>
                <c:pt idx="5">
                  <c:v>2.1000000000000001E-2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6-4B9A-A826-1001D469FE1E}"/>
            </c:ext>
          </c:extLst>
        </c:ser>
        <c:ser>
          <c:idx val="3"/>
          <c:order val="3"/>
          <c:tx>
            <c:strRef>
              <c:f>'Le bénévolat est associé à'!$F$20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756095062775615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B9A-A826-1001D469FE1E}"/>
                </c:ext>
              </c:extLst>
            </c:dLbl>
            <c:dLbl>
              <c:idx val="5"/>
              <c:layout>
                <c:manualLayout>
                  <c:x val="9.7560950627756157E-3"/>
                  <c:y val="-3.6483823975221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E6-4B9A-A826-1001D469FE1E}"/>
                </c:ext>
              </c:extLst>
            </c:dLbl>
            <c:dLbl>
              <c:idx val="6"/>
              <c:layout>
                <c:manualLayout>
                  <c:x val="1.6260158437959558E-2"/>
                  <c:y val="-1.82419119876107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6-4B9A-A826-1001D469F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 bénévolat est associé à'!$B$21:$B$27</c:f>
              <c:strCache>
                <c:ptCount val="7"/>
                <c:pt idx="0">
                  <c:v>Se créer une opportunité d'insertion professionnelle</c:v>
                </c:pt>
                <c:pt idx="1">
                  <c:v>Tester des fonctions qui pourraient devenir des vocations professionnelles par la suite</c:v>
                </c:pt>
                <c:pt idx="2">
                  <c:v>Passer du temps avec des personnes que l'on apprécie</c:v>
                </c:pt>
                <c:pt idx="3">
                  <c:v>Acquérir une expérience et des compétences</c:v>
                </c:pt>
                <c:pt idx="4">
                  <c:v>Rencontrer de nouvelles personnes</c:v>
                </c:pt>
                <c:pt idx="5">
                  <c:v>Donner de son temps pour aider les autres</c:v>
                </c:pt>
                <c:pt idx="6">
                  <c:v>Réaliser une activité plaisante et porteuse de sens</c:v>
                </c:pt>
              </c:strCache>
            </c:strRef>
          </c:cat>
          <c:val>
            <c:numRef>
              <c:f>'Le bénévolat est associé à'!$F$21:$F$27</c:f>
              <c:numCache>
                <c:formatCode>0%</c:formatCode>
                <c:ptCount val="7"/>
                <c:pt idx="0">
                  <c:v>0.24</c:v>
                </c:pt>
                <c:pt idx="1">
                  <c:v>0.224</c:v>
                </c:pt>
                <c:pt idx="2">
                  <c:v>1.7000000000000001E-2</c:v>
                </c:pt>
                <c:pt idx="3">
                  <c:v>0.03</c:v>
                </c:pt>
                <c:pt idx="4" formatCode="0.0%">
                  <c:v>4.0000000000000001E-3</c:v>
                </c:pt>
                <c:pt idx="5" formatCode="0.0%">
                  <c:v>4.0000000000000001E-3</c:v>
                </c:pt>
                <c:pt idx="6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E6-4B9A-A826-1001D469F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9003216"/>
        <c:axId val="418996656"/>
      </c:barChart>
      <c:catAx>
        <c:axId val="41900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996656"/>
        <c:crosses val="autoZero"/>
        <c:auto val="1"/>
        <c:lblAlgn val="ctr"/>
        <c:lblOffset val="100"/>
        <c:noMultiLvlLbl val="0"/>
      </c:catAx>
      <c:valAx>
        <c:axId val="41899665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41900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69072213515695"/>
          <c:y val="0.9370712695689285"/>
          <c:w val="0.57959206719363232"/>
          <c:h val="4.6284796489990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653884290997166"/>
          <c:y val="8.7640897727909155E-3"/>
          <c:w val="0.44993689406289644"/>
          <c:h val="0.928981713207138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'Raisons de démarrer le bénévola'!$C$20</c:f>
              <c:strCache>
                <c:ptCount val="1"/>
                <c:pt idx="0">
                  <c:v>Très forte importance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bénévola'!$C$21:$C$30</c:f>
              <c:numCache>
                <c:formatCode>0%</c:formatCode>
                <c:ptCount val="10"/>
                <c:pt idx="0">
                  <c:v>0.05</c:v>
                </c:pt>
                <c:pt idx="1">
                  <c:v>6.3E-2</c:v>
                </c:pt>
                <c:pt idx="2">
                  <c:v>7.0999999999999994E-2</c:v>
                </c:pt>
                <c:pt idx="3">
                  <c:v>9.5000000000000001E-2</c:v>
                </c:pt>
                <c:pt idx="4">
                  <c:v>9.8000000000000004E-2</c:v>
                </c:pt>
                <c:pt idx="5">
                  <c:v>0.10199999999999999</c:v>
                </c:pt>
                <c:pt idx="6">
                  <c:v>0.20699999999999999</c:v>
                </c:pt>
                <c:pt idx="7">
                  <c:v>0.245</c:v>
                </c:pt>
                <c:pt idx="8">
                  <c:v>0.28000000000000003</c:v>
                </c:pt>
                <c:pt idx="9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1-4C59-B4BF-653365E2CE6C}"/>
            </c:ext>
          </c:extLst>
        </c:ser>
        <c:ser>
          <c:idx val="1"/>
          <c:order val="1"/>
          <c:tx>
            <c:strRef>
              <c:f>'Raisons de démarrer le bénévola'!$D$20</c:f>
              <c:strCache>
                <c:ptCount val="1"/>
                <c:pt idx="0">
                  <c:v>Forte importance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bénévola'!$D$21:$D$30</c:f>
              <c:numCache>
                <c:formatCode>0%</c:formatCode>
                <c:ptCount val="10"/>
                <c:pt idx="0">
                  <c:v>0.16700000000000001</c:v>
                </c:pt>
                <c:pt idx="1">
                  <c:v>0.23</c:v>
                </c:pt>
                <c:pt idx="2">
                  <c:v>0.20799999999999999</c:v>
                </c:pt>
                <c:pt idx="3">
                  <c:v>0.127</c:v>
                </c:pt>
                <c:pt idx="4">
                  <c:v>0.17399999999999999</c:v>
                </c:pt>
                <c:pt idx="5">
                  <c:v>0.23</c:v>
                </c:pt>
                <c:pt idx="6">
                  <c:v>0.39200000000000002</c:v>
                </c:pt>
                <c:pt idx="7">
                  <c:v>0.20499999999999999</c:v>
                </c:pt>
                <c:pt idx="8">
                  <c:v>0.34200000000000003</c:v>
                </c:pt>
                <c:pt idx="9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1-4C59-B4BF-653365E2CE6C}"/>
            </c:ext>
          </c:extLst>
        </c:ser>
        <c:ser>
          <c:idx val="2"/>
          <c:order val="2"/>
          <c:tx>
            <c:strRef>
              <c:f>'Raisons de démarrer le bénévola'!$E$20</c:f>
              <c:strCache>
                <c:ptCount val="1"/>
                <c:pt idx="0">
                  <c:v>Faible importance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bénévola'!$E$21:$E$30</c:f>
              <c:numCache>
                <c:formatCode>0%</c:formatCode>
                <c:ptCount val="10"/>
                <c:pt idx="0">
                  <c:v>0.17199999999999999</c:v>
                </c:pt>
                <c:pt idx="1">
                  <c:v>0.23899999999999999</c:v>
                </c:pt>
                <c:pt idx="2">
                  <c:v>0.19900000000000001</c:v>
                </c:pt>
                <c:pt idx="3">
                  <c:v>0.11799999999999999</c:v>
                </c:pt>
                <c:pt idx="4">
                  <c:v>0.121</c:v>
                </c:pt>
                <c:pt idx="5">
                  <c:v>0.27</c:v>
                </c:pt>
                <c:pt idx="6">
                  <c:v>0.29699999999999999</c:v>
                </c:pt>
                <c:pt idx="7">
                  <c:v>0.245</c:v>
                </c:pt>
                <c:pt idx="8">
                  <c:v>0.17799999999999999</c:v>
                </c:pt>
                <c:pt idx="9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1-4C59-B4BF-653365E2CE6C}"/>
            </c:ext>
          </c:extLst>
        </c:ser>
        <c:ser>
          <c:idx val="3"/>
          <c:order val="3"/>
          <c:tx>
            <c:strRef>
              <c:f>'Raisons de démarrer le bénévola'!$F$20</c:f>
              <c:strCache>
                <c:ptCount val="1"/>
                <c:pt idx="0">
                  <c:v>Aucune importance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41-4C59-B4BF-653365E2CE6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41-4C59-B4BF-653365E2CE6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41-4C59-B4BF-653365E2CE6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41-4C59-B4BF-653365E2CE6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41-4C59-B4BF-653365E2C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'Raisons de démarrer le bénévola'!$B$21:$B$30</c:f>
              <c:strCache>
                <c:ptCount val="10"/>
                <c:pt idx="0">
                  <c:v>Dans le cadre de vos études vous vous êtes mobilisé.e pour un projet étudiant ou l'animation de votre école/université</c:v>
                </c:pt>
                <c:pt idx="1">
                  <c:v>C'est arrivé un peu par hasard</c:v>
                </c:pt>
                <c:pt idx="2">
                  <c:v>Vous avez eu une pause dans vos activités professionnelles, c'était l'occasion de découvrir de nouvelles activités</c:v>
                </c:pt>
                <c:pt idx="3">
                  <c:v>Un événement personnel (maladie, discriminations, accident, handicap…), vécu par vous ou un proche, vous a convaincu de vous investir bénévolement</c:v>
                </c:pt>
                <c:pt idx="4">
                  <c:v>Vous êtes arrivé.e à la retraite, c'était une façon de rester actif/active</c:v>
                </c:pt>
                <c:pt idx="5">
                  <c:v>Des amis ou des proches vous ont incité à vous engager</c:v>
                </c:pt>
                <c:pt idx="6">
                  <c:v>Vous cherchiez à vous occuper utilement</c:v>
                </c:pt>
                <c:pt idx="7">
                  <c:v>Vous étiez adhérent/usager d'une association, on vous a proposer de devenir bénévole</c:v>
                </c:pt>
                <c:pt idx="8">
                  <c:v>Un événement de société, ou une cause qui vous tient à cœur, vous a amené à vous mobiliser</c:v>
                </c:pt>
                <c:pt idx="9">
                  <c:v>Vous souhaitiez avoir une activité pour aider les autres</c:v>
                </c:pt>
              </c:strCache>
            </c:strRef>
          </c:cat>
          <c:val>
            <c:numRef>
              <c:f>'Raisons de démarrer le bénévola'!$F$21:$F$30</c:f>
              <c:numCache>
                <c:formatCode>0%</c:formatCode>
                <c:ptCount val="10"/>
                <c:pt idx="0">
                  <c:v>0.61099999999999999</c:v>
                </c:pt>
                <c:pt idx="1">
                  <c:v>0.46800000000000003</c:v>
                </c:pt>
                <c:pt idx="2">
                  <c:v>0.52200000000000002</c:v>
                </c:pt>
                <c:pt idx="3">
                  <c:v>0.66100000000000003</c:v>
                </c:pt>
                <c:pt idx="4">
                  <c:v>0.60699999999999998</c:v>
                </c:pt>
                <c:pt idx="5">
                  <c:v>0.39800000000000002</c:v>
                </c:pt>
                <c:pt idx="6">
                  <c:v>0.10299999999999999</c:v>
                </c:pt>
                <c:pt idx="7">
                  <c:v>0.30599999999999999</c:v>
                </c:pt>
                <c:pt idx="8">
                  <c:v>0.2</c:v>
                </c:pt>
                <c:pt idx="9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41-4C59-B4BF-653365E2C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50951605441413"/>
          <c:y val="0.94397662469918975"/>
          <c:w val="0.53732777192709202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3.5436630279189599E-2"/>
          <c:w val="0.67767502523973877"/>
          <c:h val="0.8397265876029678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'Avis 1ere expérience'!$J$12</c:f>
              <c:strCache>
                <c:ptCount val="1"/>
                <c:pt idx="0">
                  <c:v>Totalement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expérience'!$J$13:$J$17</c:f>
              <c:numCache>
                <c:formatCode>0%</c:formatCode>
                <c:ptCount val="5"/>
                <c:pt idx="0">
                  <c:v>2.7E-2</c:v>
                </c:pt>
                <c:pt idx="1">
                  <c:v>0.05</c:v>
                </c:pt>
                <c:pt idx="2">
                  <c:v>0.11</c:v>
                </c:pt>
                <c:pt idx="3">
                  <c:v>0.21099999999999999</c:v>
                </c:pt>
                <c:pt idx="4">
                  <c:v>0.65700000000000003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2-4B40-BB54-DF977BBB8391}"/>
            </c:ext>
          </c:extLst>
        </c:ser>
        <c:ser>
          <c:idx val="1"/>
          <c:order val="1"/>
          <c:tx>
            <c:strRef>
              <c:f>'Avis 1ere expérience'!$K$12</c:f>
              <c:strCache>
                <c:ptCount val="1"/>
                <c:pt idx="0">
                  <c:v>En partie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expérience'!$K$13:$K$17</c:f>
              <c:numCache>
                <c:formatCode>0%</c:formatCode>
                <c:ptCount val="5"/>
                <c:pt idx="0">
                  <c:v>0.13200000000000001</c:v>
                </c:pt>
                <c:pt idx="1">
                  <c:v>0.186</c:v>
                </c:pt>
                <c:pt idx="2">
                  <c:v>0.22</c:v>
                </c:pt>
                <c:pt idx="3">
                  <c:v>0.39900000000000002</c:v>
                </c:pt>
                <c:pt idx="4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2-4B40-BB54-DF977BBB8391}"/>
            </c:ext>
          </c:extLst>
        </c:ser>
        <c:ser>
          <c:idx val="2"/>
          <c:order val="2"/>
          <c:tx>
            <c:strRef>
              <c:f>'Avis 1ere expérience'!$L$12</c:f>
              <c:strCache>
                <c:ptCount val="1"/>
                <c:pt idx="0">
                  <c:v>Pas vraiment</c:v>
                </c:pt>
              </c:strCache>
            </c:strRef>
          </c:tx>
          <c:spPr>
            <a:solidFill>
              <a:srgbClr val="A1A4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expérience'!$L$13:$L$17</c:f>
              <c:numCache>
                <c:formatCode>0%</c:formatCode>
                <c:ptCount val="5"/>
                <c:pt idx="0">
                  <c:v>0.23300000000000001</c:v>
                </c:pt>
                <c:pt idx="1">
                  <c:v>0.38</c:v>
                </c:pt>
                <c:pt idx="2">
                  <c:v>0.45900000000000002</c:v>
                </c:pt>
                <c:pt idx="3">
                  <c:v>0.23699999999999999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2-4B40-BB54-DF977BBB8391}"/>
            </c:ext>
          </c:extLst>
        </c:ser>
        <c:ser>
          <c:idx val="3"/>
          <c:order val="3"/>
          <c:tx>
            <c:strRef>
              <c:f>'Avis 1ere expérience'!$M$12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'Avis 1ere expérience'!$I$13:$I$17</c:f>
              <c:strCache>
                <c:ptCount val="5"/>
                <c:pt idx="0">
                  <c:v>Relativement anodine</c:v>
                </c:pt>
                <c:pt idx="1">
                  <c:v>Plus compliquée que les expériences suivantes</c:v>
                </c:pt>
                <c:pt idx="2">
                  <c:v>Plus importante que les expériences suivantes</c:v>
                </c:pt>
                <c:pt idx="3">
                  <c:v>Une révélation</c:v>
                </c:pt>
                <c:pt idx="4">
                  <c:v>Enrichissante</c:v>
                </c:pt>
              </c:strCache>
            </c:strRef>
          </c:cat>
          <c:val>
            <c:numRef>
              <c:f>'Avis 1ere expérience'!$M$13:$M$17</c:f>
              <c:numCache>
                <c:formatCode>0%</c:formatCode>
                <c:ptCount val="5"/>
                <c:pt idx="0">
                  <c:v>0.60699999999999998</c:v>
                </c:pt>
                <c:pt idx="1">
                  <c:v>0.38500000000000001</c:v>
                </c:pt>
                <c:pt idx="2">
                  <c:v>0.21099999999999999</c:v>
                </c:pt>
                <c:pt idx="3">
                  <c:v>0.154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2-4B40-BB54-DF977BBB8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86797431505085"/>
          <c:y val="0.88002769715556228"/>
          <c:w val="0.68281840400184202"/>
          <c:h val="5.3669953689453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32927018829912"/>
          <c:y val="6.4967622991762702E-2"/>
          <c:w val="0.62358663918668011"/>
          <c:h val="0.92251496244630316"/>
        </c:manualLayout>
      </c:layout>
      <c:doughnutChart>
        <c:varyColors val="1"/>
        <c:ser>
          <c:idx val="0"/>
          <c:order val="0"/>
          <c:tx>
            <c:strRef>
              <c:f>'Raisons exp marquante'!$D$4</c:f>
              <c:strCache>
                <c:ptCount val="1"/>
                <c:pt idx="0">
                  <c:v>Fréquence</c:v>
                </c:pt>
              </c:strCache>
            </c:strRef>
          </c:tx>
          <c:dPt>
            <c:idx val="0"/>
            <c:bubble3D val="0"/>
            <c:spPr>
              <a:solidFill>
                <a:srgbClr val="1F4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0-4BD9-B917-A009C5390981}"/>
              </c:ext>
            </c:extLst>
          </c:dPt>
          <c:dPt>
            <c:idx val="1"/>
            <c:bubble3D val="0"/>
            <c:spPr>
              <a:solidFill>
                <a:srgbClr val="A362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0-4BD9-B917-A009C5390981}"/>
              </c:ext>
            </c:extLst>
          </c:dPt>
          <c:dPt>
            <c:idx val="2"/>
            <c:bubble3D val="0"/>
            <c:spPr>
              <a:solidFill>
                <a:srgbClr val="1CB8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0-4BD9-B917-A009C5390981}"/>
              </c:ext>
            </c:extLst>
          </c:dPt>
          <c:dPt>
            <c:idx val="3"/>
            <c:bubble3D val="0"/>
            <c:spPr>
              <a:solidFill>
                <a:srgbClr val="9FAE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0-4BD9-B917-A009C5390981}"/>
              </c:ext>
            </c:extLst>
          </c:dPt>
          <c:dLbls>
            <c:dLbl>
              <c:idx val="0"/>
              <c:layout>
                <c:manualLayout>
                  <c:x val="0.14166666666666666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Oui</a:t>
                    </a:r>
                    <a:endParaRPr lang="en-US" dirty="0"/>
                  </a:p>
                  <a:p>
                    <a:r>
                      <a:rPr lang="en-US" dirty="0"/>
                      <a:t>72%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E0-4BD9-B917-A009C5390981}"/>
                </c:ext>
              </c:extLst>
            </c:dLbl>
            <c:dLbl>
              <c:idx val="1"/>
              <c:layout>
                <c:manualLayout>
                  <c:x val="-9.9999999999999978E-2"/>
                  <c:y val="-2.3148148148148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9C65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0-4BD9-B917-A009C5390981}"/>
                </c:ext>
              </c:extLst>
            </c:dLbl>
            <c:dLbl>
              <c:idx val="2"/>
              <c:layout>
                <c:manualLayout>
                  <c:x val="-0.16388888888888892"/>
                  <c:y val="-5.55555555555555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0-4BD9-B917-A009C5390981}"/>
                </c:ext>
              </c:extLst>
            </c:dLbl>
            <c:dLbl>
              <c:idx val="3"/>
              <c:layout>
                <c:manualLayout>
                  <c:x val="-5.8333333333333334E-2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0-4BD9-B917-A009C5390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7317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'Raisons exp marquante'!$B$5:$B$6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'Raisons exp marquante'!$D$5:$D$6</c:f>
              <c:numCache>
                <c:formatCode>0%</c:formatCode>
                <c:ptCount val="2"/>
                <c:pt idx="0">
                  <c:v>0.71699999999999997</c:v>
                </c:pt>
                <c:pt idx="1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E0-4BD9-B917-A009C5390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436152629553137"/>
          <c:y val="2.2053281491204627E-2"/>
          <c:w val="0.68221474801898063"/>
          <c:h val="0.8943751335127386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'Eléments favorables engt durabl'!$C$11</c:f>
              <c:strCache>
                <c:ptCount val="1"/>
                <c:pt idx="0">
                  <c:v>Indispensable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durabl'!$C$12:$C$17</c:f>
              <c:numCache>
                <c:formatCode>0%</c:formatCode>
                <c:ptCount val="6"/>
                <c:pt idx="0">
                  <c:v>0.19500000000000001</c:v>
                </c:pt>
                <c:pt idx="1">
                  <c:v>0.222</c:v>
                </c:pt>
                <c:pt idx="2">
                  <c:v>0.24299999999999999</c:v>
                </c:pt>
                <c:pt idx="3">
                  <c:v>0.29599999999999999</c:v>
                </c:pt>
                <c:pt idx="4">
                  <c:v>0.39400000000000002</c:v>
                </c:pt>
                <c:pt idx="5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E-43A7-B5F4-E2CFA2ACE36A}"/>
            </c:ext>
          </c:extLst>
        </c:ser>
        <c:ser>
          <c:idx val="1"/>
          <c:order val="1"/>
          <c:tx>
            <c:strRef>
              <c:f>'Eléments favorables engt durabl'!$D$11</c:f>
              <c:strCache>
                <c:ptCount val="1"/>
                <c:pt idx="0">
                  <c:v>Très important</c:v>
                </c:pt>
              </c:strCache>
            </c:strRef>
          </c:tx>
          <c:spPr>
            <a:solidFill>
              <a:srgbClr val="A362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durabl'!$D$12:$D$17</c:f>
              <c:numCache>
                <c:formatCode>0%</c:formatCode>
                <c:ptCount val="6"/>
                <c:pt idx="0">
                  <c:v>0.442</c:v>
                </c:pt>
                <c:pt idx="1">
                  <c:v>0.40400000000000003</c:v>
                </c:pt>
                <c:pt idx="2">
                  <c:v>0.54900000000000004</c:v>
                </c:pt>
                <c:pt idx="3">
                  <c:v>0.57099999999999995</c:v>
                </c:pt>
                <c:pt idx="4">
                  <c:v>0.45100000000000001</c:v>
                </c:pt>
                <c:pt idx="5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E-43A7-B5F4-E2CFA2ACE36A}"/>
            </c:ext>
          </c:extLst>
        </c:ser>
        <c:ser>
          <c:idx val="2"/>
          <c:order val="2"/>
          <c:tx>
            <c:strRef>
              <c:f>'Eléments favorables engt durabl'!$E$11</c:f>
              <c:strCache>
                <c:ptCount val="1"/>
                <c:pt idx="0">
                  <c:v>Faiblement important</c:v>
                </c:pt>
              </c:strCache>
            </c:strRef>
          </c:tx>
          <c:spPr>
            <a:solidFill>
              <a:srgbClr val="1CB8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durabl'!$E$12:$E$17</c:f>
              <c:numCache>
                <c:formatCode>0%</c:formatCode>
                <c:ptCount val="6"/>
                <c:pt idx="0">
                  <c:v>0.31900000000000001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0.12</c:v>
                </c:pt>
                <c:pt idx="4">
                  <c:v>0.128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E-43A7-B5F4-E2CFA2ACE36A}"/>
            </c:ext>
          </c:extLst>
        </c:ser>
        <c:ser>
          <c:idx val="3"/>
          <c:order val="3"/>
          <c:tx>
            <c:strRef>
              <c:f>'Eléments favorables engt durabl'!$F$11</c:f>
              <c:strCache>
                <c:ptCount val="1"/>
                <c:pt idx="0">
                  <c:v>Pas du tout important</c:v>
                </c:pt>
              </c:strCache>
            </c:strRef>
          </c:tx>
          <c:spPr>
            <a:solidFill>
              <a:srgbClr val="9FAEE5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E-43A7-B5F4-E2CFA2ACE36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E-43A7-B5F4-E2CFA2ACE36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E-43A7-B5F4-E2CFA2ACE36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5E-43A7-B5F4-E2CFA2ACE36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5E-43A7-B5F4-E2CFA2ACE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'Eléments favorables engt durabl'!$B$12:$B$17</c:f>
              <c:strCache>
                <c:ptCount val="6"/>
                <c:pt idx="0">
                  <c:v>Des formations pour permettre aux bénévoles de progresser</c:v>
                </c:pt>
                <c:pt idx="1">
                  <c:v>Un "management" des bénévoles par les dirigeants de l'association</c:v>
                </c:pt>
                <c:pt idx="2">
                  <c:v>Des tâches clairement définies pour les bénévoles</c:v>
                </c:pt>
                <c:pt idx="3">
                  <c:v>La prise en compte des envies et des avis de chacun</c:v>
                </c:pt>
                <c:pt idx="4">
                  <c:v>Une reconnaissance et une valorisation de l'implication de chacun des bénévoles</c:v>
                </c:pt>
                <c:pt idx="5">
                  <c:v>L'ambiance collective entre bénévoles</c:v>
                </c:pt>
              </c:strCache>
            </c:strRef>
          </c:cat>
          <c:val>
            <c:numRef>
              <c:f>'Eléments favorables engt durabl'!$F$12:$F$17</c:f>
              <c:numCache>
                <c:formatCode>0%</c:formatCode>
                <c:ptCount val="6"/>
                <c:pt idx="0">
                  <c:v>4.3999999999999997E-2</c:v>
                </c:pt>
                <c:pt idx="1">
                  <c:v>9.2999999999999999E-2</c:v>
                </c:pt>
                <c:pt idx="2">
                  <c:v>1.7999999999999999E-2</c:v>
                </c:pt>
                <c:pt idx="3">
                  <c:v>1.2999999999999999E-2</c:v>
                </c:pt>
                <c:pt idx="4">
                  <c:v>2.7E-2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E-43A7-B5F4-E2CFA2ACE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3038888"/>
        <c:axId val="513043152"/>
      </c:barChart>
      <c:catAx>
        <c:axId val="51303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3043152"/>
        <c:crosses val="autoZero"/>
        <c:auto val="1"/>
        <c:lblAlgn val="ctr"/>
        <c:lblOffset val="100"/>
        <c:noMultiLvlLbl val="0"/>
      </c:catAx>
      <c:valAx>
        <c:axId val="51304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303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57271752503884"/>
          <c:y val="0.93677609225176039"/>
          <c:w val="0.67883777139838941"/>
          <c:h val="4.3436579845122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4639-2797-4423-AB9D-265831425379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1FE9-284B-4386-8232-F82BCBA3385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19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32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4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2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08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0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3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4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41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4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9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A5F1-0E2C-4769-9DA6-B5CDEC321DD5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E8EC-3453-4016-B2A9-FB7CDBE19D8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895975"/>
            <a:ext cx="4953000" cy="9620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7547"/>
            <a:ext cx="8337501" cy="2342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0063" y="3224933"/>
            <a:ext cx="64199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orbel" panose="020B0503020204020204" pitchFamily="34" charset="0"/>
              </a:rPr>
              <a:t>L'IMPACT DE L'ENGAGEMENT BÉNÉVOLE DANS LES PARCOURS DE VIE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solidFill>
                  <a:srgbClr val="656C9E"/>
                </a:solidFill>
              </a:rPr>
              <a:t>ENQUÊTE AUPR</a:t>
            </a:r>
            <a:r>
              <a:rPr lang="fr-FR" b="1" dirty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fr-FR" b="1" dirty="0">
                <a:solidFill>
                  <a:srgbClr val="656C9E"/>
                </a:solidFill>
              </a:rPr>
              <a:t>S DES B</a:t>
            </a:r>
            <a:r>
              <a:rPr lang="fr-FR" b="1" dirty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b="1" dirty="0">
                <a:solidFill>
                  <a:srgbClr val="656C9E"/>
                </a:solidFill>
              </a:rPr>
              <a:t>N</a:t>
            </a:r>
            <a:r>
              <a:rPr lang="fr-FR" b="1" dirty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b="1" dirty="0">
                <a:solidFill>
                  <a:srgbClr val="656C9E"/>
                </a:solidFill>
              </a:rPr>
              <a:t>VOLES </a:t>
            </a:r>
            <a:r>
              <a:rPr lang="fr-FR" b="1" dirty="0">
                <a:solidFill>
                  <a:srgbClr val="656C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FRANCO-BELGES</a:t>
            </a:r>
            <a:endParaRPr lang="fr-FR" dirty="0">
              <a:solidFill>
                <a:srgbClr val="656C9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9" y="220829"/>
            <a:ext cx="3640332" cy="1921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017" y="542163"/>
            <a:ext cx="6435226" cy="5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7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DÉCRIVEZ VOTRE PREMIÈRE EXPÉRIENCE DE BÉNÉVOLAT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88856"/>
              </p:ext>
            </p:extLst>
          </p:nvPr>
        </p:nvGraphicFramePr>
        <p:xfrm>
          <a:off x="914570" y="2002666"/>
          <a:ext cx="10108345" cy="372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464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ATTARDONS NOUS SUR UNE EXPÉRIENCE MARQUANTE…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535692"/>
              </p:ext>
            </p:extLst>
          </p:nvPr>
        </p:nvGraphicFramePr>
        <p:xfrm>
          <a:off x="463968" y="2760967"/>
          <a:ext cx="4072297" cy="256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133474" y="5028132"/>
            <a:ext cx="5026623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TOURNANT DANS LA VIE PROFESSIONNELLE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1769" y="502813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12%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33474" y="4574001"/>
            <a:ext cx="5026623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TOURNANT DANS LA VIE PERSONNELLE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31769" y="4574001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18%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33474" y="4136677"/>
            <a:ext cx="5098295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VISION DU MONDE FORTEMENT TRANSFORMEE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31769" y="4136677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29%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33474" y="3683608"/>
            <a:ext cx="5098295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ACQUISITION DE NOUVELLES COMPETENCES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31769" y="3683608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30%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133474" y="3215397"/>
            <a:ext cx="5098296" cy="38341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AMBIANCE ET SOLIDARITE ENTRE LES MEMBRES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31769" y="321433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33%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33474" y="2761267"/>
            <a:ext cx="5098296" cy="369330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PROJET EN PHASE AVEC VOS VALEURS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31769" y="2760203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55%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6444" y="1930862"/>
            <a:ext cx="329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7317A"/>
                </a:solidFill>
                <a:latin typeface="Corbel" panose="020B0503020204020204" pitchFamily="34" charset="0"/>
              </a:rPr>
              <a:t>AVEZ-VOUS CONNU UNE EXPERIENCE </a:t>
            </a:r>
          </a:p>
          <a:p>
            <a:r>
              <a:rPr lang="fr-FR" sz="1400" b="1" dirty="0">
                <a:solidFill>
                  <a:srgbClr val="27317A"/>
                </a:solidFill>
                <a:latin typeface="Corbel" panose="020B0503020204020204" pitchFamily="34" charset="0"/>
              </a:rPr>
              <a:t>PARTICULIEREMENT MARQUANTE ?</a:t>
            </a: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992650" y="1873200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2728500" y="1873199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33474" y="2001198"/>
            <a:ext cx="3196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27317A"/>
                </a:solidFill>
                <a:latin typeface="Corbel" panose="020B0503020204020204" pitchFamily="34" charset="0"/>
              </a:rPr>
              <a:t>QUELLES EN ETAIENT LES RAISONS ?</a:t>
            </a:r>
          </a:p>
        </p:txBody>
      </p:sp>
      <p:cxnSp>
        <p:nvCxnSpPr>
          <p:cNvPr id="33" name="Connecteur en angle 32"/>
          <p:cNvCxnSpPr/>
          <p:nvPr/>
        </p:nvCxnSpPr>
        <p:spPr>
          <a:xfrm rot="10800000">
            <a:off x="5339680" y="1861788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>
            <a:off x="6974779" y="1861145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6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359143" y="58772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RAISONS EXPLIQUANT L’ARRÊT D’UN ENGAGEMENT BÉNÉVOLE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556085" y="4287342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MOTIVATION PAR LES PROJETS D'UNE AUTRE ASSOCIATION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4558" y="428734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22%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56085" y="3833211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LASSITUDE ENVERS L'INVESTISSEMENT OU LES ACTIVITÉS DE L'ASSOCIATION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34558" y="3833211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25%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71087" y="3395887"/>
            <a:ext cx="876347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SITUATION CONFLICTUELLE AVEC DES MEMBRES DE L'ASSOCIATION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34558" y="3395887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25%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71087" y="2942818"/>
            <a:ext cx="876347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ENVIE DE DÉCOUVRIR DE NOUVEAUX PROJETS, DE NOUVEAUX SECTEURS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34558" y="2942818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29%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71085" y="2474607"/>
            <a:ext cx="8763474" cy="38341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MOINS EN MOINS EN ACCORD AVEC LES ORIENTATIONS DE L'ASSOCIATION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34558" y="247354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33%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571085" y="2020477"/>
            <a:ext cx="8763474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INTERVENTION D'UN CHANGEMENT PERSONNEL (DÉMÉNAGEMENT, MUTATION…)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34558" y="2019413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49%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556085" y="5164386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fr-FR" baseline="30000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VOLONTÉ DE REJOINDRE DES PROCHES DANS UNE AUTRE ASSOCIATION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334558" y="5164386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4%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56085" y="4710255"/>
            <a:ext cx="8706802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VOLONT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NE PAS S’IMPLIQUER SUR UNE LONGUE DURÉE DANS UNE STRUCTURE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334558" y="4710255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332077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524564" y="591385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ÉLÉMENTS QUI FAVORISENT L’IMPLICATION DANS LA DURÉE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359004"/>
              </p:ext>
            </p:extLst>
          </p:nvPr>
        </p:nvGraphicFramePr>
        <p:xfrm>
          <a:off x="1237601" y="1764957"/>
          <a:ext cx="10010999" cy="39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74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334415" y="58648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63728" y="810474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AVEZ-VOUS DÉJÀ ÉTÉ CONFRONTÉ À UNE DES SITUATIONS SUIVANTES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19148"/>
              </p:ext>
            </p:extLst>
          </p:nvPr>
        </p:nvGraphicFramePr>
        <p:xfrm>
          <a:off x="996969" y="1794201"/>
          <a:ext cx="10489178" cy="393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6581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8694820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463728" y="810474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ÉLÉMENTS DE VIE PRIORITAIRE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294267"/>
              </p:ext>
            </p:extLst>
          </p:nvPr>
        </p:nvGraphicFramePr>
        <p:xfrm>
          <a:off x="737937" y="1712459"/>
          <a:ext cx="10897815" cy="401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319350" y="687363"/>
            <a:ext cx="71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 DEGRÉ DE COMPATIBILITÉ ENTRE LE BÉNÉVOLAT ET LES </a:t>
            </a:r>
          </a:p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AUTRES ÉLÉMENTS DE VIE DES RÉPONDANTS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958978"/>
              </p:ext>
            </p:extLst>
          </p:nvPr>
        </p:nvGraphicFramePr>
        <p:xfrm>
          <a:off x="946484" y="1900237"/>
          <a:ext cx="10689269" cy="382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164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BIENFAITS ET LES INCONVÉNIENTS DU BÉNÉVOLAT SUR LA VIE QUOTIDIENNE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014092"/>
              </p:ext>
            </p:extLst>
          </p:nvPr>
        </p:nvGraphicFramePr>
        <p:xfrm>
          <a:off x="753979" y="1676951"/>
          <a:ext cx="10737395" cy="393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71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SELON VOUS, QUELLE REGARD PORTENT LES EMPLOYEURS SUR LE BÉNÉVOLAT DES SALARIÉS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253050"/>
              </p:ext>
            </p:extLst>
          </p:nvPr>
        </p:nvGraphicFramePr>
        <p:xfrm>
          <a:off x="2543335" y="1896080"/>
          <a:ext cx="7074567" cy="410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917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ÉLÉMENTS POUVANT EXPLIQUER UNE PERCEPTION POSITIVE DE L’ENGAGEMENT BÉNÉVOLE DES SALARIÉS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442492"/>
              </p:ext>
            </p:extLst>
          </p:nvPr>
        </p:nvGraphicFramePr>
        <p:xfrm>
          <a:off x="701539" y="1925054"/>
          <a:ext cx="10789836" cy="361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9924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659577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POURQUOI OBSERVER ?</a:t>
            </a:r>
          </a:p>
        </p:txBody>
      </p:sp>
      <p:cxnSp>
        <p:nvCxnSpPr>
          <p:cNvPr id="9" name="Connecteur en angle 8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cxnSp>
        <p:nvCxnSpPr>
          <p:cNvPr id="15" name="Connecteur en angle 14"/>
          <p:cNvCxnSpPr/>
          <p:nvPr/>
        </p:nvCxnSpPr>
        <p:spPr>
          <a:xfrm rot="10800000">
            <a:off x="2249375" y="2349742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>
            <a:off x="8192287" y="2360848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249374" y="1866074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27317A"/>
                </a:solidFill>
                <a:latin typeface="Corbel" panose="020B0503020204020204" pitchFamily="34" charset="0"/>
              </a:rPr>
              <a:t>1.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083634" y="2470122"/>
            <a:ext cx="72047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MIEUX CONNAÎTRE LE SECTEUR ASSOCIATIF TRANSFRONTALIER</a:t>
            </a:r>
          </a:p>
        </p:txBody>
      </p:sp>
      <p:cxnSp>
        <p:nvCxnSpPr>
          <p:cNvPr id="20" name="Connecteur en angle 19"/>
          <p:cNvCxnSpPr/>
          <p:nvPr/>
        </p:nvCxnSpPr>
        <p:spPr>
          <a:xfrm rot="10800000">
            <a:off x="2249374" y="3370434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>
            <a:off x="8192285" y="3403835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249374" y="2915327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27317A"/>
                </a:solidFill>
                <a:latin typeface="Corbel" panose="020B0503020204020204" pitchFamily="34" charset="0"/>
              </a:rPr>
              <a:t>2.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083634" y="3519374"/>
            <a:ext cx="8648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COMPRENDRE LES </a:t>
            </a:r>
            <a:r>
              <a:rPr lang="fr-FR" b="1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ÉVOLUTIONS EN MATIÈRE DE RECONNAISSANCE DE L’ENGAGEMENT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2258479" y="4441983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8201389" y="4441983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258478" y="3958315"/>
            <a:ext cx="6584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27317A"/>
                </a:solidFill>
                <a:latin typeface="Corbel" panose="020B0503020204020204" pitchFamily="34" charset="0"/>
              </a:rPr>
              <a:t>3.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092738" y="4562363"/>
            <a:ext cx="67736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AIDER </a:t>
            </a:r>
            <a:r>
              <a:rPr lang="fr-FR" b="1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CONSTRUIRE ET DIFFUSER DES OUTILS PERTINENTS</a:t>
            </a:r>
            <a:endParaRPr lang="fr-FR" b="1" dirty="0">
              <a:solidFill>
                <a:srgbClr val="27317A"/>
              </a:solidFill>
              <a:latin typeface="Corbel" panose="020B0503020204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00625" cy="174307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" y="123530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ÉLÉMENTS POUVANT EXPLIQUER UNE PERCEPTION POSITIVE DE L’ENGAGEMENT BÉNÉVOLE DES SALARIÉS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855262"/>
              </p:ext>
            </p:extLst>
          </p:nvPr>
        </p:nvGraphicFramePr>
        <p:xfrm>
          <a:off x="625642" y="1732548"/>
          <a:ext cx="10988842" cy="399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1896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EN VUE D’UN USAGE A DES FINS PROFESSIONNELLES, LE BÉNÉVOLAT PEUT ÊTRE…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3556"/>
              </p:ext>
            </p:extLst>
          </p:nvPr>
        </p:nvGraphicFramePr>
        <p:xfrm>
          <a:off x="786063" y="1667316"/>
          <a:ext cx="10705312" cy="399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56002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705168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EN VUE D’UN USAGE A DES FINS PROFESSIONNELLES, LE BÉNÉVOLAT PEUT ÊTRE…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596270"/>
              </p:ext>
            </p:extLst>
          </p:nvPr>
        </p:nvGraphicFramePr>
        <p:xfrm>
          <a:off x="831194" y="1929925"/>
          <a:ext cx="4751459" cy="37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447466"/>
              </p:ext>
            </p:extLst>
          </p:nvPr>
        </p:nvGraphicFramePr>
        <p:xfrm>
          <a:off x="6586565" y="1929925"/>
          <a:ext cx="4751459" cy="37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5" name="Connecteur en angle 14"/>
          <p:cNvCxnSpPr/>
          <p:nvPr/>
        </p:nvCxnSpPr>
        <p:spPr>
          <a:xfrm>
            <a:off x="855613" y="1781457"/>
            <a:ext cx="1011892" cy="683816"/>
          </a:xfrm>
          <a:prstGeom prst="bentConnector3">
            <a:avLst>
              <a:gd name="adj1" fmla="val -59390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10800000">
            <a:off x="4518343" y="1783699"/>
            <a:ext cx="744114" cy="681574"/>
          </a:xfrm>
          <a:prstGeom prst="bentConnector3">
            <a:avLst>
              <a:gd name="adj1" fmla="val -92812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21488" y="1891412"/>
            <a:ext cx="55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FL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CHISSEZ VOUS AUX OPPORTUNIT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 QU’OFFRE VOTRE ENGAGEMENT DANS LE CADRE DE VOTRE PARCOURS PROFESSIONNEL ?</a:t>
            </a:r>
            <a:endParaRPr lang="fr-FR" sz="1600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cxnSp>
        <p:nvCxnSpPr>
          <p:cNvPr id="18" name="Connecteur en angle 17"/>
          <p:cNvCxnSpPr/>
          <p:nvPr/>
        </p:nvCxnSpPr>
        <p:spPr>
          <a:xfrm>
            <a:off x="6802980" y="1781457"/>
            <a:ext cx="1011892" cy="683816"/>
          </a:xfrm>
          <a:prstGeom prst="bentConnector3">
            <a:avLst>
              <a:gd name="adj1" fmla="val -59390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 rot="10800000">
            <a:off x="10465710" y="1783699"/>
            <a:ext cx="744114" cy="681574"/>
          </a:xfrm>
          <a:prstGeom prst="bentConnector3">
            <a:avLst>
              <a:gd name="adj1" fmla="val -92812"/>
            </a:avLst>
          </a:prstGeom>
          <a:ln w="12700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268855" y="1891412"/>
            <a:ext cx="55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VALORISEZ-VOUS LES EXP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RIENCES B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N</a:t>
            </a:r>
            <a:r>
              <a:rPr lang="fr-FR" sz="12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VOLES LORSQUE VOUS CANDIDATEZ A DES OFFRES D’EMPLOI ?</a:t>
            </a:r>
            <a:endParaRPr lang="fr-FR" sz="1600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99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en angle 27"/>
          <p:cNvCxnSpPr/>
          <p:nvPr/>
        </p:nvCxnSpPr>
        <p:spPr>
          <a:xfrm>
            <a:off x="6080619" y="638964"/>
            <a:ext cx="1011892" cy="683816"/>
          </a:xfrm>
          <a:prstGeom prst="bentConnector3">
            <a:avLst>
              <a:gd name="adj1" fmla="val -59390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10196290" y="638965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2653" y="687363"/>
            <a:ext cx="590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EXPÉRIENCES BENEVOLES SONT-ELLES SUFFISAMMENT VALORISÉES DANS LES PARCOURS PROFESSIONNELS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" y="162463"/>
            <a:ext cx="1124693" cy="12200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48840" y="2486347"/>
            <a:ext cx="57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</a:rPr>
              <a:t>OUI, TOTALEMENT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7649" y="2486347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10%</a:t>
            </a:r>
          </a:p>
        </p:txBody>
      </p:sp>
      <p:cxnSp>
        <p:nvCxnSpPr>
          <p:cNvPr id="15" name="Connecteur en angle 14"/>
          <p:cNvCxnSpPr/>
          <p:nvPr/>
        </p:nvCxnSpPr>
        <p:spPr>
          <a:xfrm rot="16200000" flipH="1">
            <a:off x="4120101" y="2577991"/>
            <a:ext cx="246324" cy="869693"/>
          </a:xfrm>
          <a:prstGeom prst="bentConnector3">
            <a:avLst/>
          </a:prstGeom>
          <a:ln>
            <a:solidFill>
              <a:srgbClr val="27317A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038877" y="3157977"/>
            <a:ext cx="49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</a:rPr>
              <a:t>OUI, MAIS IL EXISTE DES MARGES DE PROGRESSION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98830" y="3176199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29%</a:t>
            </a:r>
          </a:p>
        </p:txBody>
      </p:sp>
      <p:cxnSp>
        <p:nvCxnSpPr>
          <p:cNvPr id="18" name="Connecteur en angle 17"/>
          <p:cNvCxnSpPr/>
          <p:nvPr/>
        </p:nvCxnSpPr>
        <p:spPr>
          <a:xfrm rot="5400000">
            <a:off x="3866147" y="3230456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79274" y="3799289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50%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900808" y="3799289"/>
            <a:ext cx="5780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</a:rPr>
              <a:t>NON, MAIS CELA S’AMELIORE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68688" y="4447860"/>
            <a:ext cx="5448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</a:rPr>
              <a:t>NON, ET CA N’EST PAS PRÊT D’EVOLUER</a:t>
            </a:r>
          </a:p>
        </p:txBody>
      </p:sp>
      <p:cxnSp>
        <p:nvCxnSpPr>
          <p:cNvPr id="23" name="Connecteur en angle 22"/>
          <p:cNvCxnSpPr/>
          <p:nvPr/>
        </p:nvCxnSpPr>
        <p:spPr>
          <a:xfrm rot="16200000" flipH="1">
            <a:off x="3580914" y="3867967"/>
            <a:ext cx="246324" cy="869693"/>
          </a:xfrm>
          <a:prstGeom prst="bentConnector3">
            <a:avLst/>
          </a:prstGeom>
          <a:ln>
            <a:solidFill>
              <a:srgbClr val="A7A7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08416" y="4447860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9%</a:t>
            </a:r>
          </a:p>
        </p:txBody>
      </p:sp>
    </p:spTree>
    <p:extLst>
      <p:ext uri="{BB962C8B-B14F-4D97-AF65-F5344CB8AC3E}">
        <p14:creationId xmlns:p14="http://schemas.microsoft.com/office/powerpoint/2010/main" val="617070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005" y="220829"/>
            <a:ext cx="4953000" cy="9620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302795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rgbClr val="1C327A"/>
                </a:solidFill>
              </a:rPr>
              <a:t>L’ENSEMBLE DES PARTENAIRES DU PROJET </a:t>
            </a:r>
          </a:p>
          <a:p>
            <a:pPr algn="ctr"/>
            <a:r>
              <a:rPr lang="fr-FR" sz="2500" b="1" dirty="0">
                <a:solidFill>
                  <a:srgbClr val="1C327A"/>
                </a:solidFill>
              </a:rPr>
              <a:t>VOUS REMERCIE POUR L’INT</a:t>
            </a:r>
            <a:r>
              <a:rPr lang="fr-FR" sz="2500" b="1" dirty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ÉRÊT</a:t>
            </a:r>
            <a:r>
              <a:rPr lang="fr-FR" sz="2500" b="1" dirty="0">
                <a:solidFill>
                  <a:srgbClr val="1C327A"/>
                </a:solidFill>
              </a:rPr>
              <a:t> QUE VOUS </a:t>
            </a:r>
          </a:p>
          <a:p>
            <a:pPr algn="ctr"/>
            <a:r>
              <a:rPr lang="fr-FR" sz="2500" b="1" dirty="0">
                <a:solidFill>
                  <a:srgbClr val="1C327A"/>
                </a:solidFill>
              </a:rPr>
              <a:t>PORTEZ </a:t>
            </a:r>
            <a:r>
              <a:rPr lang="fr-FR" sz="2500" b="1" dirty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QUESTION </a:t>
            </a:r>
            <a:r>
              <a:rPr lang="fr-FR" sz="2500" b="1" dirty="0">
                <a:solidFill>
                  <a:srgbClr val="1C327A"/>
                </a:solidFill>
              </a:rPr>
              <a:t>DES</a:t>
            </a:r>
          </a:p>
          <a:p>
            <a:pPr algn="ctr"/>
            <a:r>
              <a:rPr lang="fr-FR" sz="2500" b="1" dirty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PARCOURS ASSOCIATIFS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668" y="4936520"/>
            <a:ext cx="3640332" cy="19214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779" y="5897260"/>
            <a:ext cx="6435226" cy="5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1065728" y="1744160"/>
            <a:ext cx="455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1C327A"/>
                </a:solidFill>
                <a:latin typeface="Corbel" panose="020B0503020204020204" pitchFamily="34" charset="0"/>
              </a:rPr>
              <a:t>CALENDRIER</a:t>
            </a:r>
          </a:p>
        </p:txBody>
      </p:sp>
      <p:sp>
        <p:nvSpPr>
          <p:cNvPr id="19" name="Chevron 18"/>
          <p:cNvSpPr/>
          <p:nvPr/>
        </p:nvSpPr>
        <p:spPr>
          <a:xfrm>
            <a:off x="6036351" y="3444659"/>
            <a:ext cx="5892000" cy="505326"/>
          </a:xfrm>
          <a:prstGeom prst="chevron">
            <a:avLst/>
          </a:prstGeom>
          <a:solidFill>
            <a:srgbClr val="1C3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Second semestre 2020</a:t>
            </a:r>
          </a:p>
        </p:txBody>
      </p:sp>
      <p:sp>
        <p:nvSpPr>
          <p:cNvPr id="21" name="Chevron 20"/>
          <p:cNvSpPr/>
          <p:nvPr/>
        </p:nvSpPr>
        <p:spPr>
          <a:xfrm>
            <a:off x="353972" y="3444659"/>
            <a:ext cx="5892000" cy="505326"/>
          </a:xfrm>
          <a:prstGeom prst="chevron">
            <a:avLst/>
          </a:prstGeom>
          <a:solidFill>
            <a:srgbClr val="9A7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Premier semestre 2020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908" y="2441041"/>
            <a:ext cx="112233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1C327A"/>
                </a:solidFill>
              </a:rPr>
              <a:t>Avril 2020</a:t>
            </a:r>
          </a:p>
          <a:p>
            <a:pPr algn="ctr"/>
            <a:r>
              <a:rPr lang="fr-FR" sz="1200" dirty="0">
                <a:solidFill>
                  <a:srgbClr val="1C327A"/>
                </a:solidFill>
              </a:rPr>
              <a:t>Création du questionnaire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674075" y="3209443"/>
            <a:ext cx="0" cy="323579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4561" y="4181322"/>
            <a:ext cx="112233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1C327A"/>
                </a:solidFill>
              </a:rPr>
              <a:t>Mai 2020</a:t>
            </a:r>
          </a:p>
          <a:p>
            <a:pPr algn="ctr"/>
            <a:r>
              <a:rPr lang="fr-FR" sz="1200" dirty="0">
                <a:solidFill>
                  <a:srgbClr val="1C327A"/>
                </a:solidFill>
              </a:rPr>
              <a:t>Lancement du questionnaire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1065728" y="3857743"/>
            <a:ext cx="0" cy="323579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342437" y="3001352"/>
            <a:ext cx="5575184" cy="461665"/>
          </a:xfrm>
          <a:prstGeom prst="rect">
            <a:avLst/>
          </a:prstGeom>
          <a:noFill/>
          <a:ln>
            <a:solidFill>
              <a:srgbClr val="1C32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1C327A"/>
                </a:solidFill>
              </a:rPr>
              <a:t>Mai/Octobre</a:t>
            </a:r>
          </a:p>
          <a:p>
            <a:pPr algn="ctr"/>
            <a:r>
              <a:rPr lang="fr-FR" sz="1200" dirty="0">
                <a:solidFill>
                  <a:srgbClr val="1C327A"/>
                </a:solidFill>
              </a:rPr>
              <a:t>Diffusion de l’enquête et relances mensuelles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34535" y="4565523"/>
            <a:ext cx="1692614" cy="768402"/>
          </a:xfrm>
          <a:prstGeom prst="rect">
            <a:avLst/>
          </a:prstGeom>
          <a:noFill/>
          <a:ln>
            <a:solidFill>
              <a:srgbClr val="1C327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1C32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Été 2020</a:t>
            </a:r>
            <a:endParaRPr lang="fr-FR" sz="1200" dirty="0">
              <a:solidFill>
                <a:srgbClr val="1C327A"/>
              </a:solidFill>
            </a:endParaRPr>
          </a:p>
          <a:p>
            <a:pPr algn="ctr"/>
            <a:r>
              <a:rPr lang="fr-FR" sz="1200" dirty="0">
                <a:solidFill>
                  <a:srgbClr val="1C327A"/>
                </a:solidFill>
              </a:rPr>
              <a:t>Réalisation d’entretiens qualitatifs</a:t>
            </a: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4089564" y="3925351"/>
            <a:ext cx="6104" cy="615538"/>
          </a:xfrm>
          <a:prstGeom prst="line">
            <a:avLst/>
          </a:prstGeom>
          <a:ln>
            <a:solidFill>
              <a:srgbClr val="1C32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60491" y="4688529"/>
            <a:ext cx="1692614" cy="768402"/>
          </a:xfrm>
          <a:prstGeom prst="rect">
            <a:avLst/>
          </a:prstGeom>
          <a:noFill/>
          <a:ln>
            <a:solidFill>
              <a:srgbClr val="9C65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9C659C"/>
                </a:solidFill>
              </a:rPr>
              <a:t>31/10/2020</a:t>
            </a:r>
          </a:p>
          <a:p>
            <a:pPr algn="ctr"/>
            <a:r>
              <a:rPr lang="fr-FR" sz="1200" dirty="0">
                <a:solidFill>
                  <a:srgbClr val="9C659C"/>
                </a:solidFill>
              </a:rPr>
              <a:t>Clôture des réponses à l’enquête quantitative</a:t>
            </a: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7210422" y="3929197"/>
            <a:ext cx="2804" cy="759332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842445" y="2440956"/>
            <a:ext cx="1122334" cy="768402"/>
          </a:xfrm>
          <a:prstGeom prst="rect">
            <a:avLst/>
          </a:prstGeom>
          <a:noFill/>
          <a:ln>
            <a:solidFill>
              <a:srgbClr val="9C65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9C659C"/>
                </a:solidFill>
              </a:rPr>
              <a:t>19/11/2020</a:t>
            </a:r>
          </a:p>
          <a:p>
            <a:pPr algn="ctr"/>
            <a:r>
              <a:rPr lang="fr-FR" sz="1200" dirty="0">
                <a:solidFill>
                  <a:srgbClr val="9C659C"/>
                </a:solidFill>
              </a:rPr>
              <a:t>3</a:t>
            </a:r>
            <a:r>
              <a:rPr lang="fr-FR" sz="1200" baseline="30000" dirty="0">
                <a:solidFill>
                  <a:srgbClr val="9C659C"/>
                </a:solidFill>
              </a:rPr>
              <a:t>e</a:t>
            </a:r>
            <a:r>
              <a:rPr lang="fr-FR" sz="1200" dirty="0">
                <a:solidFill>
                  <a:srgbClr val="9C659C"/>
                </a:solidFill>
              </a:rPr>
              <a:t> Colloque REQUAPASS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10403612" y="3209358"/>
            <a:ext cx="0" cy="323579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363905" y="3877615"/>
            <a:ext cx="3271468" cy="646331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9C659C"/>
                </a:solidFill>
              </a:rPr>
              <a:t>Novembre/Décembre</a:t>
            </a:r>
          </a:p>
          <a:p>
            <a:pPr algn="ctr"/>
            <a:r>
              <a:rPr lang="fr-FR" sz="1200" dirty="0">
                <a:solidFill>
                  <a:srgbClr val="9C659C"/>
                </a:solidFill>
              </a:rPr>
              <a:t>Analyse des données quantitatives et rédaction du rapport d’enquête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CONTEXTE ET MÉTHODOLOGIE</a:t>
            </a:r>
          </a:p>
        </p:txBody>
      </p:sp>
      <p:cxnSp>
        <p:nvCxnSpPr>
          <p:cNvPr id="27" name="Connecteur en angle 26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3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LA RÉPARTITION GÉOGRAPHIQUE</a:t>
            </a:r>
          </a:p>
        </p:txBody>
      </p:sp>
      <p:cxnSp>
        <p:nvCxnSpPr>
          <p:cNvPr id="7" name="Connecteur en angle 6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5565" y="1714412"/>
            <a:ext cx="5718396" cy="4378391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147867" y="2263660"/>
            <a:ext cx="2407964" cy="1175503"/>
          </a:xfrm>
          <a:prstGeom prst="ellipse">
            <a:avLst/>
          </a:prstGeom>
          <a:noFill/>
          <a:ln>
            <a:solidFill>
              <a:srgbClr val="9C65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C659C"/>
                </a:solidFill>
              </a:rPr>
              <a:t>HAUTS DE FRANCE</a:t>
            </a:r>
          </a:p>
          <a:p>
            <a:pPr algn="ctr"/>
            <a:r>
              <a:rPr lang="fr-FR" sz="1400" b="1" dirty="0">
                <a:solidFill>
                  <a:srgbClr val="9C659C"/>
                </a:solidFill>
              </a:rPr>
              <a:t>172</a:t>
            </a:r>
            <a:r>
              <a:rPr lang="fr-FR" sz="1400" dirty="0">
                <a:solidFill>
                  <a:srgbClr val="9C659C"/>
                </a:solidFill>
              </a:rPr>
              <a:t> </a:t>
            </a:r>
            <a:r>
              <a:rPr lang="fr-FR" sz="1200" dirty="0">
                <a:solidFill>
                  <a:srgbClr val="9C659C"/>
                </a:solidFill>
              </a:rPr>
              <a:t>RÉPONDANTS</a:t>
            </a:r>
            <a:r>
              <a:rPr lang="fr-FR" sz="1400" dirty="0">
                <a:solidFill>
                  <a:srgbClr val="9C659C"/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rgbClr val="9C659C"/>
                </a:solidFill>
              </a:rPr>
              <a:t>73% </a:t>
            </a:r>
            <a:r>
              <a:rPr lang="fr-FR" sz="1200" dirty="0">
                <a:solidFill>
                  <a:srgbClr val="9C659C"/>
                </a:solidFill>
              </a:rPr>
              <a:t>DE L’ÉCHANTILLON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3555831" y="2858497"/>
            <a:ext cx="2339710" cy="990172"/>
          </a:xfrm>
          <a:prstGeom prst="line">
            <a:avLst/>
          </a:prstGeom>
          <a:ln>
            <a:solidFill>
              <a:srgbClr val="9C65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189257" y="2648432"/>
            <a:ext cx="1323360" cy="594217"/>
          </a:xfrm>
          <a:prstGeom prst="line">
            <a:avLst/>
          </a:prstGeom>
          <a:ln>
            <a:solidFill>
              <a:srgbClr val="27317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159979" y="1645077"/>
            <a:ext cx="2497698" cy="1175503"/>
          </a:xfrm>
          <a:prstGeom prst="ellipse">
            <a:avLst/>
          </a:prstGeom>
          <a:noFill/>
          <a:ln>
            <a:solidFill>
              <a:srgbClr val="27317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27317A"/>
                </a:solidFill>
              </a:rPr>
              <a:t>BELGIQUE</a:t>
            </a:r>
          </a:p>
          <a:p>
            <a:pPr algn="ctr"/>
            <a:r>
              <a:rPr lang="fr-FR" sz="1400" b="1" dirty="0">
                <a:solidFill>
                  <a:srgbClr val="27317A"/>
                </a:solidFill>
              </a:rPr>
              <a:t>72</a:t>
            </a:r>
            <a:r>
              <a:rPr lang="fr-FR" sz="1400" dirty="0">
                <a:solidFill>
                  <a:srgbClr val="27317A"/>
                </a:solidFill>
              </a:rPr>
              <a:t> </a:t>
            </a:r>
            <a:r>
              <a:rPr lang="fr-FR" sz="1200" dirty="0">
                <a:solidFill>
                  <a:srgbClr val="27317A"/>
                </a:solidFill>
              </a:rPr>
              <a:t>RÉPONDANTS</a:t>
            </a:r>
            <a:r>
              <a:rPr lang="fr-FR" sz="1400" dirty="0">
                <a:solidFill>
                  <a:srgbClr val="27317A"/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rgbClr val="27317A"/>
                </a:solidFill>
              </a:rPr>
              <a:t>24% </a:t>
            </a:r>
            <a:r>
              <a:rPr lang="fr-FR" sz="1200" dirty="0">
                <a:solidFill>
                  <a:srgbClr val="27317A"/>
                </a:solidFill>
              </a:rPr>
              <a:t>DE L’ÉCHANTILLON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660654" y="506555"/>
            <a:ext cx="55272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LA RÉPARTITION GÉOGRAPHIQUE</a:t>
            </a:r>
          </a:p>
        </p:txBody>
      </p:sp>
      <p:cxnSp>
        <p:nvCxnSpPr>
          <p:cNvPr id="18" name="Connecteur en angle 17"/>
          <p:cNvCxnSpPr/>
          <p:nvPr/>
        </p:nvCxnSpPr>
        <p:spPr>
          <a:xfrm rot="10800000">
            <a:off x="6876262" y="386175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>
            <a:off x="7982030" y="397280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9424287" y="3692274"/>
            <a:ext cx="2407964" cy="1175503"/>
          </a:xfrm>
          <a:prstGeom prst="ellipse">
            <a:avLst/>
          </a:prstGeom>
          <a:noFill/>
          <a:ln>
            <a:solidFill>
              <a:srgbClr val="A7A7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A7A7FF"/>
                </a:solidFill>
              </a:rPr>
              <a:t>AUTRE</a:t>
            </a:r>
          </a:p>
          <a:p>
            <a:pPr algn="ctr"/>
            <a:r>
              <a:rPr lang="fr-FR" sz="1400" b="1" dirty="0">
                <a:solidFill>
                  <a:srgbClr val="A7A7FF"/>
                </a:solidFill>
              </a:rPr>
              <a:t>6</a:t>
            </a:r>
            <a:r>
              <a:rPr lang="fr-FR" sz="1400" dirty="0">
                <a:solidFill>
                  <a:srgbClr val="A7A7FF"/>
                </a:solidFill>
              </a:rPr>
              <a:t> </a:t>
            </a:r>
            <a:r>
              <a:rPr lang="fr-FR" sz="1200" dirty="0">
                <a:solidFill>
                  <a:srgbClr val="A7A7FF"/>
                </a:solidFill>
              </a:rPr>
              <a:t>RÉPONDANTS</a:t>
            </a:r>
            <a:r>
              <a:rPr lang="fr-FR" sz="1400" dirty="0">
                <a:solidFill>
                  <a:srgbClr val="A7A7FF"/>
                </a:solidFill>
              </a:rPr>
              <a:t> </a:t>
            </a:r>
          </a:p>
          <a:p>
            <a:pPr algn="ctr"/>
            <a:r>
              <a:rPr lang="fr-FR" sz="1400" b="1" dirty="0">
                <a:solidFill>
                  <a:srgbClr val="A7A7FF"/>
                </a:solidFill>
              </a:rPr>
              <a:t>3% </a:t>
            </a:r>
            <a:r>
              <a:rPr lang="fr-FR" sz="1200" dirty="0">
                <a:solidFill>
                  <a:srgbClr val="A7A7FF"/>
                </a:solidFill>
              </a:rPr>
              <a:t>DE L’ÉCHANTILLON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72047" y="5660949"/>
            <a:ext cx="36514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9C659C"/>
                </a:solidFill>
                <a:latin typeface="Corbel" panose="020B0503020204020204" pitchFamily="34" charset="0"/>
              </a:rPr>
              <a:t>Un léger déséquilibre territorial qui s’explique par la répartition des partenaires pouvant diffuser les questionnaires</a:t>
            </a:r>
          </a:p>
        </p:txBody>
      </p:sp>
      <p:cxnSp>
        <p:nvCxnSpPr>
          <p:cNvPr id="24" name="Connecteur en angle 23"/>
          <p:cNvCxnSpPr/>
          <p:nvPr/>
        </p:nvCxnSpPr>
        <p:spPr>
          <a:xfrm rot="10800000">
            <a:off x="893618" y="5527692"/>
            <a:ext cx="1519882" cy="1005179"/>
          </a:xfrm>
          <a:prstGeom prst="bentConnector3">
            <a:avLst>
              <a:gd name="adj1" fmla="val 125428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>
            <a:off x="1936502" y="5527692"/>
            <a:ext cx="1867101" cy="1005179"/>
          </a:xfrm>
          <a:prstGeom prst="bentConnector3">
            <a:avLst>
              <a:gd name="adj1" fmla="val 131137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2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66053" y="660151"/>
            <a:ext cx="431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CARACT</a:t>
            </a:r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ÉRISTIQUES </a:t>
            </a:r>
            <a:r>
              <a:rPr lang="fr-FR" b="1" dirty="0">
                <a:solidFill>
                  <a:srgbClr val="27317A"/>
                </a:solidFill>
                <a:latin typeface="Corbel" panose="020B0503020204020204" pitchFamily="34" charset="0"/>
              </a:rPr>
              <a:t>DES RÉPONDANTS</a:t>
            </a:r>
          </a:p>
        </p:txBody>
      </p:sp>
      <p:cxnSp>
        <p:nvCxnSpPr>
          <p:cNvPr id="9" name="Connecteur en angle 8"/>
          <p:cNvCxnSpPr/>
          <p:nvPr/>
        </p:nvCxnSpPr>
        <p:spPr>
          <a:xfrm rot="10800000">
            <a:off x="6971215" y="550877"/>
            <a:ext cx="1519881" cy="587881"/>
          </a:xfrm>
          <a:prstGeom prst="bentConnector3">
            <a:avLst>
              <a:gd name="adj1" fmla="val 122358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>
            <a:off x="8761915" y="550876"/>
            <a:ext cx="2063579" cy="587882"/>
          </a:xfrm>
          <a:prstGeom prst="bentConnector3">
            <a:avLst>
              <a:gd name="adj1" fmla="val 123054"/>
            </a:avLst>
          </a:prstGeom>
          <a:ln>
            <a:solidFill>
              <a:srgbClr val="273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7778" y="2186142"/>
            <a:ext cx="2077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9C659C"/>
                </a:solidFill>
                <a:latin typeface="Corbel" panose="020B0503020204020204" pitchFamily="34" charset="0"/>
              </a:rPr>
              <a:t>238 RÉPONDANTS</a:t>
            </a:r>
          </a:p>
        </p:txBody>
      </p:sp>
      <p:cxnSp>
        <p:nvCxnSpPr>
          <p:cNvPr id="12" name="Connecteur en angle 11"/>
          <p:cNvCxnSpPr/>
          <p:nvPr/>
        </p:nvCxnSpPr>
        <p:spPr>
          <a:xfrm rot="10800000">
            <a:off x="591597" y="2076869"/>
            <a:ext cx="937930" cy="587880"/>
          </a:xfrm>
          <a:prstGeom prst="bentConnector3">
            <a:avLst>
              <a:gd name="adj1" fmla="val 132098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>
            <a:off x="1172415" y="2076868"/>
            <a:ext cx="784722" cy="587881"/>
          </a:xfrm>
          <a:prstGeom prst="bentConnector3">
            <a:avLst>
              <a:gd name="adj1" fmla="val 166525"/>
            </a:avLst>
          </a:prstGeom>
          <a:ln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sp>
        <p:nvSpPr>
          <p:cNvPr id="17" name="Légende encadrée 2 16"/>
          <p:cNvSpPr/>
          <p:nvPr/>
        </p:nvSpPr>
        <p:spPr>
          <a:xfrm>
            <a:off x="591595" y="3282874"/>
            <a:ext cx="1589858" cy="352047"/>
          </a:xfrm>
          <a:prstGeom prst="borderCallout2">
            <a:avLst>
              <a:gd name="adj1" fmla="val 54825"/>
              <a:gd name="adj2" fmla="val -189"/>
              <a:gd name="adj3" fmla="val 54825"/>
              <a:gd name="adj4" fmla="val -6379"/>
              <a:gd name="adj5" fmla="val -108872"/>
              <a:gd name="adj6" fmla="val -6372"/>
            </a:avLst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A7A7FF"/>
                </a:solidFill>
              </a:rPr>
              <a:t>132 FEMMES</a:t>
            </a:r>
          </a:p>
        </p:txBody>
      </p:sp>
      <p:sp>
        <p:nvSpPr>
          <p:cNvPr id="18" name="Légende encadrée 2 17"/>
          <p:cNvSpPr/>
          <p:nvPr/>
        </p:nvSpPr>
        <p:spPr>
          <a:xfrm>
            <a:off x="591595" y="2851741"/>
            <a:ext cx="1589858" cy="352047"/>
          </a:xfrm>
          <a:prstGeom prst="borderCallout2">
            <a:avLst>
              <a:gd name="adj1" fmla="val 54825"/>
              <a:gd name="adj2" fmla="val -189"/>
              <a:gd name="adj3" fmla="val 54825"/>
              <a:gd name="adj4" fmla="val -6379"/>
              <a:gd name="adj5" fmla="val -44929"/>
              <a:gd name="adj6" fmla="val -6471"/>
            </a:avLst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A7A7FF"/>
                </a:solidFill>
              </a:rPr>
              <a:t>101 HOMMES</a:t>
            </a: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840837"/>
              </p:ext>
            </p:extLst>
          </p:nvPr>
        </p:nvGraphicFramePr>
        <p:xfrm>
          <a:off x="3277230" y="1631378"/>
          <a:ext cx="2037519" cy="255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675760"/>
              </p:ext>
            </p:extLst>
          </p:nvPr>
        </p:nvGraphicFramePr>
        <p:xfrm>
          <a:off x="6972542" y="1536244"/>
          <a:ext cx="4901739" cy="210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6" name="Connecteur en angle 25"/>
          <p:cNvCxnSpPr/>
          <p:nvPr/>
        </p:nvCxnSpPr>
        <p:spPr>
          <a:xfrm>
            <a:off x="6362469" y="1814384"/>
            <a:ext cx="610073" cy="578179"/>
          </a:xfrm>
          <a:prstGeom prst="bentConnector3">
            <a:avLst>
              <a:gd name="adj1" fmla="val -30535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rot="10800000">
            <a:off x="7275888" y="1812061"/>
            <a:ext cx="744114" cy="578181"/>
          </a:xfrm>
          <a:prstGeom prst="bentConnector3">
            <a:avLst>
              <a:gd name="adj1" fmla="val -47207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887345" y="1854108"/>
            <a:ext cx="250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9C659C"/>
                </a:solidFill>
              </a:rPr>
              <a:t>NOMBRE D’ANN</a:t>
            </a:r>
            <a:r>
              <a:rPr lang="fr-FR" sz="1400" dirty="0">
                <a:solidFill>
                  <a:srgbClr val="9C659C"/>
                </a:solidFill>
                <a:cs typeface="Calibri" panose="020F0502020204030204" pitchFamily="34" charset="0"/>
              </a:rPr>
              <a:t>É</a:t>
            </a:r>
            <a:r>
              <a:rPr lang="fr-FR" sz="1400" dirty="0">
                <a:solidFill>
                  <a:srgbClr val="9C659C"/>
                </a:solidFill>
              </a:rPr>
              <a:t>ES DE BÉNÉVOLAT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2779" y="5810749"/>
            <a:ext cx="1984064" cy="1047250"/>
          </a:xfrm>
          <a:prstGeom prst="rect">
            <a:avLst/>
          </a:prstGeom>
        </p:spPr>
      </p:pic>
      <p:graphicFrame>
        <p:nvGraphicFramePr>
          <p:cNvPr id="32" name="Graphique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25234"/>
              </p:ext>
            </p:extLst>
          </p:nvPr>
        </p:nvGraphicFramePr>
        <p:xfrm>
          <a:off x="7275887" y="3627033"/>
          <a:ext cx="4601661" cy="269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3" name="Connecteur en angle 32"/>
          <p:cNvCxnSpPr/>
          <p:nvPr/>
        </p:nvCxnSpPr>
        <p:spPr>
          <a:xfrm>
            <a:off x="6362469" y="3788263"/>
            <a:ext cx="610073" cy="578179"/>
          </a:xfrm>
          <a:prstGeom prst="bentConnector3">
            <a:avLst>
              <a:gd name="adj1" fmla="val -30535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/>
          <p:nvPr/>
        </p:nvCxnSpPr>
        <p:spPr>
          <a:xfrm rot="10800000">
            <a:off x="7275888" y="3785940"/>
            <a:ext cx="744114" cy="578181"/>
          </a:xfrm>
          <a:prstGeom prst="bentConnector3">
            <a:avLst>
              <a:gd name="adj1" fmla="val -47207"/>
            </a:avLst>
          </a:prstGeom>
          <a:ln w="9525">
            <a:solidFill>
              <a:srgbClr val="9C659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63518" y="3815739"/>
            <a:ext cx="212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9C659C"/>
                </a:solidFill>
              </a:rPr>
              <a:t>DUREE HEBDOMADAIRE DE BÉNÉVOLAT</a:t>
            </a:r>
          </a:p>
        </p:txBody>
      </p:sp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03210"/>
              </p:ext>
            </p:extLst>
          </p:nvPr>
        </p:nvGraphicFramePr>
        <p:xfrm>
          <a:off x="347778" y="4479133"/>
          <a:ext cx="5167486" cy="19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4448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97832" y="355175"/>
            <a:ext cx="46221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bg1"/>
                </a:solidFill>
                <a:latin typeface="Corbel" panose="020B0503020204020204" pitchFamily="34" charset="0"/>
              </a:rPr>
              <a:t>LES HABITUDES D’ACTIONS TRANSFRONTALIÈRES</a:t>
            </a:r>
          </a:p>
        </p:txBody>
      </p:sp>
      <p:cxnSp>
        <p:nvCxnSpPr>
          <p:cNvPr id="9" name="Connecteur en angle 8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ngle 9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311817" y="813575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À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</a:rPr>
              <a:t> VOS YEUX, LE PROFIL DE B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</a:rPr>
              <a:t>N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É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</a:rPr>
              <a:t>VOLE LE PLUS COURANT EST 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61190" y="2296224"/>
            <a:ext cx="57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</a:rPr>
              <a:t>QUELQU’UN QUI A DU TEMPS ET DES VALEURS 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>
                <a:solidFill>
                  <a:srgbClr val="27317A"/>
                </a:solidFill>
              </a:rPr>
              <a:t> PARTAGER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59999" y="2296224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67%</a:t>
            </a:r>
          </a:p>
        </p:txBody>
      </p:sp>
      <p:cxnSp>
        <p:nvCxnSpPr>
          <p:cNvPr id="29" name="Connecteur en angle 28"/>
          <p:cNvCxnSpPr/>
          <p:nvPr/>
        </p:nvCxnSpPr>
        <p:spPr>
          <a:xfrm rot="16200000" flipH="1">
            <a:off x="3132451" y="2387868"/>
            <a:ext cx="246324" cy="869693"/>
          </a:xfrm>
          <a:prstGeom prst="bentConnector3">
            <a:avLst/>
          </a:prstGeom>
          <a:ln>
            <a:solidFill>
              <a:srgbClr val="27317A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051227" y="2967854"/>
            <a:ext cx="49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</a:rPr>
              <a:t>UNE FEMME/UN HOMME COMME LES AUTRES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20271" y="2982480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15%</a:t>
            </a:r>
          </a:p>
        </p:txBody>
      </p:sp>
      <p:cxnSp>
        <p:nvCxnSpPr>
          <p:cNvPr id="34" name="Connecteur en angle 33"/>
          <p:cNvCxnSpPr/>
          <p:nvPr/>
        </p:nvCxnSpPr>
        <p:spPr>
          <a:xfrm rot="5400000">
            <a:off x="2878497" y="3040333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91624" y="3609166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9%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913158" y="3609166"/>
            <a:ext cx="5780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</a:rPr>
              <a:t>UN SUPER HEROS DE L’OMBRE, NECESSAIRE MAIS DISCRET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59505" y="4246603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6%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581039" y="4246603"/>
            <a:ext cx="5448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</a:rPr>
              <a:t>UN ID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rgbClr val="9C659C"/>
                </a:solidFill>
              </a:rPr>
              <a:t>ALISTE QUI SOUHAITE TRANSFORMER LE MONDE</a:t>
            </a:r>
          </a:p>
        </p:txBody>
      </p:sp>
      <p:cxnSp>
        <p:nvCxnSpPr>
          <p:cNvPr id="40" name="Connecteur en angle 39"/>
          <p:cNvCxnSpPr/>
          <p:nvPr/>
        </p:nvCxnSpPr>
        <p:spPr>
          <a:xfrm rot="16200000" flipH="1">
            <a:off x="2593264" y="3677844"/>
            <a:ext cx="246324" cy="869693"/>
          </a:xfrm>
          <a:prstGeom prst="bentConnector3">
            <a:avLst/>
          </a:prstGeom>
          <a:ln>
            <a:solidFill>
              <a:srgbClr val="9C659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/>
          <p:nvPr/>
        </p:nvCxnSpPr>
        <p:spPr>
          <a:xfrm rot="5400000">
            <a:off x="2895166" y="4309108"/>
            <a:ext cx="213476" cy="865686"/>
          </a:xfrm>
          <a:prstGeom prst="bentConnector3">
            <a:avLst>
              <a:gd name="adj1" fmla="val 50000"/>
            </a:avLst>
          </a:prstGeom>
          <a:ln>
            <a:solidFill>
              <a:srgbClr val="A7A7F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55659" y="4846992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3%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077194" y="4853361"/>
            <a:ext cx="52073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</a:rPr>
              <a:t>UNE PERSONNE ÂG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rgbClr val="A7A7FF"/>
                </a:solidFill>
              </a:rPr>
              <a:t>E QUI CHERCHE 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fr-FR" dirty="0">
                <a:solidFill>
                  <a:srgbClr val="A7A7FF"/>
                </a:solidFill>
              </a:rPr>
              <a:t> RESTER ACTIVE</a:t>
            </a: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004439" y="4770869"/>
            <a:ext cx="3568178" cy="646331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baseline="30000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ASSEZ D’ARGENT POUR FAIRE DES CHOSES GRATUITEMENT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4289" y="4770869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5%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04439" y="4320090"/>
            <a:ext cx="3568178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baseline="30000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LA CR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dirty="0">
                <a:solidFill>
                  <a:srgbClr val="A7A7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ATIVIT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endParaRPr lang="fr-FR" b="1" dirty="0">
              <a:solidFill>
                <a:srgbClr val="A7A7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4289" y="4320090"/>
            <a:ext cx="721535" cy="369332"/>
          </a:xfrm>
          <a:prstGeom prst="rect">
            <a:avLst/>
          </a:prstGeom>
          <a:noFill/>
          <a:ln>
            <a:solidFill>
              <a:srgbClr val="A7A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7A7FF"/>
                </a:solidFill>
              </a:rPr>
              <a:t>15%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04439" y="3865959"/>
            <a:ext cx="3568178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DES IDÉAUX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4289" y="3865959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29%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04439" y="3428635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baseline="30000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L’EMPATHIE</a:t>
            </a:r>
            <a:endParaRPr lang="fr-FR" b="1" dirty="0">
              <a:solidFill>
                <a:srgbClr val="A1A4D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44289" y="3428635"/>
            <a:ext cx="721535" cy="369332"/>
          </a:xfrm>
          <a:prstGeom prst="rect">
            <a:avLst/>
          </a:prstGeom>
          <a:noFill/>
          <a:ln>
            <a:solidFill>
              <a:srgbClr val="A1A4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A1A4D2"/>
                </a:solidFill>
              </a:rPr>
              <a:t>31%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04439" y="2975566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baseline="30000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 L’</a:t>
            </a:r>
            <a:r>
              <a:rPr lang="fr-FR" dirty="0">
                <a:solidFill>
                  <a:srgbClr val="A1A4D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9C65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ÉNERGIE</a:t>
            </a:r>
            <a:endParaRPr lang="fr-FR" b="1" dirty="0">
              <a:solidFill>
                <a:srgbClr val="9C659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44289" y="2975566"/>
            <a:ext cx="721535" cy="369332"/>
          </a:xfrm>
          <a:prstGeom prst="rect">
            <a:avLst/>
          </a:prstGeom>
          <a:noFill/>
          <a:ln>
            <a:solidFill>
              <a:srgbClr val="9C6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9C659C"/>
                </a:solidFill>
              </a:rPr>
              <a:t>54%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004439" y="2507356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DU TEMPS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4289" y="2507356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70%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004439" y="2053225"/>
            <a:ext cx="3639850" cy="369332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baseline="30000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solidFill>
                  <a:srgbClr val="273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LE SENS DU COLLECTIF</a:t>
            </a:r>
            <a:endParaRPr lang="fr-FR" b="1" dirty="0">
              <a:solidFill>
                <a:srgbClr val="27317A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44289" y="2053225"/>
            <a:ext cx="721535" cy="369332"/>
          </a:xfrm>
          <a:prstGeom prst="rect">
            <a:avLst/>
          </a:prstGeom>
          <a:noFill/>
          <a:ln>
            <a:solidFill>
              <a:srgbClr val="273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27317A"/>
                </a:solidFill>
              </a:rPr>
              <a:t>71%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11817" y="813575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LES ÉLÉMENTS NÉCESSAIRES POUR ÊTRE BÉNÉVOLE </a:t>
            </a:r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</a:rPr>
              <a:t>…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14" y="5527692"/>
            <a:ext cx="2520329" cy="13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POUR VOUS, LE BÉNÉVOLAT EST ASSOCIÉ À…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31378"/>
              </p:ext>
            </p:extLst>
          </p:nvPr>
        </p:nvGraphicFramePr>
        <p:xfrm>
          <a:off x="737936" y="1808847"/>
          <a:ext cx="11165306" cy="399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4518342" cy="157496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8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" y="70112"/>
            <a:ext cx="1124693" cy="1220005"/>
          </a:xfrm>
          <a:prstGeom prst="rect">
            <a:avLst/>
          </a:prstGeom>
        </p:spPr>
      </p:pic>
      <p:cxnSp>
        <p:nvCxnSpPr>
          <p:cNvPr id="28" name="Connecteur en angle 27"/>
          <p:cNvCxnSpPr/>
          <p:nvPr/>
        </p:nvCxnSpPr>
        <p:spPr>
          <a:xfrm>
            <a:off x="5824364" y="598174"/>
            <a:ext cx="4276045" cy="736297"/>
          </a:xfrm>
          <a:prstGeom prst="bentConnector3">
            <a:avLst>
              <a:gd name="adj1" fmla="val -13864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/>
          <p:cNvCxnSpPr/>
          <p:nvPr/>
        </p:nvCxnSpPr>
        <p:spPr>
          <a:xfrm rot="10800000">
            <a:off x="9926969" y="642066"/>
            <a:ext cx="744114" cy="681574"/>
          </a:xfrm>
          <a:prstGeom prst="bentConnector3">
            <a:avLst>
              <a:gd name="adj1" fmla="val -92812"/>
            </a:avLst>
          </a:prstGeom>
          <a:ln w="28575">
            <a:solidFill>
              <a:srgbClr val="9C6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076575" y="832056"/>
            <a:ext cx="7172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9C659C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QUELLES RAISONS VOUS ONT POUSSÉ À VOUS ENGAGER ?</a:t>
            </a:r>
            <a:endParaRPr lang="fr-FR" sz="1600" b="1" dirty="0">
              <a:solidFill>
                <a:srgbClr val="9C659C"/>
              </a:solidFill>
              <a:latin typeface="Corbel" panose="020B050302020402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08" y="5728575"/>
            <a:ext cx="2086434" cy="1101284"/>
          </a:xfrm>
          <a:prstGeom prst="rect">
            <a:avLst/>
          </a:prstGeom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79712"/>
              </p:ext>
            </p:extLst>
          </p:nvPr>
        </p:nvGraphicFramePr>
        <p:xfrm>
          <a:off x="401051" y="1645077"/>
          <a:ext cx="11085096" cy="43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48073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Breitbild</PresentationFormat>
  <Paragraphs>145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lauwers</dc:creator>
  <cp:lastModifiedBy>Christian Bercker</cp:lastModifiedBy>
  <cp:revision>184</cp:revision>
  <cp:lastPrinted>2020-11-19T08:04:37Z</cp:lastPrinted>
  <dcterms:created xsi:type="dcterms:W3CDTF">2018-11-12T20:54:03Z</dcterms:created>
  <dcterms:modified xsi:type="dcterms:W3CDTF">2022-11-02T16:08:49Z</dcterms:modified>
</cp:coreProperties>
</file>