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38" r:id="rId3"/>
    <p:sldId id="321" r:id="rId4"/>
    <p:sldId id="341" r:id="rId5"/>
    <p:sldId id="333" r:id="rId6"/>
    <p:sldId id="347" r:id="rId7"/>
    <p:sldId id="348" r:id="rId8"/>
    <p:sldId id="349" r:id="rId9"/>
    <p:sldId id="350" r:id="rId10"/>
    <p:sldId id="353" r:id="rId11"/>
    <p:sldId id="351" r:id="rId12"/>
    <p:sldId id="352" r:id="rId13"/>
    <p:sldId id="354" r:id="rId14"/>
    <p:sldId id="355" r:id="rId15"/>
    <p:sldId id="356" r:id="rId16"/>
    <p:sldId id="357" r:id="rId17"/>
    <p:sldId id="358" r:id="rId18"/>
    <p:sldId id="339" r:id="rId19"/>
  </p:sldIdLst>
  <p:sldSz cx="9144000" cy="6858000" type="screen4x3"/>
  <p:notesSz cx="7010400" cy="92233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BVT" initials="A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50" autoAdjust="0"/>
  </p:normalViewPr>
  <p:slideViewPr>
    <p:cSldViewPr>
      <p:cViewPr varScale="1">
        <p:scale>
          <a:sx n="65" d="100"/>
          <a:sy n="6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9C9B9-B092-4C45-BEE1-EFC699047D8F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1040" y="4381103"/>
            <a:ext cx="5608320" cy="415051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0938" y="8760606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2F180-9B36-42E6-A44A-01DFB9DF42AA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136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baseline="0" dirty="0" err="1"/>
              <a:t>Interreg</a:t>
            </a:r>
            <a:r>
              <a:rPr lang="fr-FR" b="1" baseline="0" dirty="0"/>
              <a:t> et le partenariat transfrontalier France Wallonie Flandre</a:t>
            </a:r>
          </a:p>
          <a:p>
            <a:r>
              <a:rPr lang="en-MY" sz="1200" b="1" dirty="0">
                <a:solidFill>
                  <a:srgbClr val="1F497D"/>
                </a:solidFill>
                <a:latin typeface="+mn-lt"/>
              </a:rPr>
              <a:t>New cross-border resources: Towards a validation of scenarios for the valorisation of sediments and other materials</a:t>
            </a:r>
            <a:endParaRPr lang="fr-FR" sz="1200" b="1" dirty="0">
              <a:solidFill>
                <a:srgbClr val="1F497D"/>
              </a:solidFill>
              <a:latin typeface="+mn-lt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9919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 revoir</a:t>
            </a:r>
            <a:r>
              <a:rPr lang="fr-BE" baseline="0" dirty="0"/>
              <a:t> sans doute ou mm à supprimer? CEST BON QUAND MEME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264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2F180-9B36-42E6-A44A-01DFB9DF42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55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2F180-9B36-42E6-A44A-01DFB9DF42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041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2F180-9B36-42E6-A44A-01DFB9DF42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00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Tu peux t’</a:t>
            </a:r>
            <a:r>
              <a:rPr lang="fr-BE" dirty="0" err="1"/>
              <a:t>arreter</a:t>
            </a:r>
            <a:r>
              <a:rPr lang="fr-BE" dirty="0"/>
              <a:t> ici ou ajouter 2 / 3 dia de ton travail. Avec</a:t>
            </a:r>
            <a:r>
              <a:rPr lang="fr-BE" baseline="0" dirty="0"/>
              <a:t> un titre qui pourrait être : « si on veut aller plus loin » et rebondir sur les outils présentés au début de l’exposé… Par contre il faut vraiment rester sur 2/3 dia pas plus ça ne doit pas prendre le dessus </a:t>
            </a:r>
            <a:r>
              <a:rPr lang="fr-BE" baseline="0" dirty="0" err="1"/>
              <a:t>syr</a:t>
            </a:r>
            <a:r>
              <a:rPr lang="fr-BE" baseline="0" dirty="0"/>
              <a:t>.</a:t>
            </a:r>
          </a:p>
          <a:p>
            <a:endParaRPr lang="fr-BE" baseline="0" dirty="0"/>
          </a:p>
          <a:p>
            <a:r>
              <a:rPr lang="fr-BE" baseline="0" dirty="0"/>
              <a:t>JE PENSE QUE SI J’AJOUTE DES DIAPOS, CELA DEVIENDRA TROP LONG. MERCI LAURENCE.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B2F180-9B36-42E6-A44A-01DFB9DF42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2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952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0895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7890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903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3566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5287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JE</a:t>
            </a:r>
            <a:r>
              <a:rPr lang="fr-BE" baseline="0" dirty="0"/>
              <a:t> NE COMPRENDS PAS CE QU’EST « LE CENTRALE » ET LA CAROTTE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080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Tu peux t’</a:t>
            </a:r>
            <a:r>
              <a:rPr lang="fr-BE" dirty="0" err="1"/>
              <a:t>arreter</a:t>
            </a:r>
            <a:r>
              <a:rPr lang="fr-BE" dirty="0"/>
              <a:t> ici et aller à la conclusion ou ajouter 2 / 3 dia de ton travail. Avec</a:t>
            </a:r>
            <a:r>
              <a:rPr lang="fr-BE" baseline="0" dirty="0"/>
              <a:t> un titre qui pourrait être : « si on veut aller plus loin » et rebondir sur les outils présentés au début de l’exposé… Par contre il faut vraiment rester sur 2/3 dia pas plus ça ne doit pas prendre le dessus.</a:t>
            </a:r>
          </a:p>
          <a:p>
            <a:endParaRPr lang="fr-BE" baseline="0" dirty="0"/>
          </a:p>
          <a:p>
            <a:r>
              <a:rPr lang="fr-BE" baseline="0" dirty="0"/>
              <a:t>OK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2F180-9B36-42E6-A44A-01DFB9DF42AA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1138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8883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9539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310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934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11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67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684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48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905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724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24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923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79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512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486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825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3254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38507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955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8186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3215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538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8C375-E02E-4829-AD23-DCEAA7033597}" type="datetimeFigureOut">
              <a:rPr lang="fr-BE" smtClean="0"/>
              <a:t>04-11-22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FE932-986C-46E1-811C-E69D2AB29C4B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935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8C375-E02E-4829-AD23-DCEAA7033597}" type="datetimeFigureOut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04-11-22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EFE932-986C-46E1-811C-E69D2AB29C4B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677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18" Type="http://schemas.openxmlformats.org/officeDocument/2006/relationships/image" Target="../media/image14.jpeg"/><Relationship Id="rId3" Type="http://schemas.openxmlformats.org/officeDocument/2006/relationships/image" Target="../media/image40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39.jpeg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jpeg"/><Relationship Id="rId4" Type="http://schemas.microsoft.com/office/2007/relationships/hdphoto" Target="../media/hdphoto2.wdp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81890" y="2166178"/>
            <a:ext cx="7754298" cy="83099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2400" b="1" dirty="0">
                <a:solidFill>
                  <a:srgbClr val="1F497D"/>
                </a:solidFill>
              </a:rPr>
              <a:t>Beneficial uses of dredged sediments from waterways: Towards a validation step of sediments as a resource </a:t>
            </a:r>
          </a:p>
        </p:txBody>
      </p:sp>
      <p:pic>
        <p:nvPicPr>
          <p:cNvPr id="3" name="Picture 2" descr="D:\Users\l.haouche\Documents\interregV\communication\soutien_v_f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21687" r="10017" b="21057"/>
          <a:stretch/>
        </p:blipFill>
        <p:spPr bwMode="auto">
          <a:xfrm>
            <a:off x="7564280" y="166255"/>
            <a:ext cx="895673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9965" y="6453336"/>
            <a:ext cx="4627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Avec le soutien du Fonds européen de développement régional </a:t>
            </a:r>
            <a:r>
              <a:rPr kumimoji="0" lang="nl-BE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1113117" y="5157192"/>
            <a:ext cx="7059283" cy="1080120"/>
            <a:chOff x="1117579" y="5229200"/>
            <a:chExt cx="7059283" cy="1080120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0" b="10213"/>
            <a:stretch/>
          </p:blipFill>
          <p:spPr bwMode="auto">
            <a:xfrm>
              <a:off x="3213814" y="5299327"/>
              <a:ext cx="1142162" cy="4504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5286013"/>
              <a:ext cx="704115" cy="373354"/>
            </a:xfrm>
            <a:prstGeom prst="rect">
              <a:avLst/>
            </a:prstGeom>
          </p:spPr>
        </p:pic>
        <p:pic>
          <p:nvPicPr>
            <p:cNvPr id="37" name="Imag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678" y="5302760"/>
              <a:ext cx="1029331" cy="470966"/>
            </a:xfrm>
            <a:prstGeom prst="rect">
              <a:avLst/>
            </a:prstGeom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0" y="5229200"/>
              <a:ext cx="526194" cy="646191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7447" r="6383" b="12766"/>
            <a:stretch/>
          </p:blipFill>
          <p:spPr bwMode="auto">
            <a:xfrm>
              <a:off x="2379628" y="5731375"/>
              <a:ext cx="680204" cy="5698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79" y="5970399"/>
              <a:ext cx="862133" cy="265032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0" t="25958" r="9786" b="27659"/>
            <a:stretch/>
          </p:blipFill>
          <p:spPr bwMode="auto">
            <a:xfrm>
              <a:off x="7252564" y="5845149"/>
              <a:ext cx="919836" cy="4622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882" y="5931805"/>
              <a:ext cx="999390" cy="375634"/>
            </a:xfrm>
            <a:prstGeom prst="rect">
              <a:avLst/>
            </a:prstGeom>
          </p:spPr>
        </p:pic>
        <p:pic>
          <p:nvPicPr>
            <p:cNvPr id="43" name="Picture 2" descr="Résultat de recherche d'images pour &quot;nouveau logo université lille&quot;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368189"/>
              <a:ext cx="1084582" cy="36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075" y="5907305"/>
              <a:ext cx="1274925" cy="400134"/>
            </a:xfrm>
            <a:prstGeom prst="rect">
              <a:avLst/>
            </a:prstGeom>
          </p:spPr>
        </p:pic>
        <p:pic>
          <p:nvPicPr>
            <p:cNvPr id="45" name="Image 44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966" y="5240066"/>
              <a:ext cx="850290" cy="563317"/>
            </a:xfrm>
            <a:prstGeom prst="rect">
              <a:avLst/>
            </a:prstGeom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315" y="5913320"/>
              <a:ext cx="593070" cy="39600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910493" y="4099379"/>
            <a:ext cx="1531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ENERO: June 2022</a:t>
            </a:r>
          </a:p>
        </p:txBody>
      </p:sp>
    </p:spTree>
    <p:extLst>
      <p:ext uri="{BB962C8B-B14F-4D97-AF65-F5344CB8AC3E}">
        <p14:creationId xmlns:p14="http://schemas.microsoft.com/office/powerpoint/2010/main" val="764000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59830"/>
              </p:ext>
            </p:extLst>
          </p:nvPr>
        </p:nvGraphicFramePr>
        <p:xfrm>
          <a:off x="1087236" y="2141858"/>
          <a:ext cx="6479838" cy="283035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32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6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8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7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27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87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4873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09845">
                <a:tc>
                  <a:txBody>
                    <a:bodyPr/>
                    <a:lstStyle/>
                    <a:p>
                      <a:pPr algn="ctr"/>
                      <a:endParaRPr lang="fr-FR" sz="14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E/C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fr-FR" sz="1400" b="1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fr-FR" sz="1400" b="0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-7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MPa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fr-FR" sz="1400" b="1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fr-FR" sz="1400" b="0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-28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MPa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fr-FR" sz="1400" b="1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b="0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-7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MPa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R</a:t>
                      </a:r>
                      <a:r>
                        <a:rPr lang="fr-FR" sz="1400" b="1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</a:t>
                      </a:r>
                      <a:r>
                        <a:rPr lang="fr-FR" sz="1400" b="0" kern="1200" baseline="-25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-28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(</a:t>
                      </a:r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MPa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41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0" kern="1200" dirty="0" err="1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Concrete</a:t>
                      </a:r>
                      <a:r>
                        <a:rPr lang="fr-FR" sz="1400" b="0" kern="1200" baseline="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plant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BC</a:t>
                      </a:r>
                      <a:r>
                        <a:rPr lang="fr-FR" sz="1400" b="0" kern="120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latin typeface="Arial Narrow" panose="020B0606020202030204" pitchFamily="34" charset="0"/>
                          <a:cs typeface="Times" panose="02020603050405020304" pitchFamily="18" charset="0"/>
                        </a:rPr>
                        <a:t>24,83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40,11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3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2,57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3,87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18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9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BE</a:t>
                      </a:r>
                      <a:r>
                        <a:rPr lang="fr-FR" sz="1400" kern="1200" baseline="30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14,00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26,21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3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1,54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2,61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9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2459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0" dirty="0" err="1">
                          <a:latin typeface="Arial Narrow" panose="020B0606020202030204" pitchFamily="34" charset="0"/>
                        </a:rPr>
                        <a:t>Core</a:t>
                      </a:r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(cycle </a:t>
                      </a:r>
                      <a:r>
                        <a:rPr lang="fr-FR" sz="1400" b="0" baseline="0" dirty="0" err="1">
                          <a:latin typeface="Arial Narrow" panose="020B0606020202030204" pitchFamily="34" charset="0"/>
                        </a:rPr>
                        <a:t>path</a:t>
                      </a:r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)</a:t>
                      </a:r>
                      <a:r>
                        <a:rPr lang="fr-FR" sz="1400" b="0" dirty="0">
                          <a:latin typeface="Arial Narrow" panose="020B0606020202030204" pitchFamily="34" charset="0"/>
                        </a:rPr>
                        <a:t> 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Arial Narrow" panose="020B0606020202030204" pitchFamily="34" charset="0"/>
                        </a:rPr>
                        <a:t>BC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0,53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21,54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35,06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─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2,01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96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Arial Narrow" panose="020B0606020202030204" pitchFamily="34" charset="0"/>
                        </a:rPr>
                        <a:t>BE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 Narrow" panose="020B0606020202030204" pitchFamily="34" charset="0"/>
                        </a:rPr>
                        <a:t>0,75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13,70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22,50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B9B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─</a:t>
                      </a:r>
                      <a:endParaRPr lang="fr-FR" sz="16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1,83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1221722" y="4937505"/>
            <a:ext cx="5039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BC = Control </a:t>
            </a:r>
            <a:r>
              <a:rPr lang="fr-FR" sz="14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concrete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; </a:t>
            </a:r>
            <a:r>
              <a:rPr kumimoji="0" lang="fr-FR" sz="1400" b="0" i="0" u="none" strike="noStrike" kern="1200" cap="none" spc="0" normalizeH="0" baseline="3000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BE = B35 =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Experimental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concrete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(35%  </a:t>
            </a:r>
            <a:r>
              <a:rPr kumimoji="0" lang="fr-FR" sz="14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sand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60" y="1378274"/>
            <a:ext cx="761779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 </a:t>
            </a:r>
            <a:r>
              <a:rPr lang="fr-FR" sz="1700" b="1" dirty="0" err="1">
                <a:solidFill>
                  <a:schemeClr val="accent1">
                    <a:lumMod val="75000"/>
                  </a:schemeClr>
                </a:solidFill>
                <a:latin typeface="Calibri"/>
              </a:rPr>
              <a:t>laboratory</a:t>
            </a:r>
            <a:r>
              <a:rPr lang="fr-FR" sz="17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 » s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cale </a:t>
            </a:r>
            <a:r>
              <a:rPr kumimoji="0" lang="fr-FR" sz="17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 </a:t>
            </a: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field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</a:t>
            </a: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scale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: </a:t>
            </a: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mechanical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monitoring</a:t>
            </a:r>
            <a:r>
              <a:rPr kumimoji="0" lang="fr-FR" sz="17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</a:t>
            </a: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cyle</a:t>
            </a:r>
            <a:r>
              <a:rPr kumimoji="0" lang="fr-FR" sz="17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700" b="1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path</a:t>
            </a: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39552" y="5319640"/>
            <a:ext cx="840451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u="sng" dirty="0">
                <a:solidFill>
                  <a:schemeClr val="accent1">
                    <a:lumMod val="75000"/>
                  </a:schemeClr>
                </a:solidFill>
              </a:rPr>
              <a:t>Conclusions: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« 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Drying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delay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 » </a:t>
            </a:r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effect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 on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(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concrete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sediment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→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sediments affect the rise in resistance due to the negative effect of organic matter on the cement setting;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Labo/Field (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Core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worksite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→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simillar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consistent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0" name="Titre 2"/>
          <p:cNvSpPr txBox="1">
            <a:spLocks/>
          </p:cNvSpPr>
          <p:nvPr/>
        </p:nvSpPr>
        <p:spPr>
          <a:xfrm>
            <a:off x="5053271" y="260649"/>
            <a:ext cx="3551177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Concrete</a:t>
            </a:r>
            <a:r>
              <a:rPr lang="fr-FR" sz="3600" b="1" u="sng" dirty="0">
                <a:solidFill>
                  <a:schemeClr val="tx2"/>
                </a:solidFill>
              </a:rPr>
              <a:t> </a:t>
            </a:r>
            <a:r>
              <a:rPr lang="fr-FR" sz="3600" b="1" u="sng" dirty="0" err="1">
                <a:solidFill>
                  <a:schemeClr val="tx2"/>
                </a:solidFill>
              </a:rPr>
              <a:t>pathway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grpSp>
        <p:nvGrpSpPr>
          <p:cNvPr id="14" name="Groupe 3"/>
          <p:cNvGrpSpPr/>
          <p:nvPr/>
        </p:nvGrpSpPr>
        <p:grpSpPr>
          <a:xfrm>
            <a:off x="6407378" y="5067617"/>
            <a:ext cx="2218076" cy="323165"/>
            <a:chOff x="5552951" y="5025865"/>
            <a:chExt cx="2677921" cy="446276"/>
          </a:xfrm>
        </p:grpSpPr>
        <p:sp>
          <p:nvSpPr>
            <p:cNvPr id="15" name="Rectangle 14"/>
            <p:cNvSpPr/>
            <p:nvPr/>
          </p:nvSpPr>
          <p:spPr>
            <a:xfrm>
              <a:off x="6055493" y="5025865"/>
              <a:ext cx="1715534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B35 : Sed </a:t>
              </a:r>
              <a:r>
                <a:rPr kumimoji="0" lang="fr-FR" sz="15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220 kg.m</a:t>
              </a:r>
              <a:r>
                <a:rPr kumimoji="0" lang="fr-FR" sz="15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-3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52951" y="5025865"/>
              <a:ext cx="2677921" cy="44627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ZoneTexte 4"/>
          <p:cNvSpPr txBox="1"/>
          <p:nvPr/>
        </p:nvSpPr>
        <p:spPr>
          <a:xfrm>
            <a:off x="3274983" y="1768715"/>
            <a:ext cx="1125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Compression</a:t>
            </a:r>
          </a:p>
        </p:txBody>
      </p:sp>
      <p:sp>
        <p:nvSpPr>
          <p:cNvPr id="18" name="ZoneTexte 11"/>
          <p:cNvSpPr txBox="1"/>
          <p:nvPr/>
        </p:nvSpPr>
        <p:spPr>
          <a:xfrm>
            <a:off x="6300552" y="1768715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Splitting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96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5053271" y="260649"/>
            <a:ext cx="3551177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Concrete</a:t>
            </a:r>
            <a:r>
              <a:rPr lang="fr-FR" sz="3600" b="1" u="sng" dirty="0">
                <a:solidFill>
                  <a:schemeClr val="tx2"/>
                </a:solidFill>
              </a:rPr>
              <a:t> </a:t>
            </a:r>
            <a:r>
              <a:rPr lang="fr-FR" sz="3600" b="1" u="sng" dirty="0" err="1">
                <a:solidFill>
                  <a:schemeClr val="tx2"/>
                </a:solidFill>
              </a:rPr>
              <a:t>pathway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sp>
        <p:nvSpPr>
          <p:cNvPr id="21" name="Espace réservé du texte 4"/>
          <p:cNvSpPr txBox="1">
            <a:spLocks/>
          </p:cNvSpPr>
          <p:nvPr/>
        </p:nvSpPr>
        <p:spPr>
          <a:xfrm>
            <a:off x="3741322" y="-82153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floristique</a:t>
            </a:r>
          </a:p>
        </p:txBody>
      </p:sp>
      <p:sp>
        <p:nvSpPr>
          <p:cNvPr id="22" name="Espace réservé du texte 4"/>
          <p:cNvSpPr txBox="1">
            <a:spLocks/>
          </p:cNvSpPr>
          <p:nvPr/>
        </p:nvSpPr>
        <p:spPr>
          <a:xfrm>
            <a:off x="8047339" y="-825264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faunistique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9" y="1340768"/>
            <a:ext cx="1880057" cy="34032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1760" y="3976752"/>
            <a:ext cx="67322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MY" b="1" u="sng" dirty="0">
                <a:solidFill>
                  <a:schemeClr val="accent1">
                    <a:lumMod val="75000"/>
                  </a:schemeClr>
                </a:solidFill>
              </a:rPr>
              <a:t>Conclusions:</a:t>
            </a:r>
            <a:endParaRPr lang="en-MY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1st Educational cycle path with sandy fraction substituted at 35% by mass by contaminated river sediment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Experimental formulation allows the use of 220 kg of dry sediment per m3 of fresh concrete.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“Freezing/</a:t>
            </a:r>
            <a:r>
              <a:rPr lang="en-MY" dirty="0" err="1">
                <a:solidFill>
                  <a:schemeClr val="accent1">
                    <a:lumMod val="75000"/>
                  </a:schemeClr>
                </a:solidFill>
              </a:rPr>
              <a:t>defreezing</a:t>
            </a: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” resistance on BE/BC results show no significant difference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T</a:t>
            </a: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he environmental analysis (lixiviation test) on the concrete leachates comply with the legislation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Sans tit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159" y="1209349"/>
            <a:ext cx="4939289" cy="266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699420" y="3517971"/>
            <a:ext cx="512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bg1"/>
                </a:solidFill>
              </a:rPr>
              <a:t>Pilot test site in Chatelet  (</a:t>
            </a:r>
            <a:r>
              <a:rPr lang="fr-BE" sz="1600" dirty="0" err="1">
                <a:solidFill>
                  <a:schemeClr val="bg1"/>
                </a:solidFill>
              </a:rPr>
              <a:t>Belgium</a:t>
            </a:r>
            <a:r>
              <a:rPr lang="fr-BE" sz="1600" dirty="0">
                <a:solidFill>
                  <a:schemeClr val="bg1"/>
                </a:solidFill>
              </a:rPr>
              <a:t>) for the cycle </a:t>
            </a:r>
            <a:r>
              <a:rPr lang="fr-BE" sz="1600" dirty="0" err="1">
                <a:solidFill>
                  <a:schemeClr val="bg1"/>
                </a:solidFill>
              </a:rPr>
              <a:t>track</a:t>
            </a:r>
            <a:endParaRPr lang="fr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47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3">
            <a:extLst>
              <a:ext uri="{FF2B5EF4-FFF2-40B4-BE49-F238E27FC236}">
                <a16:creationId xmlns:a16="http://schemas.microsoft.com/office/drawing/2014/main" id="{BAC97233-A262-4720-901C-14F0F132CF39}"/>
              </a:ext>
            </a:extLst>
          </p:cNvPr>
          <p:cNvSpPr txBox="1">
            <a:spLocks/>
          </p:cNvSpPr>
          <p:nvPr/>
        </p:nvSpPr>
        <p:spPr>
          <a:xfrm>
            <a:off x="304488" y="1299918"/>
            <a:ext cx="8352928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1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MY" sz="2000" b="1" i="1" u="sng" dirty="0">
                <a:solidFill>
                  <a:srgbClr val="1F497D"/>
                </a:solidFill>
                <a:latin typeface="Calibri"/>
              </a:rPr>
              <a:t>Objectives</a:t>
            </a:r>
            <a:r>
              <a:rPr lang="en-MY" sz="2000" b="1" i="1" dirty="0">
                <a:solidFill>
                  <a:srgbClr val="1F497D"/>
                </a:solidFill>
                <a:latin typeface="Calibri"/>
              </a:rPr>
              <a:t>: Characterize the sediments into categories towards the different </a:t>
            </a:r>
            <a:r>
              <a:rPr lang="en-MY" sz="2000" b="1" i="1" dirty="0" err="1">
                <a:solidFill>
                  <a:srgbClr val="1F497D"/>
                </a:solidFill>
                <a:latin typeface="Calibri"/>
              </a:rPr>
              <a:t>valoraisation</a:t>
            </a:r>
            <a:r>
              <a:rPr lang="en-MY" sz="2000" b="1" i="1" dirty="0">
                <a:solidFill>
                  <a:srgbClr val="1F497D"/>
                </a:solidFill>
                <a:latin typeface="Calibri"/>
              </a:rPr>
              <a:t> pathways</a:t>
            </a:r>
          </a:p>
          <a:p>
            <a:pPr lvl="0" algn="l">
              <a:defRPr/>
            </a:pPr>
            <a:endParaRPr lang="en-MY" sz="2000" b="1" i="1" u="sng" dirty="0">
              <a:solidFill>
                <a:srgbClr val="1F497D"/>
              </a:solidFill>
            </a:endParaRPr>
          </a:p>
          <a:p>
            <a:pPr lvl="0" algn="l">
              <a:defRPr/>
            </a:pPr>
            <a:r>
              <a:rPr lang="en-MY" sz="2000" b="1" i="1" u="sng" dirty="0">
                <a:solidFill>
                  <a:srgbClr val="1F497D"/>
                </a:solidFill>
              </a:rPr>
              <a:t>Approach</a:t>
            </a:r>
            <a:r>
              <a:rPr lang="en-MY" sz="2000" b="1" i="1" dirty="0">
                <a:solidFill>
                  <a:srgbClr val="1F497D"/>
                </a:solidFill>
              </a:rPr>
              <a:t>: Statistical analysis (cluster analysis ) of the Walloon (SPW) and French (VNF) databases, mapping of associations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FR" sz="2000" b="1" i="1" dirty="0">
                <a:solidFill>
                  <a:srgbClr val="1F497D"/>
                </a:solidFill>
                <a:latin typeface="Calibri"/>
              </a:rPr>
            </a:br>
            <a:endParaRPr lang="fr-BE" sz="2000" b="1" i="1" dirty="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0623132-A18E-49DF-9350-9C94A94E9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989" y="2852936"/>
            <a:ext cx="7073423" cy="36080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2"/>
          <p:cNvSpPr txBox="1">
            <a:spLocks/>
          </p:cNvSpPr>
          <p:nvPr/>
        </p:nvSpPr>
        <p:spPr>
          <a:xfrm>
            <a:off x="3959424" y="188640"/>
            <a:ext cx="5184576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Sediments</a:t>
            </a:r>
            <a:r>
              <a:rPr lang="fr-FR" sz="3600" b="1" u="sng" dirty="0">
                <a:solidFill>
                  <a:schemeClr val="tx2"/>
                </a:solidFill>
              </a:rPr>
              <a:t> classification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488" y="3068960"/>
            <a:ext cx="16032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MY" b="1" i="1" u="sng" dirty="0">
                <a:solidFill>
                  <a:srgbClr val="1F497D"/>
                </a:solidFill>
              </a:rPr>
              <a:t>Data</a:t>
            </a:r>
            <a:r>
              <a:rPr lang="en-MY" b="1" i="1" dirty="0">
                <a:solidFill>
                  <a:srgbClr val="1F497D"/>
                </a:solidFill>
              </a:rPr>
              <a:t>: inorganic/</a:t>
            </a:r>
          </a:p>
          <a:p>
            <a:pPr lvl="0">
              <a:defRPr/>
            </a:pPr>
            <a:r>
              <a:rPr lang="en-MY" b="1" i="1" dirty="0">
                <a:solidFill>
                  <a:srgbClr val="1F497D"/>
                </a:solidFill>
              </a:rPr>
              <a:t>organic contaminants, particle size, mineral composition</a:t>
            </a:r>
          </a:p>
        </p:txBody>
      </p:sp>
    </p:spTree>
    <p:extLst>
      <p:ext uri="{BB962C8B-B14F-4D97-AF65-F5344CB8AC3E}">
        <p14:creationId xmlns:p14="http://schemas.microsoft.com/office/powerpoint/2010/main" val="278135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6048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866436" y="411951"/>
            <a:ext cx="6253061" cy="60016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3300" b="1" i="1" u="sng" dirty="0">
                <a:solidFill>
                  <a:srgbClr val="1F497D"/>
                </a:solidFill>
                <a:latin typeface="Calibri"/>
              </a:rPr>
              <a:t>Interactive </a:t>
            </a:r>
            <a:r>
              <a:rPr lang="fr-BE" sz="3300" b="1" i="1" u="sng" dirty="0" err="1">
                <a:solidFill>
                  <a:srgbClr val="1F497D"/>
                </a:solidFill>
                <a:latin typeface="Calibri"/>
              </a:rPr>
              <a:t>map</a:t>
            </a:r>
            <a:endParaRPr lang="fr-BE" sz="3300" b="1" i="1" u="sng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372706"/>
            <a:ext cx="87129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BE" sz="2000" b="1" i="1" dirty="0" err="1">
                <a:solidFill>
                  <a:srgbClr val="1F497D"/>
                </a:solidFill>
              </a:rPr>
              <a:t>Strategy</a:t>
            </a:r>
            <a:r>
              <a:rPr lang="fr-BE" sz="2000" b="1" i="1" dirty="0">
                <a:solidFill>
                  <a:srgbClr val="1F497D"/>
                </a:solidFill>
              </a:rPr>
              <a:t> </a:t>
            </a:r>
            <a:r>
              <a:rPr lang="fr-BE" sz="2000" b="1" i="1" dirty="0" err="1">
                <a:solidFill>
                  <a:srgbClr val="1F497D"/>
                </a:solidFill>
              </a:rPr>
              <a:t>proposal</a:t>
            </a:r>
            <a:r>
              <a:rPr lang="fr-BE" sz="2000" b="1" i="1" dirty="0">
                <a:solidFill>
                  <a:srgbClr val="1F497D"/>
                </a:solidFill>
              </a:rPr>
              <a:t> 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fr-BE" sz="2000" b="1" i="1" dirty="0" err="1">
                <a:solidFill>
                  <a:srgbClr val="1F497D"/>
                </a:solidFill>
              </a:rPr>
              <a:t>cartographic</a:t>
            </a:r>
            <a:r>
              <a:rPr lang="fr-BE" sz="2000" b="1" i="1" dirty="0">
                <a:solidFill>
                  <a:srgbClr val="1F497D"/>
                </a:solidFill>
              </a:rPr>
              <a:t> and GIS </a:t>
            </a:r>
            <a:r>
              <a:rPr lang="fr-BE" sz="2000" b="1" i="1" dirty="0" err="1">
                <a:solidFill>
                  <a:srgbClr val="1F497D"/>
                </a:solidFill>
              </a:rPr>
              <a:t>tool</a:t>
            </a:r>
            <a:endParaRPr lang="fr-BE" sz="2000" b="1" i="1" dirty="0">
              <a:solidFill>
                <a:srgbClr val="1F497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5829" y="4653136"/>
            <a:ext cx="45201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Tool</a:t>
            </a: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lang="en-MY" b="1" dirty="0">
                <a:solidFill>
                  <a:srgbClr val="1F497D"/>
                </a:solidFill>
                <a:latin typeface="Calibri"/>
              </a:rPr>
              <a:t>G</a:t>
            </a:r>
            <a:r>
              <a:rPr lang="en-MY" dirty="0">
                <a:solidFill>
                  <a:srgbClr val="1F497D"/>
                </a:solidFill>
                <a:latin typeface="Calibri"/>
              </a:rPr>
              <a:t>eographic </a:t>
            </a:r>
            <a:r>
              <a:rPr lang="en-MY" b="1" dirty="0">
                <a:solidFill>
                  <a:srgbClr val="1F497D"/>
                </a:solidFill>
                <a:latin typeface="Calibri"/>
              </a:rPr>
              <a:t>I</a:t>
            </a:r>
            <a:r>
              <a:rPr lang="en-MY" dirty="0">
                <a:solidFill>
                  <a:srgbClr val="1F497D"/>
                </a:solidFill>
                <a:latin typeface="Calibri"/>
              </a:rPr>
              <a:t>nformation </a:t>
            </a:r>
            <a:r>
              <a:rPr lang="en-MY" b="1" dirty="0">
                <a:solidFill>
                  <a:srgbClr val="1F497D"/>
                </a:solidFill>
                <a:latin typeface="Calibri"/>
              </a:rPr>
              <a:t>S</a:t>
            </a:r>
            <a:r>
              <a:rPr lang="en-MY" dirty="0">
                <a:solidFill>
                  <a:srgbClr val="1F497D"/>
                </a:solidFill>
                <a:latin typeface="Calibri"/>
              </a:rPr>
              <a:t>ystem as a management tool</a:t>
            </a:r>
            <a:endParaRPr lang="fr-BE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" name="AutoShape 2" descr="Drone agricole s&amp;amp;#39;envole pour une agriculture intelligen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393760" cy="327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88236" y="1772816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GIS?</a:t>
            </a:r>
            <a:endParaRPr kumimoji="0" lang="fr-BE" sz="18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552" y="4394215"/>
            <a:ext cx="43618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000" i="1" dirty="0">
                <a:solidFill>
                  <a:srgbClr val="1F497D"/>
                </a:solidFill>
                <a:latin typeface="Calibri"/>
              </a:rPr>
              <a:t>Sensitivity to erosion of agricultural plots on bare soil in Wallonia. 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Giser</a:t>
            </a: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7396" y="5941338"/>
            <a:ext cx="61568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fr-BE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Objective: </a:t>
            </a:r>
            <a:r>
              <a:rPr kumimoji="0" lang="fr-BE" sz="200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Interconnection</a:t>
            </a:r>
            <a:r>
              <a:rPr kumimoji="0" lang="fr-BE" sz="200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</a:t>
            </a:r>
            <a:r>
              <a:rPr kumimoji="0" lang="fr-B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dredged</a:t>
            </a:r>
            <a:r>
              <a:rPr kumimoji="0" lang="fr-BE" sz="20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2000" b="0" i="0" u="none" strike="noStrike" kern="1200" cap="none" spc="0" normalizeH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sediments</a:t>
            </a:r>
            <a:r>
              <a:rPr kumimoji="0" lang="fr-BE" sz="2000" b="0" i="0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BE" sz="2000" dirty="0" err="1">
                <a:solidFill>
                  <a:srgbClr val="1F497D"/>
                </a:solidFill>
              </a:rPr>
              <a:t>disposal</a:t>
            </a:r>
            <a:r>
              <a:rPr lang="fr-BE" sz="2000" dirty="0">
                <a:solidFill>
                  <a:srgbClr val="1F497D"/>
                </a:solidFill>
              </a:rPr>
              <a:t> sites and sites for </a:t>
            </a:r>
            <a:r>
              <a:rPr lang="fr-BE" sz="2000" dirty="0">
                <a:solidFill>
                  <a:srgbClr val="1F497D"/>
                </a:solidFill>
                <a:latin typeface="Calibri"/>
              </a:rPr>
              <a:t>valorisation </a:t>
            </a:r>
            <a:r>
              <a:rPr lang="fr-BE" sz="2000" dirty="0" err="1">
                <a:solidFill>
                  <a:srgbClr val="1F497D"/>
                </a:solidFill>
                <a:latin typeface="Calibri"/>
              </a:rPr>
              <a:t>pathways</a:t>
            </a:r>
            <a:endParaRPr lang="fr-BE" sz="2000" dirty="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2260998" y="5429255"/>
            <a:ext cx="166097" cy="512083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0" y="1882804"/>
            <a:ext cx="4205951" cy="2541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70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6048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230781" y="1052736"/>
            <a:ext cx="9662196" cy="73866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400" b="1" i="1" dirty="0">
                <a:solidFill>
                  <a:srgbClr val="1F497D"/>
                </a:solidFill>
              </a:rPr>
              <a:t>Relationship between the demand and the offer : From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the “</a:t>
            </a:r>
            <a:r>
              <a:rPr lang="en-US" sz="1400" b="1" i="1" dirty="0">
                <a:solidFill>
                  <a:srgbClr val="1F497D"/>
                </a:solidFill>
                <a:latin typeface="Calibri"/>
              </a:rPr>
              <a:t>disposal sites” </a:t>
            </a:r>
            <a:r>
              <a:rPr lang="en-US" sz="1400" b="1" i="1" dirty="0">
                <a:solidFill>
                  <a:srgbClr val="1F497D"/>
                </a:solidFill>
              </a:rPr>
              <a:t>towards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the “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valorisation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 pathways”</a:t>
            </a:r>
          </a:p>
          <a:p>
            <a:pPr lvl="0" algn="ctr">
              <a:defRPr/>
            </a:pPr>
            <a:r>
              <a:rPr lang="fr-BE" sz="1400" b="1" i="1" dirty="0">
                <a:solidFill>
                  <a:srgbClr val="1F497D"/>
                </a:solidFill>
                <a:latin typeface="Calibri"/>
              </a:rPr>
              <a:t>A civil </a:t>
            </a:r>
            <a:r>
              <a:rPr lang="fr-BE" sz="1400" b="1" i="1" dirty="0" err="1">
                <a:solidFill>
                  <a:srgbClr val="1F497D"/>
                </a:solidFill>
                <a:latin typeface="Calibri"/>
              </a:rPr>
              <a:t>engineer</a:t>
            </a:r>
            <a:r>
              <a:rPr lang="fr-BE" sz="1400" b="1" i="1" dirty="0">
                <a:solidFill>
                  <a:srgbClr val="1F497D"/>
                </a:solidFill>
                <a:latin typeface="Calibri"/>
              </a:rPr>
              <a:t> perspective of noise-</a:t>
            </a:r>
            <a:r>
              <a:rPr lang="fr-BE" sz="1400" b="1" i="1" dirty="0" err="1">
                <a:solidFill>
                  <a:srgbClr val="1F497D"/>
                </a:solidFill>
                <a:latin typeface="Calibri"/>
              </a:rPr>
              <a:t>reducing</a:t>
            </a:r>
            <a:r>
              <a:rPr lang="fr-BE" sz="1400" b="1" i="1" dirty="0">
                <a:solidFill>
                  <a:srgbClr val="1F497D"/>
                </a:solidFill>
                <a:latin typeface="Calibri"/>
              </a:rPr>
              <a:t> </a:t>
            </a:r>
            <a:r>
              <a:rPr lang="fr-BE" sz="1400" b="1" i="1" dirty="0" err="1">
                <a:solidFill>
                  <a:srgbClr val="1F497D"/>
                </a:solidFill>
                <a:latin typeface="Calibri"/>
              </a:rPr>
              <a:t>embankments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en-US" sz="1400" b="1" i="1" dirty="0">
                <a:solidFill>
                  <a:srgbClr val="1F497D"/>
                </a:solidFill>
                <a:latin typeface="Calibri"/>
              </a:rPr>
              <a:t>on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 motorways</a:t>
            </a:r>
            <a:br>
              <a:rPr kumimoji="0" lang="fr-BE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</a:br>
            <a:endParaRPr kumimoji="0" lang="fr-BE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" y="1760622"/>
            <a:ext cx="8164168" cy="463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4"/>
          <p:cNvSpPr txBox="1"/>
          <p:nvPr/>
        </p:nvSpPr>
        <p:spPr>
          <a:xfrm>
            <a:off x="395536" y="6395801"/>
            <a:ext cx="8409562" cy="4001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Region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Mons-Charleroi: location of noise-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reducing</a:t>
            </a:r>
            <a:r>
              <a:rPr kumimoji="0" lang="fr-BE" sz="1000" b="0" i="1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embakments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available</a:t>
            </a:r>
            <a:r>
              <a:rPr lang="fr-BE" sz="1000" i="1" dirty="0">
                <a:solidFill>
                  <a:srgbClr val="1F497D"/>
                </a:solidFill>
              </a:rPr>
              <a:t> (Orange dots) </a:t>
            </a:r>
            <a:r>
              <a:rPr lang="fr-BE" sz="1000" i="1" dirty="0" err="1">
                <a:solidFill>
                  <a:srgbClr val="1F497D"/>
                </a:solidFill>
              </a:rPr>
              <a:t>along</a:t>
            </a:r>
            <a:r>
              <a:rPr lang="fr-BE" sz="1000" i="1" dirty="0">
                <a:solidFill>
                  <a:srgbClr val="1F497D"/>
                </a:solidFill>
              </a:rPr>
              <a:t> the </a:t>
            </a:r>
            <a:r>
              <a:rPr lang="fr-BE" sz="1000" i="1" dirty="0" err="1">
                <a:solidFill>
                  <a:srgbClr val="1F497D"/>
                </a:solidFill>
              </a:rPr>
              <a:t>speeedways</a:t>
            </a:r>
            <a:r>
              <a:rPr lang="fr-BE" sz="1000" i="1" dirty="0">
                <a:solidFill>
                  <a:srgbClr val="1F497D"/>
                </a:solidFill>
              </a:rPr>
              <a:t> on 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maximal distance </a:t>
            </a:r>
            <a:r>
              <a:rPr lang="fr-BE" sz="1000" i="1" dirty="0">
                <a:solidFill>
                  <a:srgbClr val="1F497D"/>
                </a:solidFill>
              </a:rPr>
              <a:t>by truck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10 Km (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yellow</a:t>
            </a:r>
            <a:r>
              <a:rPr lang="fr-BE" sz="1000" i="1" dirty="0">
                <a:solidFill>
                  <a:srgbClr val="1F497D"/>
                </a:solidFill>
              </a:rPr>
              <a:t> </a:t>
            </a:r>
            <a:r>
              <a:rPr lang="fr-BE" sz="1000" i="1" dirty="0" err="1">
                <a:solidFill>
                  <a:srgbClr val="1F497D"/>
                </a:solidFill>
              </a:rPr>
              <a:t>color</a:t>
            </a:r>
            <a:r>
              <a:rPr lang="fr-BE" sz="1000" i="1" dirty="0">
                <a:solidFill>
                  <a:srgbClr val="1F497D"/>
                </a:solidFill>
              </a:rPr>
              <a:t> area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and of 25Km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disposal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located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</a:t>
            </a:r>
            <a:r>
              <a:rPr kumimoji="0" lang="fr-BE" sz="1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Obourg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(green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area). Orange /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stars: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disposal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sites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8" y="5136515"/>
            <a:ext cx="2305255" cy="1258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4"/>
          <p:cNvSpPr txBox="1"/>
          <p:nvPr/>
        </p:nvSpPr>
        <p:spPr>
          <a:xfrm>
            <a:off x="3866436" y="411951"/>
            <a:ext cx="6253061" cy="60016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3300" b="1" i="1" u="sng" dirty="0">
                <a:solidFill>
                  <a:srgbClr val="1F497D"/>
                </a:solidFill>
                <a:latin typeface="Calibri"/>
              </a:rPr>
              <a:t>Interactive </a:t>
            </a:r>
            <a:r>
              <a:rPr lang="fr-BE" sz="3300" b="1" i="1" u="sng" dirty="0" err="1">
                <a:solidFill>
                  <a:srgbClr val="1F497D"/>
                </a:solidFill>
                <a:latin typeface="Calibri"/>
              </a:rPr>
              <a:t>map</a:t>
            </a:r>
            <a:r>
              <a:rPr lang="fr-BE" sz="3300" b="1" i="1" u="sng" dirty="0">
                <a:solidFill>
                  <a:srgbClr val="1F497D"/>
                </a:solidFill>
                <a:latin typeface="Calibri"/>
              </a:rPr>
              <a:t> (1)</a:t>
            </a:r>
          </a:p>
        </p:txBody>
      </p:sp>
    </p:spTree>
    <p:extLst>
      <p:ext uri="{BB962C8B-B14F-4D97-AF65-F5344CB8AC3E}">
        <p14:creationId xmlns:p14="http://schemas.microsoft.com/office/powerpoint/2010/main" val="2618872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60486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36512" y="985999"/>
            <a:ext cx="9144000" cy="52322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i="1" dirty="0">
                <a:solidFill>
                  <a:srgbClr val="1F497D"/>
                </a:solidFill>
              </a:rPr>
              <a:t>Relationship between the demand and the offer: From the “</a:t>
            </a:r>
            <a:r>
              <a:rPr lang="en-US" sz="1400" b="1" i="1" dirty="0" err="1">
                <a:solidFill>
                  <a:srgbClr val="1F497D"/>
                </a:solidFill>
              </a:rPr>
              <a:t>valorisation</a:t>
            </a:r>
            <a:r>
              <a:rPr lang="en-US" sz="1400" b="1" i="1" dirty="0">
                <a:solidFill>
                  <a:srgbClr val="1F497D"/>
                </a:solidFill>
              </a:rPr>
              <a:t> pathways” towards the “disposal sites”</a:t>
            </a:r>
          </a:p>
          <a:p>
            <a:pPr algn="ctr">
              <a:defRPr/>
            </a:pPr>
            <a:r>
              <a:rPr lang="en-US" sz="1400" b="1" i="1" dirty="0">
                <a:solidFill>
                  <a:srgbClr val="1F497D"/>
                </a:solidFill>
              </a:rPr>
              <a:t>An agronomic perspective of </a:t>
            </a:r>
            <a:r>
              <a:rPr lang="en-US" sz="1400" b="1" i="1" dirty="0" err="1">
                <a:solidFill>
                  <a:srgbClr val="1F497D"/>
                </a:solidFill>
              </a:rPr>
              <a:t>valorisation</a:t>
            </a:r>
            <a:r>
              <a:rPr lang="en-US" sz="1400" b="1" i="1" dirty="0">
                <a:solidFill>
                  <a:srgbClr val="1F497D"/>
                </a:solidFill>
              </a:rPr>
              <a:t> based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</a:rPr>
              <a:t>on flat mining heap</a:t>
            </a:r>
            <a:endParaRPr kumimoji="0" lang="fr-BE" sz="14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ZoneTexte 4"/>
          <p:cNvSpPr txBox="1"/>
          <p:nvPr/>
        </p:nvSpPr>
        <p:spPr>
          <a:xfrm>
            <a:off x="208881" y="6341258"/>
            <a:ext cx="8712969" cy="400110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Région Mons-Charleroi: </a:t>
            </a:r>
            <a:r>
              <a:rPr lang="fr-BE" sz="1000" i="1" dirty="0">
                <a:solidFill>
                  <a:srgbClr val="1F497D"/>
                </a:solidFill>
              </a:rPr>
              <a:t>location 25Km </a:t>
            </a:r>
            <a:r>
              <a:rPr lang="fr-BE" sz="1000" i="1" dirty="0" err="1">
                <a:solidFill>
                  <a:srgbClr val="1F497D"/>
                </a:solidFill>
              </a:rPr>
              <a:t>from</a:t>
            </a:r>
            <a:r>
              <a:rPr lang="fr-BE" sz="1000" i="1" dirty="0">
                <a:solidFill>
                  <a:srgbClr val="1F497D"/>
                </a:solidFill>
              </a:rPr>
              <a:t> a </a:t>
            </a:r>
            <a:r>
              <a:rPr lang="fr-BE" sz="1000" i="1" dirty="0" err="1">
                <a:solidFill>
                  <a:srgbClr val="1F497D"/>
                </a:solidFill>
              </a:rPr>
              <a:t>disposal</a:t>
            </a:r>
            <a:r>
              <a:rPr lang="fr-BE" sz="1000" i="1" dirty="0">
                <a:solidFill>
                  <a:srgbClr val="1F497D"/>
                </a:solidFill>
              </a:rPr>
              <a:t> site </a:t>
            </a:r>
            <a:r>
              <a:rPr lang="fr-BE" sz="1000" i="1" dirty="0" err="1">
                <a:solidFill>
                  <a:srgbClr val="1F497D"/>
                </a:solidFill>
              </a:rPr>
              <a:t>available</a:t>
            </a:r>
            <a:r>
              <a:rPr lang="fr-BE" sz="1000" i="1" dirty="0">
                <a:solidFill>
                  <a:srgbClr val="1F497D"/>
                </a:solidFill>
              </a:rPr>
              <a:t> on a maximal distance  by road (</a:t>
            </a:r>
            <a:r>
              <a:rPr lang="fr-BE" sz="1000" i="1" dirty="0" err="1">
                <a:solidFill>
                  <a:srgbClr val="1F497D"/>
                </a:solidFill>
              </a:rPr>
              <a:t>Yellow</a:t>
            </a:r>
            <a:r>
              <a:rPr lang="fr-BE" sz="1000" i="1" dirty="0">
                <a:solidFill>
                  <a:srgbClr val="1F497D"/>
                </a:solidFill>
              </a:rPr>
              <a:t> </a:t>
            </a:r>
            <a:r>
              <a:rPr lang="fr-BE" sz="1000" i="1" dirty="0" err="1">
                <a:solidFill>
                  <a:srgbClr val="1F497D"/>
                </a:solidFill>
              </a:rPr>
              <a:t>color</a:t>
            </a:r>
            <a:r>
              <a:rPr lang="fr-BE" sz="1000" i="1" dirty="0">
                <a:solidFill>
                  <a:srgbClr val="1F497D"/>
                </a:solidFill>
              </a:rPr>
              <a:t>) and of 25Km by truck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mine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heap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located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BE" sz="1000" dirty="0">
                <a:solidFill>
                  <a:srgbClr val="1F497D"/>
                </a:solidFill>
                <a:latin typeface="Calibri"/>
              </a:rPr>
              <a:t>in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Morlanwelz.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Red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spots :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Contaminated</a:t>
            </a:r>
            <a:r>
              <a:rPr kumimoji="0" lang="fr-BE" sz="1000" b="0" i="1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potentially</a:t>
            </a:r>
            <a:r>
              <a:rPr kumimoji="0" lang="fr-BE" sz="1000" b="0" i="1" u="none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r>
              <a:rPr lang="fr-BE" sz="1000" i="1" dirty="0" err="1">
                <a:solidFill>
                  <a:srgbClr val="1F497D"/>
                </a:solidFill>
              </a:rPr>
              <a:t>ontaminated</a:t>
            </a:r>
            <a:r>
              <a:rPr lang="fr-BE" sz="1000" i="1" dirty="0">
                <a:solidFill>
                  <a:srgbClr val="1F497D"/>
                </a:solidFill>
              </a:rPr>
              <a:t> </a:t>
            </a:r>
            <a:r>
              <a:rPr lang="fr-BE" sz="1000" i="1" dirty="0" err="1">
                <a:solidFill>
                  <a:srgbClr val="1F497D"/>
                </a:solidFill>
              </a:rPr>
              <a:t>soil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Black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color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uncontaminated</a:t>
            </a:r>
            <a:r>
              <a:rPr kumimoji="0" lang="fr-BE" sz="10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BE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</a:t>
            </a:r>
            <a:r>
              <a:rPr lang="fr-BE" sz="1000" i="1" dirty="0">
                <a:solidFill>
                  <a:srgbClr val="1F497D"/>
                </a:solidFill>
              </a:rPr>
              <a:t>; Orange /</a:t>
            </a:r>
            <a:r>
              <a:rPr lang="fr-BE" sz="1000" i="1" dirty="0" err="1">
                <a:solidFill>
                  <a:srgbClr val="1F497D"/>
                </a:solidFill>
              </a:rPr>
              <a:t>red</a:t>
            </a:r>
            <a:r>
              <a:rPr lang="fr-BE" sz="1000" i="1" dirty="0">
                <a:solidFill>
                  <a:srgbClr val="1F497D"/>
                </a:solidFill>
              </a:rPr>
              <a:t> stars: </a:t>
            </a:r>
            <a:r>
              <a:rPr lang="fr-BE" sz="1000" i="1" dirty="0" err="1">
                <a:solidFill>
                  <a:srgbClr val="1F497D"/>
                </a:solidFill>
              </a:rPr>
              <a:t>disposal</a:t>
            </a:r>
            <a:r>
              <a:rPr lang="fr-BE" sz="1000" i="1" dirty="0">
                <a:solidFill>
                  <a:srgbClr val="1F497D"/>
                </a:solidFill>
              </a:rPr>
              <a:t> sites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3885"/>
            <a:ext cx="8136904" cy="463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Le terril 5 de Bruay Nord."/>
          <p:cNvSpPr>
            <a:spLocks noChangeAspect="1" noChangeArrowheads="1"/>
          </p:cNvSpPr>
          <p:nvPr/>
        </p:nvSpPr>
        <p:spPr bwMode="auto">
          <a:xfrm>
            <a:off x="155575" y="-754063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5904"/>
            <a:ext cx="2592288" cy="2022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ZoneTexte 4"/>
          <p:cNvSpPr txBox="1"/>
          <p:nvPr/>
        </p:nvSpPr>
        <p:spPr>
          <a:xfrm>
            <a:off x="3866436" y="411951"/>
            <a:ext cx="6253061" cy="600164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BE" sz="3300" b="1" i="1" u="sng" dirty="0">
                <a:solidFill>
                  <a:srgbClr val="1F497D"/>
                </a:solidFill>
                <a:latin typeface="Calibri"/>
              </a:rPr>
              <a:t>Interactive </a:t>
            </a:r>
            <a:r>
              <a:rPr lang="fr-BE" sz="3300" b="1" i="1" u="sng" dirty="0" err="1">
                <a:solidFill>
                  <a:srgbClr val="1F497D"/>
                </a:solidFill>
                <a:latin typeface="Calibri"/>
              </a:rPr>
              <a:t>map</a:t>
            </a:r>
            <a:r>
              <a:rPr lang="fr-BE" sz="3300" b="1" i="1" u="sng" dirty="0">
                <a:solidFill>
                  <a:srgbClr val="1F497D"/>
                </a:solidFill>
                <a:latin typeface="Calibri"/>
              </a:rPr>
              <a:t> (2)</a:t>
            </a:r>
          </a:p>
        </p:txBody>
      </p:sp>
    </p:spTree>
    <p:extLst>
      <p:ext uri="{BB962C8B-B14F-4D97-AF65-F5344CB8AC3E}">
        <p14:creationId xmlns:p14="http://schemas.microsoft.com/office/powerpoint/2010/main" val="3488298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163703"/>
            <a:ext cx="8582025" cy="3676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4687540" y="320250"/>
            <a:ext cx="5064178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General</a:t>
            </a:r>
            <a:r>
              <a:rPr kumimoji="0" lang="fr-FR" sz="3600" b="1" i="0" u="sng" strike="noStrike" kern="1200" cap="none" spc="0" normalizeH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</a:t>
            </a:r>
            <a:r>
              <a:rPr kumimoji="0" lang="fr-FR" sz="3600" b="1" i="0" u="sng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onclusions</a:t>
            </a:r>
            <a:endParaRPr kumimoji="0" lang="fr-BE" sz="3600" b="1" i="0" u="sng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21" name="Espace réservé du texte 4"/>
          <p:cNvSpPr txBox="1">
            <a:spLocks/>
          </p:cNvSpPr>
          <p:nvPr/>
        </p:nvSpPr>
        <p:spPr>
          <a:xfrm>
            <a:off x="3741322" y="-82153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Inventaire floristique</a:t>
            </a:r>
          </a:p>
        </p:txBody>
      </p:sp>
      <p:sp>
        <p:nvSpPr>
          <p:cNvPr id="22" name="Espace réservé du texte 4"/>
          <p:cNvSpPr txBox="1">
            <a:spLocks/>
          </p:cNvSpPr>
          <p:nvPr/>
        </p:nvSpPr>
        <p:spPr>
          <a:xfrm>
            <a:off x="8047339" y="-825264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Inventaire faunistique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467544" y="1386813"/>
            <a:ext cx="8864692" cy="186204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Promising valorisation pathways of dredged sediments within the circular economy framework with industrial interest for concrete and 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pozzolan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tracks;</a:t>
            </a:r>
          </a:p>
          <a:p>
            <a:pPr marL="342900" lvl="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1st Walloon educational cycle path based on waterway sediments;</a:t>
            </a:r>
          </a:p>
          <a:p>
            <a:pPr marL="342900" lvl="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Landscaping mound opportunities (with noise reduction effect);</a:t>
            </a:r>
          </a:p>
          <a:p>
            <a:pPr marL="342900" lvl="0" indent="-342900"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GIS tool to assist sediment management.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44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9000"/>
                    </a14:imgEffect>
                    <a14:imgEffect>
                      <a14:brightnessContrast bright="-26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92" y="1910053"/>
            <a:ext cx="8905215" cy="3789199"/>
          </a:xfrm>
          <a:prstGeom prst="rect">
            <a:avLst/>
          </a:prstGeom>
          <a:blipFill dpi="0" rotWithShape="1">
            <a:blip r:embed="rId2">
              <a:alphaModFix amt="0"/>
            </a:blip>
            <a:srcRect/>
            <a:tile tx="0" ty="0" sx="100000" sy="100000" flip="none" algn="tl"/>
          </a:blipFill>
          <a:effectLst>
            <a:softEdge rad="635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705655" y="1124744"/>
            <a:ext cx="7754298" cy="892552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algn="ctr"/>
            <a:r>
              <a:rPr lang="en-MY" sz="16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Beneficial Uses of dredged sediments from waterways: Towards a validation step of sediments as a resource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4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D:\Users\l.haouche\Documents\interregV\communication\soutien_v_f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t="21687" r="10017" b="21057"/>
          <a:stretch/>
        </p:blipFill>
        <p:spPr bwMode="auto">
          <a:xfrm>
            <a:off x="7564280" y="166255"/>
            <a:ext cx="895673" cy="9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49965" y="6453336"/>
            <a:ext cx="46276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Avec le soutien du Fonds européen de développement régional </a:t>
            </a:r>
            <a:r>
              <a:rPr kumimoji="0" lang="nl-BE" sz="1200" b="0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</a:t>
            </a:r>
            <a:endParaRPr kumimoji="0" lang="fr-BE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874392" y="1484784"/>
            <a:ext cx="7416824" cy="2319868"/>
          </a:xfrm>
        </p:spPr>
        <p:txBody>
          <a:bodyPr>
            <a:noAutofit/>
          </a:bodyPr>
          <a:lstStyle/>
          <a:p>
            <a:r>
              <a:rPr lang="en-MY" sz="3200" b="1" dirty="0">
                <a:solidFill>
                  <a:schemeClr val="accent1">
                    <a:lumMod val="75000"/>
                  </a:schemeClr>
                </a:solidFill>
              </a:rPr>
              <a:t>Thank you for your attention</a:t>
            </a:r>
            <a:endParaRPr lang="fr-BE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634330" y="3813008"/>
            <a:ext cx="4146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www.valse.info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1117579" y="5229200"/>
            <a:ext cx="7059283" cy="1080120"/>
            <a:chOff x="1117579" y="5229200"/>
            <a:chExt cx="7059283" cy="1080120"/>
          </a:xfrm>
        </p:grpSpPr>
        <p:pic>
          <p:nvPicPr>
            <p:cNvPr id="37" name="Image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70" b="10213"/>
            <a:stretch/>
          </p:blipFill>
          <p:spPr bwMode="auto">
            <a:xfrm>
              <a:off x="3213814" y="5299327"/>
              <a:ext cx="1142162" cy="4504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5286013"/>
              <a:ext cx="704115" cy="373354"/>
            </a:xfrm>
            <a:prstGeom prst="rect">
              <a:avLst/>
            </a:prstGeom>
          </p:spPr>
        </p:pic>
        <p:pic>
          <p:nvPicPr>
            <p:cNvPr id="39" name="Imag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678" y="5302760"/>
              <a:ext cx="1029331" cy="470966"/>
            </a:xfrm>
            <a:prstGeom prst="rect">
              <a:avLst/>
            </a:prstGeom>
          </p:spPr>
        </p:pic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510" y="5229200"/>
              <a:ext cx="526194" cy="646191"/>
            </a:xfrm>
            <a:prstGeom prst="rect">
              <a:avLst/>
            </a:prstGeom>
          </p:spPr>
        </p:pic>
        <p:pic>
          <p:nvPicPr>
            <p:cNvPr id="41" name="Image 4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6" t="7447" r="6383" b="12766"/>
            <a:stretch/>
          </p:blipFill>
          <p:spPr bwMode="auto">
            <a:xfrm>
              <a:off x="2379628" y="5731375"/>
              <a:ext cx="680204" cy="5698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Imag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579" y="5970399"/>
              <a:ext cx="862133" cy="265032"/>
            </a:xfrm>
            <a:prstGeom prst="rect">
              <a:avLst/>
            </a:prstGeom>
          </p:spPr>
        </p:pic>
        <p:pic>
          <p:nvPicPr>
            <p:cNvPr id="43" name="Image 4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0" t="25958" r="9786" b="27659"/>
            <a:stretch/>
          </p:blipFill>
          <p:spPr bwMode="auto">
            <a:xfrm>
              <a:off x="7252564" y="5845149"/>
              <a:ext cx="919836" cy="4622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0882" y="5931805"/>
              <a:ext cx="999390" cy="375634"/>
            </a:xfrm>
            <a:prstGeom prst="rect">
              <a:avLst/>
            </a:prstGeom>
          </p:spPr>
        </p:pic>
        <p:pic>
          <p:nvPicPr>
            <p:cNvPr id="45" name="Picture 2" descr="Résultat de recherche d'images pour &quot;nouveau logo université lille&quot;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368189"/>
              <a:ext cx="1084582" cy="363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075" y="5907305"/>
              <a:ext cx="1274925" cy="400134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966" y="5240066"/>
              <a:ext cx="850290" cy="563317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315" y="5913320"/>
              <a:ext cx="593070" cy="3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587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31" y="1970835"/>
            <a:ext cx="3649215" cy="210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https://marcelle.media/wp-content/uploads/2022/04/sur-les-friches-industrielles-des-prairies-fleuries-2-825x4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4304"/>
            <a:ext cx="3768432" cy="210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4644008" y="203071"/>
            <a:ext cx="4320480" cy="938535"/>
          </a:xfrm>
        </p:spPr>
        <p:txBody>
          <a:bodyPr>
            <a:noAutofit/>
          </a:bodyPr>
          <a:lstStyle/>
          <a:p>
            <a:pPr algn="l"/>
            <a:r>
              <a:rPr lang="fr-FR" sz="3300" b="1" u="sng" dirty="0" err="1">
                <a:solidFill>
                  <a:schemeClr val="tx2"/>
                </a:solidFill>
              </a:rPr>
              <a:t>Context</a:t>
            </a:r>
            <a:r>
              <a:rPr lang="fr-FR" sz="3300" b="1" u="sng" dirty="0">
                <a:solidFill>
                  <a:schemeClr val="tx2"/>
                </a:solidFill>
              </a:rPr>
              <a:t>: </a:t>
            </a:r>
            <a:r>
              <a:rPr lang="fr-FR" sz="3300" b="1" u="sng" dirty="0" err="1">
                <a:solidFill>
                  <a:schemeClr val="tx2"/>
                </a:solidFill>
              </a:rPr>
              <a:t>Why</a:t>
            </a:r>
            <a:r>
              <a:rPr lang="fr-FR" sz="3300" b="1" u="sng" dirty="0">
                <a:solidFill>
                  <a:schemeClr val="tx2"/>
                </a:solidFill>
              </a:rPr>
              <a:t> VALSE? </a:t>
            </a:r>
            <a:endParaRPr lang="fr-BE" sz="3300" b="1" u="sng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300" y="4805571"/>
            <a:ext cx="8694713" cy="1215717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BE" sz="2000" b="1" i="1" u="sng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General objectives:</a:t>
            </a:r>
            <a:endParaRPr lang="fr-BE" u="sng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MY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Promote the beneficial re-use of soil and dredged materials into the circular economy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MY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Validate cross-border materials valorisation pathways</a:t>
            </a:r>
            <a:endParaRPr lang="fr-BE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algn="ctr">
              <a:spcAft>
                <a:spcPts val="600"/>
              </a:spcAft>
            </a:pPr>
            <a:endParaRPr lang="fr-BE" sz="12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415" y="2621930"/>
            <a:ext cx="400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sz="1600" b="1" dirty="0">
                <a:solidFill>
                  <a:schemeClr val="bg1"/>
                </a:solidFill>
              </a:rPr>
              <a:t>3 </a:t>
            </a:r>
            <a:r>
              <a:rPr lang="fr-BE" sz="1600" b="1" dirty="0" err="1">
                <a:solidFill>
                  <a:schemeClr val="bg1"/>
                </a:solidFill>
              </a:rPr>
              <a:t>regions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fr-BE" sz="1600" b="1" dirty="0" err="1">
                <a:solidFill>
                  <a:schemeClr val="bg1"/>
                </a:solidFill>
              </a:rPr>
              <a:t>with</a:t>
            </a:r>
            <a:r>
              <a:rPr lang="fr-BE" sz="1600" b="1" dirty="0">
                <a:solidFill>
                  <a:schemeClr val="bg1"/>
                </a:solidFill>
              </a:rPr>
              <a:t> a </a:t>
            </a:r>
            <a:r>
              <a:rPr lang="fr-BE" sz="1600" b="1" dirty="0" err="1">
                <a:solidFill>
                  <a:schemeClr val="bg1"/>
                </a:solidFill>
              </a:rPr>
              <a:t>lack</a:t>
            </a:r>
            <a:r>
              <a:rPr lang="fr-BE" sz="1600" b="1" dirty="0">
                <a:solidFill>
                  <a:schemeClr val="bg1"/>
                </a:solidFill>
              </a:rPr>
              <a:t> of </a:t>
            </a:r>
            <a:r>
              <a:rPr lang="en-MY" sz="1600" b="1" dirty="0">
                <a:solidFill>
                  <a:schemeClr val="bg1"/>
                </a:solidFill>
              </a:rPr>
              <a:t>efficient, </a:t>
            </a:r>
            <a:r>
              <a:rPr lang="fr-BE" sz="1600" b="1" dirty="0" err="1">
                <a:solidFill>
                  <a:schemeClr val="bg1"/>
                </a:solidFill>
              </a:rPr>
              <a:t>operational</a:t>
            </a:r>
            <a:r>
              <a:rPr lang="fr-BE" sz="1600" b="1" dirty="0">
                <a:solidFill>
                  <a:schemeClr val="bg1"/>
                </a:solidFill>
              </a:rPr>
              <a:t> </a:t>
            </a:r>
            <a:r>
              <a:rPr lang="en-MY" sz="1600" b="1" dirty="0">
                <a:solidFill>
                  <a:schemeClr val="bg1"/>
                </a:solidFill>
              </a:rPr>
              <a:t>and sustainable solutions to manage sediments from waterways</a:t>
            </a:r>
            <a:endParaRPr lang="fr-BE" sz="16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2661780"/>
            <a:ext cx="384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MY" sz="1600" b="1" dirty="0">
                <a:solidFill>
                  <a:schemeClr val="bg1"/>
                </a:solidFill>
              </a:rPr>
              <a:t>3 regions with industrial wastelands / </a:t>
            </a:r>
            <a:r>
              <a:rPr lang="en-US" sz="1600" b="1" dirty="0">
                <a:solidFill>
                  <a:schemeClr val="bg1"/>
                </a:solidFill>
              </a:rPr>
              <a:t>brownfields sites </a:t>
            </a:r>
            <a:r>
              <a:rPr lang="en-MY" sz="1600" b="1" dirty="0">
                <a:solidFill>
                  <a:schemeClr val="bg1"/>
                </a:solidFill>
              </a:rPr>
              <a:t>for soil rehabilitation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2" descr="Les friches industrielles ont une valeur environnementale - Hélios Avoca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Les friches industrielles ont une valeur environnementale"/>
          <p:cNvSpPr>
            <a:spLocks noChangeAspect="1" noChangeArrowheads="1"/>
          </p:cNvSpPr>
          <p:nvPr/>
        </p:nvSpPr>
        <p:spPr bwMode="auto">
          <a:xfrm>
            <a:off x="155575" y="-1233488"/>
            <a:ext cx="38766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2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4608005" y="267672"/>
            <a:ext cx="4212468" cy="938535"/>
          </a:xfrm>
        </p:spPr>
        <p:txBody>
          <a:bodyPr>
            <a:noAutofit/>
          </a:bodyPr>
          <a:lstStyle/>
          <a:p>
            <a:pPr algn="l"/>
            <a:r>
              <a:rPr lang="fr-FR" sz="3300" b="1" u="sng" dirty="0">
                <a:solidFill>
                  <a:schemeClr val="tx2"/>
                </a:solidFill>
              </a:rPr>
              <a:t>Main </a:t>
            </a:r>
            <a:r>
              <a:rPr lang="fr-FR" sz="3300" b="1" u="sng" dirty="0" err="1">
                <a:solidFill>
                  <a:schemeClr val="tx2"/>
                </a:solidFill>
              </a:rPr>
              <a:t>addressed</a:t>
            </a:r>
            <a:r>
              <a:rPr lang="fr-FR" sz="3300" b="1" u="sng" dirty="0">
                <a:solidFill>
                  <a:schemeClr val="tx2"/>
                </a:solidFill>
              </a:rPr>
              <a:t> </a:t>
            </a:r>
            <a:r>
              <a:rPr lang="fr-FR" sz="3300" b="1" u="sng" dirty="0" err="1">
                <a:solidFill>
                  <a:schemeClr val="tx2"/>
                </a:solidFill>
              </a:rPr>
              <a:t>topics</a:t>
            </a:r>
            <a:endParaRPr lang="fr-BE" sz="3300" b="1" u="sng" dirty="0">
              <a:solidFill>
                <a:schemeClr val="tx2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537" y="1484784"/>
            <a:ext cx="84249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sz="1600" u="sng" dirty="0" err="1">
                <a:solidFill>
                  <a:schemeClr val="accent1">
                    <a:lumMod val="50000"/>
                  </a:schemeClr>
                </a:solidFill>
              </a:rPr>
              <a:t>Legislation</a:t>
            </a: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u="sng" dirty="0" err="1">
                <a:solidFill>
                  <a:schemeClr val="accent1">
                    <a:lumMod val="50000"/>
                  </a:schemeClr>
                </a:solidFill>
              </a:rPr>
              <a:t>analysis</a:t>
            </a: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  (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3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regions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):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Law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comparison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relative to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dredged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sediments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soil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excavation ;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Identification of restrictions for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re-use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and valorisation;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Proposal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strength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ease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 i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mplementation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pathway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of valorisation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. </a:t>
            </a:r>
          </a:p>
          <a:p>
            <a:endParaRPr lang="fr-F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BE" sz="1600" u="sng" dirty="0" err="1">
                <a:solidFill>
                  <a:schemeClr val="accent1">
                    <a:lumMod val="50000"/>
                  </a:schemeClr>
                </a:solidFill>
              </a:rPr>
              <a:t>Tool</a:t>
            </a:r>
            <a:r>
              <a:rPr lang="fr-BE" sz="16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u="sng" dirty="0" err="1">
                <a:solidFill>
                  <a:schemeClr val="accent1">
                    <a:lumMod val="50000"/>
                  </a:schemeClr>
                </a:solidFill>
              </a:rPr>
              <a:t>development</a:t>
            </a: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Analytical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tools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for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sediments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characterization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in the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field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pXRF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, Raman, FTIR, passif samplers,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electrodes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,…</a:t>
            </a:r>
            <a:r>
              <a:rPr lang="fr-BE" sz="16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fr-BE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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micro-pollutants </a:t>
            </a:r>
            <a:endParaRPr lang="fr-FR" sz="1600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50000"/>
                  </a:schemeClr>
                </a:solidFill>
              </a:rPr>
              <a:t>Decision support tools: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MY" sz="1600" dirty="0">
                <a:solidFill>
                  <a:schemeClr val="accent1">
                    <a:lumMod val="50000"/>
                  </a:schemeClr>
                </a:solidFill>
              </a:rPr>
              <a:t>Models that allow, from the characteristics of sediments, to predict their evolution, their aging as well as potential ways of valorisation;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en-MY" sz="1600" b="1" dirty="0">
                <a:solidFill>
                  <a:schemeClr val="accent1">
                    <a:lumMod val="50000"/>
                  </a:schemeClr>
                </a:solidFill>
              </a:rPr>
              <a:t>Interactive maps which, based on the location of sediments and their </a:t>
            </a:r>
            <a:r>
              <a:rPr lang="en-MY" sz="1600" b="1" dirty="0" err="1">
                <a:solidFill>
                  <a:schemeClr val="accent1">
                    <a:lumMod val="50000"/>
                  </a:schemeClr>
                </a:solidFill>
              </a:rPr>
              <a:t>physico</a:t>
            </a:r>
            <a:r>
              <a:rPr lang="en-MY" sz="1600" b="1" dirty="0">
                <a:solidFill>
                  <a:schemeClr val="accent1">
                    <a:lumMod val="50000"/>
                  </a:schemeClr>
                </a:solidFill>
              </a:rPr>
              <a:t>-chemical characteristics, offer potential ways of valorisation in compliance with the principles of the circular economy.</a:t>
            </a:r>
            <a:endParaRPr lang="fr-FR" sz="1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Exploration of valorisation </a:t>
            </a:r>
            <a:r>
              <a:rPr lang="fr-FR" sz="1600" u="sng" dirty="0" err="1">
                <a:solidFill>
                  <a:schemeClr val="accent1">
                    <a:lumMod val="50000"/>
                  </a:schemeClr>
                </a:solidFill>
              </a:rPr>
              <a:t>pathway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« Soft » valorisation 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Landscaping</a:t>
            </a:r>
            <a:r>
              <a:rPr lang="fr-FR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pathway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sediment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mound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along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roadside</a:t>
            </a:r>
            <a:endParaRPr lang="fr-FR" sz="1600" u="sng" dirty="0">
              <a:solidFill>
                <a:schemeClr val="accent1">
                  <a:lumMod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fr-FR" sz="1600" u="sng" dirty="0">
                <a:solidFill>
                  <a:schemeClr val="accent1">
                    <a:lumMod val="50000"/>
                  </a:schemeClr>
                </a:solidFill>
              </a:rPr>
              <a:t>« Hard » valorisation : 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C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ivil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engineering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pathway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: 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Pouzzolan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sediment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fine fraction &lt; 63µm);</a:t>
            </a:r>
          </a:p>
          <a:p>
            <a:pPr marL="1200150" lvl="2" indent="-285750">
              <a:buFont typeface="Courier New" pitchFamily="49" charset="0"/>
              <a:buChar char="o"/>
            </a:pPr>
            <a:r>
              <a:rPr lang="fr-FR" sz="1600" b="1" dirty="0" err="1">
                <a:solidFill>
                  <a:schemeClr val="accent1">
                    <a:lumMod val="50000"/>
                  </a:schemeClr>
                </a:solidFill>
              </a:rPr>
              <a:t>Concrete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raw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50000"/>
                  </a:schemeClr>
                </a:solidFill>
              </a:rPr>
              <a:t>sediment</a:t>
            </a:r>
            <a:r>
              <a:rPr lang="fr-FR" sz="1600" dirty="0">
                <a:solidFill>
                  <a:schemeClr val="accent1">
                    <a:lumMod val="50000"/>
                  </a:schemeClr>
                </a:solidFill>
              </a:rPr>
              <a:t> fraction).</a:t>
            </a:r>
          </a:p>
        </p:txBody>
      </p:sp>
    </p:spTree>
    <p:extLst>
      <p:ext uri="{BB962C8B-B14F-4D97-AF65-F5344CB8AC3E}">
        <p14:creationId xmlns:p14="http://schemas.microsoft.com/office/powerpoint/2010/main" val="54607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544" y="1600065"/>
            <a:ext cx="2608272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MY" sz="2000" b="1" u="sng" dirty="0">
                <a:solidFill>
                  <a:schemeClr val="accent1">
                    <a:lumMod val="75000"/>
                  </a:schemeClr>
                </a:solidFill>
              </a:rPr>
              <a:t>Aim</a:t>
            </a:r>
            <a:r>
              <a:rPr lang="en-MY" sz="2000" u="sng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marL="342900" indent="-342900" algn="ctr">
              <a:spcAft>
                <a:spcPts val="600"/>
              </a:spcAft>
              <a:buFont typeface="Wingdings" pitchFamily="2" charset="2"/>
              <a:buChar char="Ø"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Monitoring of the ecological quality (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faunistic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and floristic inventories) and the 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ecotoxicity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of materials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4556016" y="108395"/>
            <a:ext cx="4227141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Landscaping</a:t>
            </a:r>
            <a:r>
              <a:rPr lang="fr-FR" sz="3600" b="1" u="sng" dirty="0">
                <a:solidFill>
                  <a:schemeClr val="tx2"/>
                </a:solidFill>
              </a:rPr>
              <a:t> mound (1)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835696" y="637129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fr-BE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Volume </a:t>
            </a:r>
            <a:r>
              <a:rPr kumimoji="0" lang="fr-BE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of </a:t>
            </a:r>
            <a:r>
              <a:rPr lang="fr-BE" dirty="0" err="1">
                <a:solidFill>
                  <a:schemeClr val="accent1">
                    <a:lumMod val="50000"/>
                  </a:schemeClr>
                </a:solidFill>
              </a:rPr>
              <a:t>unpolluted</a:t>
            </a:r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1">
                    <a:lumMod val="50000"/>
                  </a:schemeClr>
                </a:solidFill>
              </a:rPr>
              <a:t>dredging</a:t>
            </a:r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dirty="0" err="1">
                <a:solidFill>
                  <a:schemeClr val="accent1">
                    <a:lumMod val="50000"/>
                  </a:schemeClr>
                </a:solidFill>
              </a:rPr>
              <a:t>material</a:t>
            </a:r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:  1500 m³ </a:t>
            </a:r>
            <a:endParaRPr kumimoji="0" lang="fr-BE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2" y="4365104"/>
            <a:ext cx="2782804" cy="20840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06505"/>
            <a:ext cx="2734854" cy="20342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Espace réservé du contenu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493" y="1390951"/>
            <a:ext cx="5906704" cy="27419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71" y="4348312"/>
            <a:ext cx="2699792" cy="2066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37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4654026" y="143725"/>
            <a:ext cx="4489974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Landscaping</a:t>
            </a:r>
            <a:r>
              <a:rPr lang="fr-FR" sz="3600" b="1" u="sng" dirty="0">
                <a:solidFill>
                  <a:schemeClr val="tx2"/>
                </a:solidFill>
              </a:rPr>
              <a:t> mound (2)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8" y="1432869"/>
            <a:ext cx="3947507" cy="296063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ZoneTexte 9"/>
          <p:cNvSpPr txBox="1"/>
          <p:nvPr/>
        </p:nvSpPr>
        <p:spPr>
          <a:xfrm>
            <a:off x="498882" y="4010019"/>
            <a:ext cx="394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fr-BE" sz="1200" dirty="0" err="1">
                <a:solidFill>
                  <a:schemeClr val="bg1"/>
                </a:solidFill>
              </a:rPr>
              <a:t>Landscaping</a:t>
            </a:r>
            <a:r>
              <a:rPr lang="fr-BE" sz="1200" dirty="0">
                <a:solidFill>
                  <a:schemeClr val="bg1"/>
                </a:solidFill>
              </a:rPr>
              <a:t> mound and control site 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(Farciennes, </a:t>
            </a:r>
            <a:r>
              <a:rPr lang="fr-BE" sz="1200" dirty="0">
                <a:solidFill>
                  <a:schemeClr val="bg1"/>
                </a:solidFill>
                <a:latin typeface="Calibri"/>
              </a:rPr>
              <a:t>B</a:t>
            </a:r>
            <a:r>
              <a:rPr kumimoji="0" lang="fr-BE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elgium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2" name="Espace réservé du contenu 5"/>
          <p:cNvSpPr txBox="1">
            <a:spLocks/>
          </p:cNvSpPr>
          <p:nvPr/>
        </p:nvSpPr>
        <p:spPr>
          <a:xfrm>
            <a:off x="213115" y="4581128"/>
            <a:ext cx="8712968" cy="17394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MY" sz="2000" b="1" u="sng" dirty="0">
                <a:solidFill>
                  <a:schemeClr val="accent1">
                    <a:lumMod val="75000"/>
                  </a:schemeClr>
                </a:solidFill>
              </a:rPr>
              <a:t>Conclusions</a:t>
            </a:r>
            <a:r>
              <a:rPr lang="en-MY" sz="2000" u="sng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>
              <a:buFont typeface="Wingdings" pitchFamily="2" charset="2"/>
              <a:buChar char="Ø"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The use of non-contaminated sediments in a landscaping  mount does not have any significant toxic effect on the flora and fauna of Eutrophic sites</a:t>
            </a:r>
          </a:p>
          <a:p>
            <a:pPr algn="ctr">
              <a:buFont typeface="Wingdings" pitchFamily="2" charset="2"/>
              <a:buChar char="Ø"/>
            </a:pP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Biodiversity index is similar compared to the </a:t>
            </a:r>
            <a:r>
              <a:rPr lang="fr-BE" sz="2000" dirty="0" err="1">
                <a:solidFill>
                  <a:schemeClr val="accent1">
                    <a:lumMod val="75000"/>
                  </a:schemeClr>
                </a:solidFill>
              </a:rPr>
              <a:t>roadside</a:t>
            </a:r>
            <a:r>
              <a:rPr lang="fr-BE" sz="2000" dirty="0">
                <a:solidFill>
                  <a:schemeClr val="accent1">
                    <a:lumMod val="75000"/>
                  </a:schemeClr>
                </a:solidFill>
              </a:rPr>
              <a:t> of the 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surrounding area with some difference in the fauna species and flora from seeds trapped in the sediments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76" y="1502646"/>
            <a:ext cx="2013609" cy="15640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5" name="Picture 2" descr="F:\Fl.Lienard\VALSE\Module 5\2020\Juin 2020\Photos\Butte paysagère\IMG_20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90" y="1485124"/>
            <a:ext cx="2085539" cy="15640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:\Fl.Lienard\Divers\Images\E. fetid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146" y="3767711"/>
            <a:ext cx="1080121" cy="101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304146" y="4767781"/>
            <a:ext cx="1297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i="1" dirty="0" err="1">
                <a:solidFill>
                  <a:schemeClr val="accent1">
                    <a:lumMod val="50000"/>
                  </a:schemeClr>
                </a:solidFill>
              </a:rPr>
              <a:t>Eisenia</a:t>
            </a:r>
            <a:r>
              <a:rPr lang="fr-BE" sz="16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i="1" dirty="0" err="1">
                <a:solidFill>
                  <a:schemeClr val="accent1">
                    <a:lumMod val="50000"/>
                  </a:schemeClr>
                </a:solidFill>
              </a:rPr>
              <a:t>fetida</a:t>
            </a:r>
            <a:endParaRPr lang="fr-BE" sz="16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13900" y="3018264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200" i="1" dirty="0" err="1">
                <a:solidFill>
                  <a:schemeClr val="accent1">
                    <a:lumMod val="50000"/>
                  </a:schemeClr>
                </a:solidFill>
              </a:rPr>
              <a:t>Origanum</a:t>
            </a:r>
            <a:r>
              <a:rPr lang="fr-BE" sz="1200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200" i="1" dirty="0" err="1">
                <a:solidFill>
                  <a:schemeClr val="accent1">
                    <a:lumMod val="50000"/>
                  </a:schemeClr>
                </a:solidFill>
              </a:rPr>
              <a:t>vulgare</a:t>
            </a:r>
            <a:endParaRPr lang="fr-BE" sz="1200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fr-BE" sz="1200" dirty="0" err="1">
                <a:solidFill>
                  <a:schemeClr val="accent1">
                    <a:lumMod val="50000"/>
                  </a:schemeClr>
                </a:solidFill>
              </a:rPr>
              <a:t>June</a:t>
            </a:r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 2020)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651917" y="3066729"/>
            <a:ext cx="2384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Macro-</a:t>
            </a:r>
            <a:r>
              <a:rPr lang="fr-BE" sz="1200" dirty="0" err="1">
                <a:solidFill>
                  <a:schemeClr val="accent1">
                    <a:lumMod val="50000"/>
                  </a:schemeClr>
                </a:solidFill>
              </a:rPr>
              <a:t>invertebrate</a:t>
            </a:r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200" dirty="0" err="1">
                <a:solidFill>
                  <a:schemeClr val="accent1">
                    <a:lumMod val="50000"/>
                  </a:schemeClr>
                </a:solidFill>
              </a:rPr>
              <a:t>sampling</a:t>
            </a:r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fr-BE" sz="1200" dirty="0" err="1">
                <a:solidFill>
                  <a:schemeClr val="accent1">
                    <a:lumMod val="50000"/>
                  </a:schemeClr>
                </a:solidFill>
              </a:rPr>
              <a:t>June</a:t>
            </a:r>
            <a:r>
              <a:rPr lang="fr-BE" sz="1200" dirty="0">
                <a:solidFill>
                  <a:schemeClr val="accent1">
                    <a:lumMod val="50000"/>
                  </a:schemeClr>
                </a:solidFill>
              </a:rPr>
              <a:t> 2020)</a:t>
            </a:r>
          </a:p>
        </p:txBody>
      </p:sp>
      <p:sp>
        <p:nvSpPr>
          <p:cNvPr id="25" name="Espace réservé du texte 4"/>
          <p:cNvSpPr txBox="1">
            <a:spLocks/>
          </p:cNvSpPr>
          <p:nvPr/>
        </p:nvSpPr>
        <p:spPr>
          <a:xfrm>
            <a:off x="4569599" y="1196752"/>
            <a:ext cx="2115753" cy="3380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Floristic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inventory</a:t>
            </a:r>
            <a:endParaRPr lang="fr-B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Espace réservé du texte 4"/>
          <p:cNvSpPr txBox="1">
            <a:spLocks/>
          </p:cNvSpPr>
          <p:nvPr/>
        </p:nvSpPr>
        <p:spPr>
          <a:xfrm>
            <a:off x="6892576" y="1235901"/>
            <a:ext cx="1999904" cy="32308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Faunistic</a:t>
            </a:r>
            <a:r>
              <a:rPr lang="fr-BE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BE" sz="1600" dirty="0" err="1">
                <a:solidFill>
                  <a:schemeClr val="accent1">
                    <a:lumMod val="50000"/>
                  </a:schemeClr>
                </a:solidFill>
              </a:rPr>
              <a:t>inventory</a:t>
            </a:r>
            <a:endParaRPr lang="fr-BE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89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5220072" y="188640"/>
            <a:ext cx="3456384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3700" b="1" u="sng" dirty="0" err="1">
                <a:solidFill>
                  <a:schemeClr val="tx2"/>
                </a:solidFill>
              </a:rPr>
              <a:t>Pozzolan</a:t>
            </a:r>
            <a:r>
              <a:rPr lang="fr-BE" sz="3700" b="1" u="sng" dirty="0">
                <a:solidFill>
                  <a:schemeClr val="tx2"/>
                </a:solidFill>
              </a:rPr>
              <a:t> </a:t>
            </a:r>
            <a:r>
              <a:rPr lang="fr-BE" sz="3700" b="1" u="sng" dirty="0" err="1">
                <a:solidFill>
                  <a:schemeClr val="tx2"/>
                </a:solidFill>
              </a:rPr>
              <a:t>pathway</a:t>
            </a:r>
            <a:endParaRPr lang="fr-BE" sz="3700" b="1" u="sng" dirty="0">
              <a:solidFill>
                <a:schemeClr val="tx2"/>
              </a:solidFill>
            </a:endParaRPr>
          </a:p>
          <a:p>
            <a:pPr algn="l"/>
            <a:endParaRPr lang="fr-BE" sz="3600" b="1" u="sng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06" y="1412776"/>
            <a:ext cx="3581400" cy="559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86076" y="1628800"/>
            <a:ext cx="26540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Fraction &lt; 63 µm</a:t>
            </a: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Drying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(70-140°C)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Calcination 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(750-850°C)</a:t>
            </a: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BE" dirty="0" err="1">
                <a:solidFill>
                  <a:schemeClr val="accent1">
                    <a:lumMod val="75000"/>
                  </a:schemeClr>
                </a:solidFill>
              </a:rPr>
              <a:t>Grinding</a:t>
            </a:r>
            <a:endParaRPr lang="fr-BE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fr-BE" dirty="0">
                <a:solidFill>
                  <a:schemeClr val="accent1">
                    <a:lumMod val="75000"/>
                  </a:schemeClr>
                </a:solidFill>
              </a:rPr>
              <a:t>(Clinker)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Flèche vers le bas 4"/>
          <p:cNvSpPr/>
          <p:nvPr/>
        </p:nvSpPr>
        <p:spPr>
          <a:xfrm>
            <a:off x="4500363" y="2209326"/>
            <a:ext cx="216024" cy="28803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Flèche vers le bas 26"/>
          <p:cNvSpPr/>
          <p:nvPr/>
        </p:nvSpPr>
        <p:spPr>
          <a:xfrm>
            <a:off x="4500363" y="3721494"/>
            <a:ext cx="216024" cy="28803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Flèche vers le bas 27"/>
          <p:cNvSpPr/>
          <p:nvPr/>
        </p:nvSpPr>
        <p:spPr>
          <a:xfrm>
            <a:off x="4505102" y="5301208"/>
            <a:ext cx="216024" cy="288032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072" y="1532691"/>
            <a:ext cx="24837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2000" b="1" u="sng" dirty="0">
                <a:solidFill>
                  <a:schemeClr val="accent1">
                    <a:lumMod val="75000"/>
                  </a:schemeClr>
                </a:solidFill>
              </a:rPr>
              <a:t>Aim: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To assess the potential for valorisation of a river sediment: contribution of the fine fraction (&lt; 63µm) to the 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pozzolanic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cement composition</a:t>
            </a:r>
            <a:endParaRPr lang="fr-FR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2160" y="1000146"/>
            <a:ext cx="1042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MY" sz="2000" b="1" u="sng" dirty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6981" y="4475728"/>
            <a:ext cx="28028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u="sng" dirty="0" err="1">
                <a:solidFill>
                  <a:schemeClr val="accent1">
                    <a:lumMod val="75000"/>
                  </a:schemeClr>
                </a:solidFill>
              </a:rPr>
              <a:t>Pozzolanic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</a:rPr>
              <a:t> reactivity: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All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calcinated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products are considered reactive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Faster contribution than reference fly ash </a:t>
            </a:r>
          </a:p>
        </p:txBody>
      </p:sp>
    </p:spTree>
    <p:extLst>
      <p:ext uri="{BB962C8B-B14F-4D97-AF65-F5344CB8AC3E}">
        <p14:creationId xmlns:p14="http://schemas.microsoft.com/office/powerpoint/2010/main" val="3393131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ce réservé du texte 4"/>
          <p:cNvSpPr txBox="1">
            <a:spLocks/>
          </p:cNvSpPr>
          <p:nvPr/>
        </p:nvSpPr>
        <p:spPr>
          <a:xfrm>
            <a:off x="3741322" y="-82153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floristique</a:t>
            </a:r>
          </a:p>
        </p:txBody>
      </p:sp>
      <p:sp>
        <p:nvSpPr>
          <p:cNvPr id="22" name="Espace réservé du texte 4"/>
          <p:cNvSpPr txBox="1">
            <a:spLocks/>
          </p:cNvSpPr>
          <p:nvPr/>
        </p:nvSpPr>
        <p:spPr>
          <a:xfrm>
            <a:off x="8047339" y="-825264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faunistique</a:t>
            </a:r>
          </a:p>
        </p:txBody>
      </p:sp>
      <p:sp>
        <p:nvSpPr>
          <p:cNvPr id="2" name="Rectangle 1"/>
          <p:cNvSpPr/>
          <p:nvPr/>
        </p:nvSpPr>
        <p:spPr>
          <a:xfrm>
            <a:off x="395536" y="5445224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2000" b="1" u="sng" dirty="0">
                <a:solidFill>
                  <a:schemeClr val="accent1">
                    <a:lumMod val="75000"/>
                  </a:schemeClr>
                </a:solidFill>
              </a:rPr>
              <a:t>Conclusion: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The equivalent performance and the environmental compatibility demonstrated in the VALSE project present a 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favorable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balance for the </a:t>
            </a:r>
            <a:r>
              <a:rPr lang="en-MY" sz="2000" dirty="0" err="1">
                <a:solidFill>
                  <a:schemeClr val="accent1">
                    <a:lumMod val="75000"/>
                  </a:schemeClr>
                </a:solidFill>
              </a:rPr>
              <a:t>pozzolan</a:t>
            </a:r>
            <a:r>
              <a:rPr lang="en-MY" sz="2000" dirty="0">
                <a:solidFill>
                  <a:schemeClr val="accent1">
                    <a:lumMod val="75000"/>
                  </a:schemeClr>
                </a:solidFill>
              </a:rPr>
              <a:t> pathway</a:t>
            </a:r>
            <a:endParaRPr lang="fr-BE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1560" y="1300218"/>
            <a:ext cx="7992888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1700" b="1" dirty="0" err="1">
                <a:solidFill>
                  <a:schemeClr val="accent1">
                    <a:lumMod val="75000"/>
                  </a:schemeClr>
                </a:solidFill>
              </a:rPr>
              <a:t>Cement</a:t>
            </a:r>
            <a:r>
              <a:rPr lang="fr-FR" sz="17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30% substitution of Portland clinker by </a:t>
            </a:r>
            <a:r>
              <a:rPr lang="en-MY" sz="1600" dirty="0" err="1">
                <a:solidFill>
                  <a:schemeClr val="accent1">
                    <a:lumMod val="75000"/>
                  </a:schemeClr>
                </a:solidFill>
              </a:rPr>
              <a:t>calcinated</a:t>
            </a: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 sediments</a:t>
            </a:r>
            <a:endParaRPr lang="fr-FR" sz="17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BE" sz="1700" b="1" dirty="0">
                <a:solidFill>
                  <a:schemeClr val="accent1">
                    <a:lumMod val="75000"/>
                  </a:schemeClr>
                </a:solidFill>
              </a:rPr>
              <a:t>Performance </a:t>
            </a:r>
            <a:r>
              <a:rPr lang="fr-BE" sz="1700" b="1" dirty="0" err="1">
                <a:solidFill>
                  <a:schemeClr val="accent1">
                    <a:lumMod val="75000"/>
                  </a:schemeClr>
                </a:solidFill>
              </a:rPr>
              <a:t>properties</a:t>
            </a:r>
            <a:endParaRPr lang="fr-BE" sz="17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Mechanical resistance slightly higher than CEM II/B-V (containing fly ash)</a:t>
            </a:r>
            <a:endParaRPr lang="fr-FR" sz="1700" dirty="0">
              <a:solidFill>
                <a:schemeClr val="accent1">
                  <a:lumMod val="75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No setting delay problems, nor affected resistance (combustion of the OM)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Easily adjustable workability using commercial </a:t>
            </a:r>
            <a:r>
              <a:rPr lang="en-MY" sz="1600" dirty="0" err="1">
                <a:solidFill>
                  <a:schemeClr val="accent1">
                    <a:lumMod val="75000"/>
                  </a:schemeClr>
                </a:solidFill>
              </a:rPr>
              <a:t>superplasticizers</a:t>
            </a: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 (PCE type) – Durability (on concrete) has been demonstrated to be equivalent to CEM II/B-V composite cement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BE" sz="1700" b="1" dirty="0">
                <a:solidFill>
                  <a:schemeClr val="accent1">
                    <a:lumMod val="75000"/>
                  </a:schemeClr>
                </a:solidFill>
              </a:rPr>
              <a:t>Environnemental compatibility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Leaching  (lixiviation) tests on hardened (28 days) and crushed mortars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No exceeding of the standards observed, heavy metals (if present) are frozen by the cement matrix</a:t>
            </a:r>
            <a:endParaRPr lang="fr-BE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itre 2"/>
          <p:cNvSpPr txBox="1">
            <a:spLocks/>
          </p:cNvSpPr>
          <p:nvPr/>
        </p:nvSpPr>
        <p:spPr>
          <a:xfrm>
            <a:off x="5220072" y="188640"/>
            <a:ext cx="3456384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3700" b="1" u="sng" dirty="0" err="1">
                <a:solidFill>
                  <a:schemeClr val="tx2"/>
                </a:solidFill>
              </a:rPr>
              <a:t>Pozzolan</a:t>
            </a:r>
            <a:r>
              <a:rPr lang="fr-BE" sz="3700" b="1" u="sng" dirty="0">
                <a:solidFill>
                  <a:schemeClr val="tx2"/>
                </a:solidFill>
              </a:rPr>
              <a:t> </a:t>
            </a:r>
            <a:r>
              <a:rPr lang="fr-BE" sz="3700" b="1" u="sng" dirty="0" err="1">
                <a:solidFill>
                  <a:schemeClr val="tx2"/>
                </a:solidFill>
              </a:rPr>
              <a:t>pathway</a:t>
            </a:r>
            <a:endParaRPr lang="fr-BE" sz="3700" b="1" u="sng" dirty="0">
              <a:solidFill>
                <a:schemeClr val="tx2"/>
              </a:solidFill>
            </a:endParaRPr>
          </a:p>
          <a:p>
            <a:pPr algn="l"/>
            <a:endParaRPr lang="fr-BE" sz="3600" b="1" u="sng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23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75042"/>
              </p:ext>
            </p:extLst>
          </p:nvPr>
        </p:nvGraphicFramePr>
        <p:xfrm>
          <a:off x="6530105" y="4653136"/>
          <a:ext cx="2415374" cy="198545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49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8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8179">
                <a:tc>
                  <a:txBody>
                    <a:bodyPr/>
                    <a:lstStyle/>
                    <a:p>
                      <a:pPr algn="ctr"/>
                      <a:endParaRPr lang="fr-FR" sz="18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Solid (mg.kg</a:t>
                      </a:r>
                      <a:r>
                        <a:rPr lang="fr-FR" sz="1400" b="0" kern="1200" baseline="300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-1</a:t>
                      </a: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400" b="0" dirty="0" err="1"/>
                        <a:t>Eluate</a:t>
                      </a:r>
                      <a:endParaRPr lang="fr-BE" sz="1400" b="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(mg.kg</a:t>
                      </a:r>
                      <a:r>
                        <a:rPr lang="fr-FR" sz="1400" b="0" kern="1200" baseline="300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fr-FR" sz="1400" b="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18">
                <a:tc>
                  <a:txBody>
                    <a:bodyPr/>
                    <a:lstStyle/>
                    <a:p>
                      <a:pPr algn="ctr"/>
                      <a:r>
                        <a:rPr lang="fr-FR" sz="18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Zn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1115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latin typeface="Arial Narrow" panose="020B0606020202030204" pitchFamily="34" charset="0"/>
                          <a:cs typeface="Times" panose="02020603050405020304" pitchFamily="18" charset="0"/>
                        </a:rPr>
                        <a:t>&lt;1</a:t>
                      </a:r>
                      <a:endParaRPr lang="fr-FR" sz="1400" b="0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9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Pb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dirty="0">
                          <a:latin typeface="Arial Narrow" panose="020B0606020202030204" pitchFamily="34" charset="0"/>
                        </a:rPr>
                        <a:t>&lt;0,5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18">
                <a:tc>
                  <a:txBody>
                    <a:bodyPr/>
                    <a:lstStyle/>
                    <a:p>
                      <a:pPr algn="ctr"/>
                      <a:r>
                        <a:rPr lang="fr-FR" sz="1800" b="0" dirty="0">
                          <a:latin typeface="Arial Narrow" panose="020B0606020202030204" pitchFamily="34" charset="0"/>
                        </a:rPr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0" dirty="0">
                          <a:latin typeface="Arial Narrow" panose="020B0606020202030204" pitchFamily="34" charset="0"/>
                        </a:rPr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dirty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2"/>
          <p:cNvSpPr txBox="1">
            <a:spLocks/>
          </p:cNvSpPr>
          <p:nvPr/>
        </p:nvSpPr>
        <p:spPr>
          <a:xfrm>
            <a:off x="4860032" y="111837"/>
            <a:ext cx="3744416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600" b="1" u="sng" dirty="0" err="1">
                <a:solidFill>
                  <a:schemeClr val="tx2"/>
                </a:solidFill>
              </a:rPr>
              <a:t>Concrete</a:t>
            </a:r>
            <a:r>
              <a:rPr lang="fr-FR" sz="3600" b="1" u="sng" dirty="0">
                <a:solidFill>
                  <a:schemeClr val="tx2"/>
                </a:solidFill>
              </a:rPr>
              <a:t> </a:t>
            </a:r>
            <a:r>
              <a:rPr lang="fr-FR" sz="3600" b="1" u="sng" dirty="0" err="1">
                <a:solidFill>
                  <a:schemeClr val="tx2"/>
                </a:solidFill>
              </a:rPr>
              <a:t>pathway</a:t>
            </a:r>
            <a:endParaRPr lang="fr-BE" sz="3600" b="1" u="sng" dirty="0">
              <a:solidFill>
                <a:schemeClr val="tx2"/>
              </a:solidFill>
            </a:endParaRPr>
          </a:p>
        </p:txBody>
      </p:sp>
      <p:sp>
        <p:nvSpPr>
          <p:cNvPr id="21" name="Espace réservé du texte 4"/>
          <p:cNvSpPr txBox="1">
            <a:spLocks/>
          </p:cNvSpPr>
          <p:nvPr/>
        </p:nvSpPr>
        <p:spPr>
          <a:xfrm>
            <a:off x="3741322" y="-821538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floristique</a:t>
            </a:r>
          </a:p>
        </p:txBody>
      </p:sp>
      <p:sp>
        <p:nvSpPr>
          <p:cNvPr id="22" name="Espace réservé du texte 4"/>
          <p:cNvSpPr txBox="1">
            <a:spLocks/>
          </p:cNvSpPr>
          <p:nvPr/>
        </p:nvSpPr>
        <p:spPr>
          <a:xfrm>
            <a:off x="8047339" y="-825264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Inventaire faunistique</a:t>
            </a:r>
          </a:p>
        </p:txBody>
      </p:sp>
      <p:sp>
        <p:nvSpPr>
          <p:cNvPr id="4" name="Rectangle 3"/>
          <p:cNvSpPr/>
          <p:nvPr/>
        </p:nvSpPr>
        <p:spPr>
          <a:xfrm>
            <a:off x="557202" y="2132856"/>
            <a:ext cx="8352928" cy="11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</a:pPr>
            <a:r>
              <a:rPr lang="fr-BE" sz="1600" b="1" dirty="0" err="1">
                <a:solidFill>
                  <a:schemeClr val="accent1">
                    <a:lumMod val="75000"/>
                  </a:schemeClr>
                </a:solidFill>
              </a:rPr>
              <a:t>Sediment</a:t>
            </a:r>
            <a:r>
              <a:rPr lang="fr-BE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BE" sz="1600" b="1" dirty="0" err="1">
                <a:solidFill>
                  <a:schemeClr val="accent1">
                    <a:lumMod val="75000"/>
                  </a:schemeClr>
                </a:solidFill>
              </a:rPr>
              <a:t>typology</a:t>
            </a:r>
            <a:r>
              <a:rPr lang="fr-BE" sz="1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of Hauts-de-France  (France) and 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walloon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fr-FR" sz="1600" b="1" dirty="0" err="1">
                <a:solidFill>
                  <a:schemeClr val="accent1">
                    <a:lumMod val="75000"/>
                  </a:schemeClr>
                </a:solidFill>
              </a:rPr>
              <a:t>Belgium</a:t>
            </a:r>
            <a:r>
              <a:rPr lang="fr-FR" sz="1600" b="1" dirty="0">
                <a:solidFill>
                  <a:schemeClr val="accent1">
                    <a:lumMod val="75000"/>
                  </a:schemeClr>
                </a:solidFill>
              </a:rPr>
              <a:t>):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Very high fines (silt) content (70 ─ 90%) → very small grain fraction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High content of organic matter and heavy metals (mainly: Zn, </a:t>
            </a:r>
            <a:r>
              <a:rPr lang="en-MY" sz="1600" dirty="0" err="1">
                <a:solidFill>
                  <a:schemeClr val="accent1">
                    <a:lumMod val="75000"/>
                  </a:schemeClr>
                </a:solidFill>
              </a:rPr>
              <a:t>Pb</a:t>
            </a:r>
            <a:r>
              <a:rPr lang="en-MY" sz="1600" dirty="0">
                <a:solidFill>
                  <a:schemeClr val="accent1">
                    <a:lumMod val="75000"/>
                  </a:schemeClr>
                </a:solidFill>
              </a:rPr>
              <a:t>, Cu) due to a fairly similar industrial history </a:t>
            </a:r>
            <a:r>
              <a:rPr lang="en-MY" sz="16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Contaminated</a:t>
            </a:r>
            <a:r>
              <a:rPr lang="fr-FR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accent1">
                    <a:lumMod val="75000"/>
                  </a:schemeClr>
                </a:solidFill>
              </a:rPr>
              <a:t>sediments</a:t>
            </a:r>
            <a:endParaRPr lang="fr-F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6" y="4008326"/>
            <a:ext cx="3193246" cy="2034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82919"/>
              </p:ext>
            </p:extLst>
          </p:nvPr>
        </p:nvGraphicFramePr>
        <p:xfrm>
          <a:off x="3961353" y="4008326"/>
          <a:ext cx="2770887" cy="118231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87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928">
                <a:tc>
                  <a:txBody>
                    <a:bodyPr/>
                    <a:lstStyle/>
                    <a:p>
                      <a:pPr algn="ctr"/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&lt;63</a:t>
                      </a:r>
                      <a:r>
                        <a:rPr lang="el-G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μ</a:t>
                      </a: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fr-FR" sz="1400" b="1" kern="1200" dirty="0">
                        <a:solidFill>
                          <a:schemeClr val="dk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dirty="0">
                          <a:latin typeface="Arial Narrow" panose="020B0606020202030204" pitchFamily="34" charset="0"/>
                        </a:rPr>
                        <a:t>LOI</a:t>
                      </a:r>
                      <a:r>
                        <a:rPr lang="fr-FR" sz="1400" b="1" baseline="-25000" dirty="0">
                          <a:latin typeface="Arial Narrow" panose="020B0606020202030204" pitchFamily="34" charset="0"/>
                        </a:rPr>
                        <a:t>550°C </a:t>
                      </a: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(≈</a:t>
                      </a:r>
                      <a:r>
                        <a:rPr lang="fr-FR" sz="1400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Times New Roman" panose="02020603050405020304" pitchFamily="18" charset="0"/>
                        </a:rPr>
                        <a:t>MO)</a:t>
                      </a:r>
                      <a:endParaRPr lang="fr-FR" sz="14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2461">
                <a:tc gridSpan="2">
                  <a:txBody>
                    <a:bodyPr/>
                    <a:lstStyle/>
                    <a:p>
                      <a:pPr algn="ctr"/>
                      <a:r>
                        <a:rPr lang="fr-BE" sz="1400" b="1" dirty="0"/>
                        <a:t>Fluorine</a:t>
                      </a:r>
                      <a:r>
                        <a:rPr lang="fr-FR" sz="1400" b="1" baseline="3000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&gt;TS : </a:t>
                      </a:r>
                      <a:r>
                        <a:rPr lang="fr-FR" sz="1400" b="0" baseline="0" dirty="0" err="1">
                          <a:latin typeface="Arial Narrow" panose="020B0606020202030204" pitchFamily="34" charset="0"/>
                        </a:rPr>
                        <a:t>Catégory</a:t>
                      </a:r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400" b="1" baseline="0" dirty="0">
                          <a:latin typeface="Arial Narrow" panose="020B0606020202030204" pitchFamily="34" charset="0"/>
                        </a:rPr>
                        <a:t>B</a:t>
                      </a:r>
                      <a:r>
                        <a:rPr lang="fr-FR" sz="1400" b="0" baseline="0" dirty="0">
                          <a:latin typeface="Arial Narrow" panose="020B0606020202030204" pitchFamily="34" charset="0"/>
                        </a:rPr>
                        <a:t> (AGW95)</a:t>
                      </a:r>
                      <a:endParaRPr lang="fr-FR" sz="1400" b="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300" kern="1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5026" y="1297117"/>
            <a:ext cx="8519030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MY" b="1" u="sng" dirty="0">
                <a:solidFill>
                  <a:schemeClr val="accent1">
                    <a:lumMod val="75000"/>
                  </a:schemeClr>
                </a:solidFill>
              </a:rPr>
              <a:t>Aim: </a:t>
            </a:r>
            <a:r>
              <a:rPr lang="en-MY" dirty="0">
                <a:solidFill>
                  <a:schemeClr val="accent1">
                    <a:lumMod val="75000"/>
                  </a:schemeClr>
                </a:solidFill>
              </a:rPr>
              <a:t>To assess the potential of waterways sediments as a substitute for the sandy fraction in the cement concrete for the construction of a cycle path</a:t>
            </a: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90743" y="3598968"/>
            <a:ext cx="1846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Mechanical treatment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99992" y="3573016"/>
            <a:ext cx="15643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Final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</a:rPr>
              <a:t>granulometry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46940" y="4008326"/>
            <a:ext cx="1600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Heavy metal concentrations</a:t>
            </a:r>
          </a:p>
        </p:txBody>
      </p:sp>
    </p:spTree>
    <p:extLst>
      <p:ext uri="{BB962C8B-B14F-4D97-AF65-F5344CB8AC3E}">
        <p14:creationId xmlns:p14="http://schemas.microsoft.com/office/powerpoint/2010/main" val="236123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/>
          <a:stretch/>
        </p:blipFill>
        <p:spPr>
          <a:xfrm>
            <a:off x="328797" y="2105748"/>
            <a:ext cx="5323323" cy="42171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21679" y="1556792"/>
            <a:ext cx="4903843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fr-FR" sz="1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Mechanical</a:t>
            </a:r>
            <a:r>
              <a:rPr kumimoji="0" lang="fr-FR" sz="1700" b="1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p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erformance </a:t>
            </a:r>
            <a:r>
              <a:rPr lang="fr-FR" sz="17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in test tubes (</a:t>
            </a:r>
            <a:r>
              <a:rPr lang="el-GR" sz="17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Φ</a:t>
            </a:r>
            <a:r>
              <a:rPr lang="fr-FR" sz="1700" b="1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11*22cm</a:t>
            </a:r>
            <a:r>
              <a:rPr lang="fr-FR" sz="1700" b="1" baseline="30000" dirty="0">
                <a:solidFill>
                  <a:schemeClr val="accent1">
                    <a:lumMod val="75000"/>
                  </a:schemeClr>
                </a:solidFill>
                <a:cs typeface="Calibri" panose="020F0502020204030204" pitchFamily="34" charset="0"/>
              </a:rPr>
              <a:t>3</a:t>
            </a:r>
            <a:r>
              <a:rPr kumimoji="0" lang="fr-FR" sz="17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)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15616" y="192108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Compression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141185" y="1921082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Splitting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652120" y="2120497"/>
            <a:ext cx="3600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Applicable and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current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standards: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●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NF EN 206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●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NF P 98-170 (road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cement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concrete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B35 - 28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days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= 23,67 ± 0,96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MPa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→ C25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fr-FR" sz="1800" b="0" i="0" u="none" strike="noStrike" kern="1200" cap="none" spc="0" normalizeH="0" baseline="-2500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= 2,73 ± 0,04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MPa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→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S2,7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→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Concrete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of class 5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: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sufficient “resistance” for a cycle path</a:t>
            </a:r>
            <a:endParaRPr lang="fr-FR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047686" y="5674790"/>
            <a:ext cx="2677921" cy="446276"/>
            <a:chOff x="5552951" y="5025865"/>
            <a:chExt cx="2677921" cy="446276"/>
          </a:xfrm>
        </p:grpSpPr>
        <p:sp>
          <p:nvSpPr>
            <p:cNvPr id="2" name="Rectangle 1"/>
            <p:cNvSpPr/>
            <p:nvPr/>
          </p:nvSpPr>
          <p:spPr>
            <a:xfrm>
              <a:off x="5646727" y="5025865"/>
              <a:ext cx="2533066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rPr>
                <a:t>B35 : Sed </a:t>
              </a:r>
              <a:r>
                <a:rPr kumimoji="0" lang="fr-FR" sz="23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220 kg.m</a:t>
              </a:r>
              <a:r>
                <a:rPr kumimoji="0" lang="fr-FR" sz="2300" b="1" i="0" u="none" strike="noStrike" kern="1200" cap="none" spc="0" normalizeH="0" baseline="3000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</a:rPr>
                <a:t>-3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552951" y="5025865"/>
              <a:ext cx="2677921" cy="44627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55" y="260649"/>
            <a:ext cx="2326670" cy="93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re 2"/>
          <p:cNvSpPr txBox="1">
            <a:spLocks/>
          </p:cNvSpPr>
          <p:nvPr/>
        </p:nvSpPr>
        <p:spPr>
          <a:xfrm>
            <a:off x="5220073" y="127960"/>
            <a:ext cx="3690758" cy="938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300" b="1" u="sng" dirty="0" err="1">
                <a:solidFill>
                  <a:schemeClr val="tx2"/>
                </a:solidFill>
              </a:rPr>
              <a:t>Concrete</a:t>
            </a:r>
            <a:r>
              <a:rPr lang="fr-FR" sz="3300" b="1" u="sng" dirty="0">
                <a:solidFill>
                  <a:schemeClr val="tx2"/>
                </a:solidFill>
              </a:rPr>
              <a:t> </a:t>
            </a:r>
            <a:r>
              <a:rPr lang="fr-FR" sz="3300" b="1" u="sng" dirty="0" err="1">
                <a:solidFill>
                  <a:schemeClr val="tx2"/>
                </a:solidFill>
              </a:rPr>
              <a:t>pathway</a:t>
            </a:r>
            <a:endParaRPr lang="fr-BE" sz="3300" b="1" u="sng" dirty="0">
              <a:solidFill>
                <a:schemeClr val="tx2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298944" y="5113531"/>
            <a:ext cx="0" cy="4572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15797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1577</Words>
  <Application>Microsoft Office PowerPoint</Application>
  <PresentationFormat>Bildschirmpräsentation (4:3)</PresentationFormat>
  <Paragraphs>228</Paragraphs>
  <Slides>17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Calibri</vt:lpstr>
      <vt:lpstr>Courier New</vt:lpstr>
      <vt:lpstr>Times</vt:lpstr>
      <vt:lpstr>Wingdings</vt:lpstr>
      <vt:lpstr>Thème Office</vt:lpstr>
      <vt:lpstr>1_Thème Office</vt:lpstr>
      <vt:lpstr>PowerPoint-Präsentation</vt:lpstr>
      <vt:lpstr>Context: Why VALSE? </vt:lpstr>
      <vt:lpstr>Main addressed topics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1er comité technique</dc:title>
  <dc:creator>HAOUCHE Laurence</dc:creator>
  <cp:lastModifiedBy>Christian Bercker</cp:lastModifiedBy>
  <cp:revision>372</cp:revision>
  <cp:lastPrinted>2022-05-31T08:45:43Z</cp:lastPrinted>
  <dcterms:created xsi:type="dcterms:W3CDTF">2016-10-02T19:03:55Z</dcterms:created>
  <dcterms:modified xsi:type="dcterms:W3CDTF">2022-11-04T15:27:35Z</dcterms:modified>
</cp:coreProperties>
</file>