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4" r:id="rId2"/>
    <p:sldId id="295" r:id="rId3"/>
    <p:sldId id="291" r:id="rId4"/>
    <p:sldId id="292" r:id="rId5"/>
    <p:sldId id="293" r:id="rId6"/>
    <p:sldId id="298" r:id="rId7"/>
  </p:sldIdLst>
  <p:sldSz cx="9144000" cy="6858000" type="screen4x3"/>
  <p:notesSz cx="7559675" cy="10691813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i Heikkilä" initials="HH" lastIdx="34" clrIdx="0"/>
  <p:cmAuthor id="2" name="Rainer" initials="R" lastIdx="16" clrIdx="1">
    <p:extLst>
      <p:ext uri="{19B8F6BF-5375-455C-9EA6-DF929625EA0E}">
        <p15:presenceInfo xmlns:p15="http://schemas.microsoft.com/office/powerpoint/2012/main" userId="Rai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36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6DABF-77BD-4906-80DA-0410E1FF3A74}" type="datetimeFigureOut">
              <a:rPr lang="sv-FI" smtClean="0"/>
              <a:t>15-12-2020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A6099-07F7-4CF4-9144-63E29AAF6234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8114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FI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FI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FI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6CFA-33BF-444A-85D4-935892F00F20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8166-EC34-45B6-90E7-D79CC5F96F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19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FI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FI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FI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1743120"/>
            <a:ext cx="77716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FI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FI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FI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5"/>
          <a:stretch/>
        </p:blipFill>
        <p:spPr>
          <a:xfrm>
            <a:off x="628560" y="6262920"/>
            <a:ext cx="2100960" cy="551160"/>
          </a:xfrm>
          <a:prstGeom prst="rect">
            <a:avLst/>
          </a:prstGeom>
          <a:ln>
            <a:noFill/>
          </a:ln>
        </p:spPr>
      </p:pic>
      <p:pic>
        <p:nvPicPr>
          <p:cNvPr id="4" name="Picture 7"/>
          <p:cNvPicPr/>
          <p:nvPr/>
        </p:nvPicPr>
        <p:blipFill>
          <a:blip r:embed="rId16"/>
          <a:srcRect l="9005" t="20794" r="8299" b="32201"/>
          <a:stretch/>
        </p:blipFill>
        <p:spPr>
          <a:xfrm>
            <a:off x="6884280" y="6382440"/>
            <a:ext cx="1630080" cy="3060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74312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sv-FI" sz="1800" b="0" strike="noStrike" spc="-1">
                <a:latin typeface="Arial"/>
              </a:rPr>
              <a:t>Klicka för att redigera rubriktextens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Rainer\Mina dokument\Mina bilder\JOBBEFOTON\JOBBFOTON 2010\CATERMASS\IMG_94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" b="2987"/>
          <a:stretch/>
        </p:blipFill>
        <p:spPr bwMode="auto">
          <a:xfrm>
            <a:off x="281710" y="20782"/>
            <a:ext cx="8580579" cy="589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79928" y="2667003"/>
            <a:ext cx="14636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FI" sz="4400" dirty="0">
              <a:solidFill>
                <a:srgbClr val="222A35"/>
              </a:solidFill>
              <a:latin typeface="Times New Roman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46179" y="110161"/>
            <a:ext cx="7680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sv-SE" sz="32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Controlled</a:t>
            </a:r>
            <a:r>
              <a:rPr lang="sv-SE" sz="32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sv-SE" sz="32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drainage</a:t>
            </a:r>
            <a:r>
              <a:rPr lang="sv-SE" sz="32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and </a:t>
            </a:r>
            <a:r>
              <a:rPr lang="sv-SE" sz="32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subirrigation</a:t>
            </a:r>
            <a:r>
              <a:rPr lang="sv-SE" sz="32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96" y="3685187"/>
            <a:ext cx="3800337" cy="109875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50" y="2347073"/>
            <a:ext cx="3565235" cy="2674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objekt 3" descr="En bild som visar cykel, metall, svart, sitter&#10;&#10;Automatiskt genererad beskrivning">
            <a:extLst>
              <a:ext uri="{FF2B5EF4-FFF2-40B4-BE49-F238E27FC236}">
                <a16:creationId xmlns:a16="http://schemas.microsoft.com/office/drawing/2014/main" id="{631E5162-BE4E-4150-B40B-DB0F41A304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6" y="2347073"/>
            <a:ext cx="4038123" cy="285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6068A51-81BF-459F-86D3-B345779541F0}"/>
              </a:ext>
            </a:extLst>
          </p:cNvPr>
          <p:cNvSpPr txBox="1"/>
          <p:nvPr/>
        </p:nvSpPr>
        <p:spPr>
          <a:xfrm>
            <a:off x="4285964" y="906274"/>
            <a:ext cx="419513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When additional water is led to the soil through subsurface drains, we talk about subirrigation</a:t>
            </a:r>
            <a:endParaRPr lang="fi-FI" sz="2000" b="1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059E958-D487-4E4B-A642-978A3D640598}"/>
              </a:ext>
            </a:extLst>
          </p:cNvPr>
          <p:cNvSpPr txBox="1"/>
          <p:nvPr/>
        </p:nvSpPr>
        <p:spPr>
          <a:xfrm>
            <a:off x="275376" y="864831"/>
            <a:ext cx="356523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i-FI" sz="2000" b="1" dirty="0" err="1">
                <a:solidFill>
                  <a:schemeClr val="bg1"/>
                </a:solidFill>
              </a:rPr>
              <a:t>Controlled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drainage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regulates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the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subsurface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drainage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from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the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fields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by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means</a:t>
            </a:r>
            <a:r>
              <a:rPr lang="fi-FI" sz="2000" b="1" dirty="0">
                <a:solidFill>
                  <a:schemeClr val="bg1"/>
                </a:solidFill>
              </a:rPr>
              <a:t> of </a:t>
            </a:r>
            <a:r>
              <a:rPr lang="fi-FI" sz="2000" b="1" dirty="0" err="1">
                <a:solidFill>
                  <a:schemeClr val="bg1"/>
                </a:solidFill>
              </a:rPr>
              <a:t>damming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devices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installed</a:t>
            </a:r>
            <a:r>
              <a:rPr lang="fi-FI" sz="2000" b="1" dirty="0">
                <a:solidFill>
                  <a:schemeClr val="bg1"/>
                </a:solidFill>
              </a:rPr>
              <a:t> in </a:t>
            </a:r>
            <a:r>
              <a:rPr lang="fi-FI" sz="2000" b="1" dirty="0" err="1">
                <a:solidFill>
                  <a:schemeClr val="bg1"/>
                </a:solidFill>
              </a:rPr>
              <a:t>the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control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wells</a:t>
            </a: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E12C4B0-3118-4D1F-B3BC-B844FD819538}"/>
              </a:ext>
            </a:extLst>
          </p:cNvPr>
          <p:cNvSpPr txBox="1"/>
          <p:nvPr/>
        </p:nvSpPr>
        <p:spPr>
          <a:xfrm>
            <a:off x="4564096" y="2266145"/>
            <a:ext cx="3638872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i-FI" sz="2000" b="1" dirty="0" err="1">
                <a:solidFill>
                  <a:schemeClr val="bg1"/>
                </a:solidFill>
              </a:rPr>
              <a:t>Controlled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drainage</a:t>
            </a:r>
            <a:r>
              <a:rPr lang="fi-FI" sz="2000" b="1" dirty="0">
                <a:solidFill>
                  <a:schemeClr val="bg1"/>
                </a:solidFill>
              </a:rPr>
              <a:t> and </a:t>
            </a:r>
            <a:r>
              <a:rPr lang="fi-FI" sz="2000" b="1" dirty="0" err="1">
                <a:solidFill>
                  <a:schemeClr val="bg1"/>
                </a:solidFill>
              </a:rPr>
              <a:t>subirrigation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are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best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suited</a:t>
            </a:r>
            <a:r>
              <a:rPr lang="fi-FI" sz="2000" b="1" dirty="0">
                <a:solidFill>
                  <a:schemeClr val="bg1"/>
                </a:solidFill>
              </a:rPr>
              <a:t> for </a:t>
            </a:r>
            <a:r>
              <a:rPr lang="fi-FI" sz="2000" b="1" dirty="0" err="1">
                <a:solidFill>
                  <a:schemeClr val="bg1"/>
                </a:solidFill>
              </a:rPr>
              <a:t>flat</a:t>
            </a:r>
            <a:r>
              <a:rPr lang="fi-FI" sz="2000" b="1" dirty="0">
                <a:solidFill>
                  <a:schemeClr val="bg1"/>
                </a:solidFill>
              </a:rPr>
              <a:t> and </a:t>
            </a:r>
            <a:r>
              <a:rPr lang="fi-FI" sz="2000" b="1" dirty="0" err="1">
                <a:solidFill>
                  <a:schemeClr val="bg1"/>
                </a:solidFill>
              </a:rPr>
              <a:t>well-permeable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fields</a:t>
            </a: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EAB382-6AB2-4DBD-9FB7-3FAD87A4DFB5}"/>
              </a:ext>
            </a:extLst>
          </p:cNvPr>
          <p:cNvSpPr txBox="1"/>
          <p:nvPr/>
        </p:nvSpPr>
        <p:spPr>
          <a:xfrm>
            <a:off x="259285" y="5199564"/>
            <a:ext cx="8609338" cy="707886"/>
          </a:xfrm>
          <a:prstGeom prst="rect">
            <a:avLst/>
          </a:prstGeom>
          <a:solidFill>
            <a:schemeClr val="accent6"/>
          </a:solidFill>
          <a:effectLst>
            <a:softEdge rad="3175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</a:rPr>
              <a:t>As long </a:t>
            </a:r>
            <a:r>
              <a:rPr lang="fi-FI" sz="2000" b="1" dirty="0" err="1">
                <a:solidFill>
                  <a:schemeClr val="bg1"/>
                </a:solidFill>
              </a:rPr>
              <a:t>dry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periods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become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more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common</a:t>
            </a:r>
            <a:r>
              <a:rPr lang="fi-FI" sz="2000" b="1" dirty="0">
                <a:solidFill>
                  <a:schemeClr val="bg1"/>
                </a:solidFill>
              </a:rPr>
              <a:t>, </a:t>
            </a:r>
            <a:r>
              <a:rPr lang="fi-FI" sz="2000" b="1" dirty="0" err="1">
                <a:solidFill>
                  <a:schemeClr val="bg1"/>
                </a:solidFill>
              </a:rPr>
              <a:t>the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importance</a:t>
            </a:r>
            <a:r>
              <a:rPr lang="fi-FI" sz="2000" b="1" dirty="0">
                <a:solidFill>
                  <a:schemeClr val="bg1"/>
                </a:solidFill>
              </a:rPr>
              <a:t> of </a:t>
            </a:r>
            <a:r>
              <a:rPr lang="fi-FI" sz="2000" b="1" dirty="0" err="1">
                <a:solidFill>
                  <a:schemeClr val="bg1"/>
                </a:solidFill>
              </a:rPr>
              <a:t>controlled</a:t>
            </a:r>
            <a:r>
              <a:rPr lang="fi-FI" sz="2000" b="1" dirty="0">
                <a:solidFill>
                  <a:schemeClr val="bg1"/>
                </a:solidFill>
              </a:rPr>
              <a:t> </a:t>
            </a:r>
            <a:r>
              <a:rPr lang="fi-FI" sz="2000" b="1" dirty="0" err="1">
                <a:solidFill>
                  <a:schemeClr val="bg1"/>
                </a:solidFill>
              </a:rPr>
              <a:t>drainage</a:t>
            </a:r>
            <a:r>
              <a:rPr lang="fi-FI" sz="2000" b="1" dirty="0">
                <a:solidFill>
                  <a:schemeClr val="bg1"/>
                </a:solidFill>
              </a:rPr>
              <a:t> and </a:t>
            </a:r>
            <a:r>
              <a:rPr lang="fi-FI" sz="2000" b="1" dirty="0" err="1">
                <a:solidFill>
                  <a:schemeClr val="bg1"/>
                </a:solidFill>
              </a:rPr>
              <a:t>subirrigation</a:t>
            </a:r>
            <a:r>
              <a:rPr lang="fi-FI" sz="2000" b="1" dirty="0">
                <a:solidFill>
                  <a:schemeClr val="bg1"/>
                </a:solidFill>
              </a:rPr>
              <a:t> is </a:t>
            </a:r>
            <a:r>
              <a:rPr lang="fi-FI" sz="2000" b="1" dirty="0" err="1">
                <a:solidFill>
                  <a:schemeClr val="bg1"/>
                </a:solidFill>
              </a:rPr>
              <a:t>emphasized</a:t>
            </a:r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picture containing white, sitting, black, laying&#10;&#10;Description generated with very high confidence">
            <a:extLst>
              <a:ext uri="{FF2B5EF4-FFF2-40B4-BE49-F238E27FC236}">
                <a16:creationId xmlns:a16="http://schemas.microsoft.com/office/drawing/2014/main" id="{51E08FD9-D312-40A9-A9E5-7EDEAC946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9" y="4499"/>
            <a:ext cx="9155500" cy="6072622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19AB5DC6-DCDA-4D33-931F-0CC31BA66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786" y="238569"/>
            <a:ext cx="66826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fi-FI" sz="3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</a:t>
            </a:r>
            <a:r>
              <a:rPr lang="fi-FI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i-FI" sz="3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controlled</a:t>
            </a:r>
            <a:r>
              <a:rPr lang="fi-FI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3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drainage</a:t>
            </a:r>
            <a:r>
              <a:rPr lang="fi-FI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i-FI" sz="3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agriculture</a:t>
            </a:r>
            <a:endParaRPr lang="sv-S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F8218-483D-48DE-A2BD-E554DE56A921}"/>
              </a:ext>
            </a:extLst>
          </p:cNvPr>
          <p:cNvSpPr txBox="1"/>
          <p:nvPr/>
        </p:nvSpPr>
        <p:spPr>
          <a:xfrm>
            <a:off x="620292" y="1405476"/>
            <a:ext cx="8525234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fi-FI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storage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i-FI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subirrigation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regulate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</a:t>
            </a:r>
            <a:r>
              <a:rPr lang="sv-FI" sz="2200" dirty="0">
                <a:ea typeface="+mn-lt"/>
                <a:cs typeface="+mn-lt"/>
              </a:rPr>
              <a:t>.</a:t>
            </a:r>
            <a:br>
              <a:rPr lang="sv-FI" sz="2200" dirty="0">
                <a:ea typeface="+mn-lt"/>
                <a:cs typeface="+mn-lt"/>
              </a:rPr>
            </a:br>
            <a:r>
              <a:rPr lang="sv-FI" sz="800" dirty="0">
                <a:ea typeface="+mn-lt"/>
                <a:cs typeface="+mn-lt"/>
              </a:rPr>
              <a:t>                </a:t>
            </a:r>
            <a:endParaRPr lang="sv-FI" sz="8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Nutrient leaching decreases (nitrate nitrogen is reduced to nitrogen gas). </a:t>
            </a:r>
          </a:p>
          <a:p>
            <a:endParaRPr lang="sv-FI" sz="8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The formation of acidity and the leaching of metal compounds from acid sulphate soils are reduced. Potential leaching can be smoothed out over time</a:t>
            </a:r>
            <a:r>
              <a:rPr lang="en-US" sz="2200" dirty="0">
                <a:ea typeface="+mn-lt"/>
                <a:cs typeface="+mn-lt"/>
              </a:rPr>
              <a:t>.</a:t>
            </a:r>
          </a:p>
          <a:p>
            <a:endParaRPr lang="en-US" sz="8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cs typeface="Arial"/>
              </a:rPr>
              <a:t>Compaction of peatlands and decomposition of organic matter slow down.</a:t>
            </a:r>
          </a:p>
          <a:p>
            <a:pPr marL="342900" indent="-342900">
              <a:buFont typeface="Arial"/>
              <a:buChar char="•"/>
            </a:pPr>
            <a:endParaRPr lang="en-US" sz="8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cs typeface="Arial"/>
              </a:rPr>
              <a:t>Greenhouse gas emissions on peatlands are decreasing.</a:t>
            </a:r>
          </a:p>
          <a:p>
            <a:pPr marL="342900" indent="-342900">
              <a:buFont typeface="Arial"/>
              <a:buChar char="•"/>
            </a:pPr>
            <a:endParaRPr lang="en-US" sz="8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Less rust is generated.</a:t>
            </a:r>
          </a:p>
        </p:txBody>
      </p:sp>
    </p:spTree>
    <p:extLst>
      <p:ext uri="{BB962C8B-B14F-4D97-AF65-F5344CB8AC3E}">
        <p14:creationId xmlns:p14="http://schemas.microsoft.com/office/powerpoint/2010/main" val="333458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äs, utomhus, natur, vatten&#10;&#10;Automatiskt genererad beskrivning">
            <a:extLst>
              <a:ext uri="{FF2B5EF4-FFF2-40B4-BE49-F238E27FC236}">
                <a16:creationId xmlns:a16="http://schemas.microsoft.com/office/drawing/2014/main" id="{D881DEA5-5F83-4780-AFBF-CD3C281F7A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2"/>
          <a:stretch/>
        </p:blipFill>
        <p:spPr>
          <a:xfrm>
            <a:off x="28576" y="191868"/>
            <a:ext cx="9096376" cy="5379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62BB405-6E1F-45F1-894B-7906CBABC0EC}"/>
              </a:ext>
            </a:extLst>
          </p:cNvPr>
          <p:cNvSpPr/>
          <p:nvPr/>
        </p:nvSpPr>
        <p:spPr>
          <a:xfrm>
            <a:off x="5259978" y="1056444"/>
            <a:ext cx="1193075" cy="43251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146FD-3068-4743-A989-7AD644DE35C1}"/>
              </a:ext>
            </a:extLst>
          </p:cNvPr>
          <p:cNvSpPr/>
          <p:nvPr/>
        </p:nvSpPr>
        <p:spPr>
          <a:xfrm rot="281644">
            <a:off x="-1732" y="4417683"/>
            <a:ext cx="5375203" cy="177999"/>
          </a:xfrm>
          <a:prstGeom prst="rect">
            <a:avLst/>
          </a:prstGeom>
          <a:pattFill prst="lt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solidFill>
              <a:schemeClr val="tx1">
                <a:alpha val="97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450080"/>
                      <a:gd name="connsiteY0" fmla="*/ 0 h 139337"/>
                      <a:gd name="connsiteX1" fmla="*/ 591225 w 4450080"/>
                      <a:gd name="connsiteY1" fmla="*/ 0 h 139337"/>
                      <a:gd name="connsiteX2" fmla="*/ 1093448 w 4450080"/>
                      <a:gd name="connsiteY2" fmla="*/ 0 h 139337"/>
                      <a:gd name="connsiteX3" fmla="*/ 1818176 w 4450080"/>
                      <a:gd name="connsiteY3" fmla="*/ 0 h 139337"/>
                      <a:gd name="connsiteX4" fmla="*/ 2409400 w 4450080"/>
                      <a:gd name="connsiteY4" fmla="*/ 0 h 139337"/>
                      <a:gd name="connsiteX5" fmla="*/ 3000625 w 4450080"/>
                      <a:gd name="connsiteY5" fmla="*/ 0 h 139337"/>
                      <a:gd name="connsiteX6" fmla="*/ 3725353 w 4450080"/>
                      <a:gd name="connsiteY6" fmla="*/ 0 h 139337"/>
                      <a:gd name="connsiteX7" fmla="*/ 4450080 w 4450080"/>
                      <a:gd name="connsiteY7" fmla="*/ 0 h 139337"/>
                      <a:gd name="connsiteX8" fmla="*/ 4450080 w 4450080"/>
                      <a:gd name="connsiteY8" fmla="*/ 139337 h 139337"/>
                      <a:gd name="connsiteX9" fmla="*/ 3903356 w 4450080"/>
                      <a:gd name="connsiteY9" fmla="*/ 139337 h 139337"/>
                      <a:gd name="connsiteX10" fmla="*/ 3267630 w 4450080"/>
                      <a:gd name="connsiteY10" fmla="*/ 139337 h 139337"/>
                      <a:gd name="connsiteX11" fmla="*/ 2631904 w 4450080"/>
                      <a:gd name="connsiteY11" fmla="*/ 139337 h 139337"/>
                      <a:gd name="connsiteX12" fmla="*/ 2040680 w 4450080"/>
                      <a:gd name="connsiteY12" fmla="*/ 139337 h 139337"/>
                      <a:gd name="connsiteX13" fmla="*/ 1315952 w 4450080"/>
                      <a:gd name="connsiteY13" fmla="*/ 139337 h 139337"/>
                      <a:gd name="connsiteX14" fmla="*/ 591225 w 4450080"/>
                      <a:gd name="connsiteY14" fmla="*/ 139337 h 139337"/>
                      <a:gd name="connsiteX15" fmla="*/ 0 w 4450080"/>
                      <a:gd name="connsiteY15" fmla="*/ 139337 h 139337"/>
                      <a:gd name="connsiteX16" fmla="*/ 0 w 4450080"/>
                      <a:gd name="connsiteY16" fmla="*/ 0 h 139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50080" h="139337" extrusionOk="0">
                        <a:moveTo>
                          <a:pt x="0" y="0"/>
                        </a:moveTo>
                        <a:cubicBezTo>
                          <a:pt x="256861" y="8533"/>
                          <a:pt x="331431" y="5338"/>
                          <a:pt x="591225" y="0"/>
                        </a:cubicBezTo>
                        <a:cubicBezTo>
                          <a:pt x="851020" y="-5338"/>
                          <a:pt x="917012" y="-23229"/>
                          <a:pt x="1093448" y="0"/>
                        </a:cubicBezTo>
                        <a:cubicBezTo>
                          <a:pt x="1269884" y="23229"/>
                          <a:pt x="1538636" y="8341"/>
                          <a:pt x="1818176" y="0"/>
                        </a:cubicBezTo>
                        <a:cubicBezTo>
                          <a:pt x="2097716" y="-8341"/>
                          <a:pt x="2178578" y="18220"/>
                          <a:pt x="2409400" y="0"/>
                        </a:cubicBezTo>
                        <a:cubicBezTo>
                          <a:pt x="2640222" y="-18220"/>
                          <a:pt x="2794710" y="21369"/>
                          <a:pt x="3000625" y="0"/>
                        </a:cubicBezTo>
                        <a:cubicBezTo>
                          <a:pt x="3206541" y="-21369"/>
                          <a:pt x="3557873" y="-19801"/>
                          <a:pt x="3725353" y="0"/>
                        </a:cubicBezTo>
                        <a:cubicBezTo>
                          <a:pt x="3892833" y="19801"/>
                          <a:pt x="4213876" y="-7834"/>
                          <a:pt x="4450080" y="0"/>
                        </a:cubicBezTo>
                        <a:cubicBezTo>
                          <a:pt x="4451463" y="53848"/>
                          <a:pt x="4447854" y="99354"/>
                          <a:pt x="4450080" y="139337"/>
                        </a:cubicBezTo>
                        <a:cubicBezTo>
                          <a:pt x="4223479" y="118568"/>
                          <a:pt x="4032172" y="153253"/>
                          <a:pt x="3903356" y="139337"/>
                        </a:cubicBezTo>
                        <a:cubicBezTo>
                          <a:pt x="3774540" y="125421"/>
                          <a:pt x="3570386" y="167098"/>
                          <a:pt x="3267630" y="139337"/>
                        </a:cubicBezTo>
                        <a:cubicBezTo>
                          <a:pt x="2964874" y="111576"/>
                          <a:pt x="2842867" y="149151"/>
                          <a:pt x="2631904" y="139337"/>
                        </a:cubicBezTo>
                        <a:cubicBezTo>
                          <a:pt x="2420941" y="129523"/>
                          <a:pt x="2210093" y="137947"/>
                          <a:pt x="2040680" y="139337"/>
                        </a:cubicBezTo>
                        <a:cubicBezTo>
                          <a:pt x="1871267" y="140727"/>
                          <a:pt x="1480899" y="140523"/>
                          <a:pt x="1315952" y="139337"/>
                        </a:cubicBezTo>
                        <a:cubicBezTo>
                          <a:pt x="1151005" y="138151"/>
                          <a:pt x="883481" y="173052"/>
                          <a:pt x="591225" y="139337"/>
                        </a:cubicBezTo>
                        <a:cubicBezTo>
                          <a:pt x="298969" y="105622"/>
                          <a:pt x="184972" y="131672"/>
                          <a:pt x="0" y="139337"/>
                        </a:cubicBezTo>
                        <a:cubicBezTo>
                          <a:pt x="-6529" y="73235"/>
                          <a:pt x="87" y="515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A0D2868B-D36B-4570-91F0-DE1F4A6427DE}"/>
              </a:ext>
            </a:extLst>
          </p:cNvPr>
          <p:cNvSpPr/>
          <p:nvPr/>
        </p:nvSpPr>
        <p:spPr>
          <a:xfrm>
            <a:off x="5276850" y="4761894"/>
            <a:ext cx="1154907" cy="6119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A160D87-99ED-42DB-BB0D-CB1F75509848}"/>
              </a:ext>
            </a:extLst>
          </p:cNvPr>
          <p:cNvSpPr/>
          <p:nvPr/>
        </p:nvSpPr>
        <p:spPr>
          <a:xfrm rot="281644">
            <a:off x="2913738" y="4531769"/>
            <a:ext cx="2473903" cy="18875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450080"/>
                      <a:gd name="connsiteY0" fmla="*/ 0 h 139337"/>
                      <a:gd name="connsiteX1" fmla="*/ 591225 w 4450080"/>
                      <a:gd name="connsiteY1" fmla="*/ 0 h 139337"/>
                      <a:gd name="connsiteX2" fmla="*/ 1093448 w 4450080"/>
                      <a:gd name="connsiteY2" fmla="*/ 0 h 139337"/>
                      <a:gd name="connsiteX3" fmla="*/ 1818176 w 4450080"/>
                      <a:gd name="connsiteY3" fmla="*/ 0 h 139337"/>
                      <a:gd name="connsiteX4" fmla="*/ 2409400 w 4450080"/>
                      <a:gd name="connsiteY4" fmla="*/ 0 h 139337"/>
                      <a:gd name="connsiteX5" fmla="*/ 3000625 w 4450080"/>
                      <a:gd name="connsiteY5" fmla="*/ 0 h 139337"/>
                      <a:gd name="connsiteX6" fmla="*/ 3725353 w 4450080"/>
                      <a:gd name="connsiteY6" fmla="*/ 0 h 139337"/>
                      <a:gd name="connsiteX7" fmla="*/ 4450080 w 4450080"/>
                      <a:gd name="connsiteY7" fmla="*/ 0 h 139337"/>
                      <a:gd name="connsiteX8" fmla="*/ 4450080 w 4450080"/>
                      <a:gd name="connsiteY8" fmla="*/ 139337 h 139337"/>
                      <a:gd name="connsiteX9" fmla="*/ 3903356 w 4450080"/>
                      <a:gd name="connsiteY9" fmla="*/ 139337 h 139337"/>
                      <a:gd name="connsiteX10" fmla="*/ 3267630 w 4450080"/>
                      <a:gd name="connsiteY10" fmla="*/ 139337 h 139337"/>
                      <a:gd name="connsiteX11" fmla="*/ 2631904 w 4450080"/>
                      <a:gd name="connsiteY11" fmla="*/ 139337 h 139337"/>
                      <a:gd name="connsiteX12" fmla="*/ 2040680 w 4450080"/>
                      <a:gd name="connsiteY12" fmla="*/ 139337 h 139337"/>
                      <a:gd name="connsiteX13" fmla="*/ 1315952 w 4450080"/>
                      <a:gd name="connsiteY13" fmla="*/ 139337 h 139337"/>
                      <a:gd name="connsiteX14" fmla="*/ 591225 w 4450080"/>
                      <a:gd name="connsiteY14" fmla="*/ 139337 h 139337"/>
                      <a:gd name="connsiteX15" fmla="*/ 0 w 4450080"/>
                      <a:gd name="connsiteY15" fmla="*/ 139337 h 139337"/>
                      <a:gd name="connsiteX16" fmla="*/ 0 w 4450080"/>
                      <a:gd name="connsiteY16" fmla="*/ 0 h 139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50080" h="139337" extrusionOk="0">
                        <a:moveTo>
                          <a:pt x="0" y="0"/>
                        </a:moveTo>
                        <a:cubicBezTo>
                          <a:pt x="256861" y="8533"/>
                          <a:pt x="331431" y="5338"/>
                          <a:pt x="591225" y="0"/>
                        </a:cubicBezTo>
                        <a:cubicBezTo>
                          <a:pt x="851020" y="-5338"/>
                          <a:pt x="917012" y="-23229"/>
                          <a:pt x="1093448" y="0"/>
                        </a:cubicBezTo>
                        <a:cubicBezTo>
                          <a:pt x="1269884" y="23229"/>
                          <a:pt x="1538636" y="8341"/>
                          <a:pt x="1818176" y="0"/>
                        </a:cubicBezTo>
                        <a:cubicBezTo>
                          <a:pt x="2097716" y="-8341"/>
                          <a:pt x="2178578" y="18220"/>
                          <a:pt x="2409400" y="0"/>
                        </a:cubicBezTo>
                        <a:cubicBezTo>
                          <a:pt x="2640222" y="-18220"/>
                          <a:pt x="2794710" y="21369"/>
                          <a:pt x="3000625" y="0"/>
                        </a:cubicBezTo>
                        <a:cubicBezTo>
                          <a:pt x="3206541" y="-21369"/>
                          <a:pt x="3557873" y="-19801"/>
                          <a:pt x="3725353" y="0"/>
                        </a:cubicBezTo>
                        <a:cubicBezTo>
                          <a:pt x="3892833" y="19801"/>
                          <a:pt x="4213876" y="-7834"/>
                          <a:pt x="4450080" y="0"/>
                        </a:cubicBezTo>
                        <a:cubicBezTo>
                          <a:pt x="4451463" y="53848"/>
                          <a:pt x="4447854" y="99354"/>
                          <a:pt x="4450080" y="139337"/>
                        </a:cubicBezTo>
                        <a:cubicBezTo>
                          <a:pt x="4223479" y="118568"/>
                          <a:pt x="4032172" y="153253"/>
                          <a:pt x="3903356" y="139337"/>
                        </a:cubicBezTo>
                        <a:cubicBezTo>
                          <a:pt x="3774540" y="125421"/>
                          <a:pt x="3570386" y="167098"/>
                          <a:pt x="3267630" y="139337"/>
                        </a:cubicBezTo>
                        <a:cubicBezTo>
                          <a:pt x="2964874" y="111576"/>
                          <a:pt x="2842867" y="149151"/>
                          <a:pt x="2631904" y="139337"/>
                        </a:cubicBezTo>
                        <a:cubicBezTo>
                          <a:pt x="2420941" y="129523"/>
                          <a:pt x="2210093" y="137947"/>
                          <a:pt x="2040680" y="139337"/>
                        </a:cubicBezTo>
                        <a:cubicBezTo>
                          <a:pt x="1871267" y="140727"/>
                          <a:pt x="1480899" y="140523"/>
                          <a:pt x="1315952" y="139337"/>
                        </a:cubicBezTo>
                        <a:cubicBezTo>
                          <a:pt x="1151005" y="138151"/>
                          <a:pt x="883481" y="173052"/>
                          <a:pt x="591225" y="139337"/>
                        </a:cubicBezTo>
                        <a:cubicBezTo>
                          <a:pt x="298969" y="105622"/>
                          <a:pt x="184972" y="131672"/>
                          <a:pt x="0" y="139337"/>
                        </a:cubicBezTo>
                        <a:cubicBezTo>
                          <a:pt x="-6529" y="73235"/>
                          <a:pt x="87" y="515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L-form 6">
            <a:extLst>
              <a:ext uri="{FF2B5EF4-FFF2-40B4-BE49-F238E27FC236}">
                <a16:creationId xmlns:a16="http://schemas.microsoft.com/office/drawing/2014/main" id="{CD88B70F-340C-46EC-AD7C-A713089BDF8D}"/>
              </a:ext>
            </a:extLst>
          </p:cNvPr>
          <p:cNvSpPr/>
          <p:nvPr/>
        </p:nvSpPr>
        <p:spPr>
          <a:xfrm>
            <a:off x="5910355" y="2625755"/>
            <a:ext cx="397308" cy="2255004"/>
          </a:xfrm>
          <a:prstGeom prst="corner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FBF8312-2E6A-4427-8903-F16A8210B43B}"/>
              </a:ext>
            </a:extLst>
          </p:cNvPr>
          <p:cNvSpPr/>
          <p:nvPr/>
        </p:nvSpPr>
        <p:spPr>
          <a:xfrm rot="284928">
            <a:off x="-44866" y="3848689"/>
            <a:ext cx="2958572" cy="49066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Flödesschema: Förutbestämd process 9">
            <a:extLst>
              <a:ext uri="{FF2B5EF4-FFF2-40B4-BE49-F238E27FC236}">
                <a16:creationId xmlns:a16="http://schemas.microsoft.com/office/drawing/2014/main" id="{E1C7D522-4E51-4B9A-B1A5-0FD2AC5FB816}"/>
              </a:ext>
            </a:extLst>
          </p:cNvPr>
          <p:cNvSpPr/>
          <p:nvPr/>
        </p:nvSpPr>
        <p:spPr>
          <a:xfrm>
            <a:off x="5824541" y="4681667"/>
            <a:ext cx="77893" cy="188119"/>
          </a:xfrm>
          <a:prstGeom prst="flowChartPredefined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12D76BC4-557A-4C5A-BD8E-105186BDF38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5863487" y="1817827"/>
            <a:ext cx="1" cy="28638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B1D61E05-A1D1-4EE3-9620-26AE7C1A8941}"/>
              </a:ext>
            </a:extLst>
          </p:cNvPr>
          <p:cNvCxnSpPr>
            <a:cxnSpLocks/>
          </p:cNvCxnSpPr>
          <p:nvPr/>
        </p:nvCxnSpPr>
        <p:spPr>
          <a:xfrm>
            <a:off x="5784152" y="1828800"/>
            <a:ext cx="16668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D072BFB-8F86-4921-B331-CECE88D1A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25" y="476251"/>
            <a:ext cx="1283899" cy="459143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C0471910-6B26-4617-9BFC-171C0291BE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3" r="59336"/>
          <a:stretch/>
        </p:blipFill>
        <p:spPr>
          <a:xfrm>
            <a:off x="1432492" y="900098"/>
            <a:ext cx="247651" cy="459143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94AFF220-8FFB-47B7-822B-6106111AD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203" y="762253"/>
            <a:ext cx="249959" cy="45724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31CF6EA6-88E1-4AFD-8354-0FEAF6544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054" y="921859"/>
            <a:ext cx="249959" cy="45724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DC61251B-1A88-491C-A769-31E34D1C4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947" y="599203"/>
            <a:ext cx="249959" cy="457240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1DE7E385-CB26-4669-BE26-83FB436F6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366" y="476249"/>
            <a:ext cx="249959" cy="457240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446C6918-7122-4A93-A9C6-306DE2249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771" y="950433"/>
            <a:ext cx="249959" cy="45724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765547B4-0184-4027-9389-C2795A75E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395" y="308523"/>
            <a:ext cx="249959" cy="457240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AF5A8C9D-CD88-4363-84BE-48EB540D09E2}"/>
              </a:ext>
            </a:extLst>
          </p:cNvPr>
          <p:cNvSpPr/>
          <p:nvPr/>
        </p:nvSpPr>
        <p:spPr>
          <a:xfrm rot="281644">
            <a:off x="6272650" y="4802142"/>
            <a:ext cx="2856101" cy="20863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450080"/>
                      <a:gd name="connsiteY0" fmla="*/ 0 h 139337"/>
                      <a:gd name="connsiteX1" fmla="*/ 591225 w 4450080"/>
                      <a:gd name="connsiteY1" fmla="*/ 0 h 139337"/>
                      <a:gd name="connsiteX2" fmla="*/ 1093448 w 4450080"/>
                      <a:gd name="connsiteY2" fmla="*/ 0 h 139337"/>
                      <a:gd name="connsiteX3" fmla="*/ 1818176 w 4450080"/>
                      <a:gd name="connsiteY3" fmla="*/ 0 h 139337"/>
                      <a:gd name="connsiteX4" fmla="*/ 2409400 w 4450080"/>
                      <a:gd name="connsiteY4" fmla="*/ 0 h 139337"/>
                      <a:gd name="connsiteX5" fmla="*/ 3000625 w 4450080"/>
                      <a:gd name="connsiteY5" fmla="*/ 0 h 139337"/>
                      <a:gd name="connsiteX6" fmla="*/ 3725353 w 4450080"/>
                      <a:gd name="connsiteY6" fmla="*/ 0 h 139337"/>
                      <a:gd name="connsiteX7" fmla="*/ 4450080 w 4450080"/>
                      <a:gd name="connsiteY7" fmla="*/ 0 h 139337"/>
                      <a:gd name="connsiteX8" fmla="*/ 4450080 w 4450080"/>
                      <a:gd name="connsiteY8" fmla="*/ 139337 h 139337"/>
                      <a:gd name="connsiteX9" fmla="*/ 3903356 w 4450080"/>
                      <a:gd name="connsiteY9" fmla="*/ 139337 h 139337"/>
                      <a:gd name="connsiteX10" fmla="*/ 3267630 w 4450080"/>
                      <a:gd name="connsiteY10" fmla="*/ 139337 h 139337"/>
                      <a:gd name="connsiteX11" fmla="*/ 2631904 w 4450080"/>
                      <a:gd name="connsiteY11" fmla="*/ 139337 h 139337"/>
                      <a:gd name="connsiteX12" fmla="*/ 2040680 w 4450080"/>
                      <a:gd name="connsiteY12" fmla="*/ 139337 h 139337"/>
                      <a:gd name="connsiteX13" fmla="*/ 1315952 w 4450080"/>
                      <a:gd name="connsiteY13" fmla="*/ 139337 h 139337"/>
                      <a:gd name="connsiteX14" fmla="*/ 591225 w 4450080"/>
                      <a:gd name="connsiteY14" fmla="*/ 139337 h 139337"/>
                      <a:gd name="connsiteX15" fmla="*/ 0 w 4450080"/>
                      <a:gd name="connsiteY15" fmla="*/ 139337 h 139337"/>
                      <a:gd name="connsiteX16" fmla="*/ 0 w 4450080"/>
                      <a:gd name="connsiteY16" fmla="*/ 0 h 139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50080" h="139337" extrusionOk="0">
                        <a:moveTo>
                          <a:pt x="0" y="0"/>
                        </a:moveTo>
                        <a:cubicBezTo>
                          <a:pt x="256861" y="8533"/>
                          <a:pt x="331431" y="5338"/>
                          <a:pt x="591225" y="0"/>
                        </a:cubicBezTo>
                        <a:cubicBezTo>
                          <a:pt x="851020" y="-5338"/>
                          <a:pt x="917012" y="-23229"/>
                          <a:pt x="1093448" y="0"/>
                        </a:cubicBezTo>
                        <a:cubicBezTo>
                          <a:pt x="1269884" y="23229"/>
                          <a:pt x="1538636" y="8341"/>
                          <a:pt x="1818176" y="0"/>
                        </a:cubicBezTo>
                        <a:cubicBezTo>
                          <a:pt x="2097716" y="-8341"/>
                          <a:pt x="2178578" y="18220"/>
                          <a:pt x="2409400" y="0"/>
                        </a:cubicBezTo>
                        <a:cubicBezTo>
                          <a:pt x="2640222" y="-18220"/>
                          <a:pt x="2794710" y="21369"/>
                          <a:pt x="3000625" y="0"/>
                        </a:cubicBezTo>
                        <a:cubicBezTo>
                          <a:pt x="3206541" y="-21369"/>
                          <a:pt x="3557873" y="-19801"/>
                          <a:pt x="3725353" y="0"/>
                        </a:cubicBezTo>
                        <a:cubicBezTo>
                          <a:pt x="3892833" y="19801"/>
                          <a:pt x="4213876" y="-7834"/>
                          <a:pt x="4450080" y="0"/>
                        </a:cubicBezTo>
                        <a:cubicBezTo>
                          <a:pt x="4451463" y="53848"/>
                          <a:pt x="4447854" y="99354"/>
                          <a:pt x="4450080" y="139337"/>
                        </a:cubicBezTo>
                        <a:cubicBezTo>
                          <a:pt x="4223479" y="118568"/>
                          <a:pt x="4032172" y="153253"/>
                          <a:pt x="3903356" y="139337"/>
                        </a:cubicBezTo>
                        <a:cubicBezTo>
                          <a:pt x="3774540" y="125421"/>
                          <a:pt x="3570386" y="167098"/>
                          <a:pt x="3267630" y="139337"/>
                        </a:cubicBezTo>
                        <a:cubicBezTo>
                          <a:pt x="2964874" y="111576"/>
                          <a:pt x="2842867" y="149151"/>
                          <a:pt x="2631904" y="139337"/>
                        </a:cubicBezTo>
                        <a:cubicBezTo>
                          <a:pt x="2420941" y="129523"/>
                          <a:pt x="2210093" y="137947"/>
                          <a:pt x="2040680" y="139337"/>
                        </a:cubicBezTo>
                        <a:cubicBezTo>
                          <a:pt x="1871267" y="140727"/>
                          <a:pt x="1480899" y="140523"/>
                          <a:pt x="1315952" y="139337"/>
                        </a:cubicBezTo>
                        <a:cubicBezTo>
                          <a:pt x="1151005" y="138151"/>
                          <a:pt x="883481" y="173052"/>
                          <a:pt x="591225" y="139337"/>
                        </a:cubicBezTo>
                        <a:cubicBezTo>
                          <a:pt x="298969" y="105622"/>
                          <a:pt x="184972" y="131672"/>
                          <a:pt x="0" y="139337"/>
                        </a:cubicBezTo>
                        <a:cubicBezTo>
                          <a:pt x="-6529" y="73235"/>
                          <a:pt x="87" y="515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Pil: nedåt 36">
            <a:extLst>
              <a:ext uri="{FF2B5EF4-FFF2-40B4-BE49-F238E27FC236}">
                <a16:creationId xmlns:a16="http://schemas.microsoft.com/office/drawing/2014/main" id="{6ABC53E8-1B94-43D7-98B3-0605A635A175}"/>
              </a:ext>
            </a:extLst>
          </p:cNvPr>
          <p:cNvSpPr/>
          <p:nvPr/>
        </p:nvSpPr>
        <p:spPr>
          <a:xfrm>
            <a:off x="1133286" y="1547479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Pil: nedåt 38">
            <a:extLst>
              <a:ext uri="{FF2B5EF4-FFF2-40B4-BE49-F238E27FC236}">
                <a16:creationId xmlns:a16="http://schemas.microsoft.com/office/drawing/2014/main" id="{162AFBF9-9536-48F8-BEF8-AF99899F7A6F}"/>
              </a:ext>
            </a:extLst>
          </p:cNvPr>
          <p:cNvSpPr/>
          <p:nvPr/>
        </p:nvSpPr>
        <p:spPr>
          <a:xfrm>
            <a:off x="2054906" y="2244439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Pil: nedåt 39">
            <a:extLst>
              <a:ext uri="{FF2B5EF4-FFF2-40B4-BE49-F238E27FC236}">
                <a16:creationId xmlns:a16="http://schemas.microsoft.com/office/drawing/2014/main" id="{EF6D3C12-1F21-49F2-99A9-3E1222A96273}"/>
              </a:ext>
            </a:extLst>
          </p:cNvPr>
          <p:cNvSpPr/>
          <p:nvPr/>
        </p:nvSpPr>
        <p:spPr>
          <a:xfrm>
            <a:off x="694418" y="2153904"/>
            <a:ext cx="191863" cy="617285"/>
          </a:xfrm>
          <a:custGeom>
            <a:avLst/>
            <a:gdLst>
              <a:gd name="connsiteX0" fmla="*/ 0 w 191863"/>
              <a:gd name="connsiteY0" fmla="*/ 521354 h 617285"/>
              <a:gd name="connsiteX1" fmla="*/ 47966 w 191863"/>
              <a:gd name="connsiteY1" fmla="*/ 521354 h 617285"/>
              <a:gd name="connsiteX2" fmla="*/ 47966 w 191863"/>
              <a:gd name="connsiteY2" fmla="*/ 0 h 617285"/>
              <a:gd name="connsiteX3" fmla="*/ 143897 w 191863"/>
              <a:gd name="connsiteY3" fmla="*/ 0 h 617285"/>
              <a:gd name="connsiteX4" fmla="*/ 143897 w 191863"/>
              <a:gd name="connsiteY4" fmla="*/ 521354 h 617285"/>
              <a:gd name="connsiteX5" fmla="*/ 191863 w 191863"/>
              <a:gd name="connsiteY5" fmla="*/ 521354 h 617285"/>
              <a:gd name="connsiteX6" fmla="*/ 95932 w 191863"/>
              <a:gd name="connsiteY6" fmla="*/ 617285 h 617285"/>
              <a:gd name="connsiteX7" fmla="*/ 0 w 191863"/>
              <a:gd name="connsiteY7" fmla="*/ 521354 h 61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63" h="617285" fill="none" extrusionOk="0">
                <a:moveTo>
                  <a:pt x="0" y="521354"/>
                </a:moveTo>
                <a:cubicBezTo>
                  <a:pt x="17218" y="519306"/>
                  <a:pt x="26479" y="522970"/>
                  <a:pt x="47966" y="521354"/>
                </a:cubicBezTo>
                <a:cubicBezTo>
                  <a:pt x="11672" y="304004"/>
                  <a:pt x="91432" y="113137"/>
                  <a:pt x="47966" y="0"/>
                </a:cubicBezTo>
                <a:cubicBezTo>
                  <a:pt x="76873" y="-3657"/>
                  <a:pt x="100918" y="10442"/>
                  <a:pt x="143897" y="0"/>
                </a:cubicBezTo>
                <a:cubicBezTo>
                  <a:pt x="156365" y="125426"/>
                  <a:pt x="129300" y="306978"/>
                  <a:pt x="143897" y="521354"/>
                </a:cubicBezTo>
                <a:cubicBezTo>
                  <a:pt x="167731" y="521244"/>
                  <a:pt x="179505" y="523089"/>
                  <a:pt x="191863" y="521354"/>
                </a:cubicBezTo>
                <a:cubicBezTo>
                  <a:pt x="168466" y="546271"/>
                  <a:pt x="114580" y="585897"/>
                  <a:pt x="95932" y="617285"/>
                </a:cubicBezTo>
                <a:cubicBezTo>
                  <a:pt x="39374" y="580970"/>
                  <a:pt x="31222" y="544120"/>
                  <a:pt x="0" y="521354"/>
                </a:cubicBezTo>
                <a:close/>
              </a:path>
              <a:path w="191863" h="617285" stroke="0" extrusionOk="0">
                <a:moveTo>
                  <a:pt x="0" y="521354"/>
                </a:moveTo>
                <a:cubicBezTo>
                  <a:pt x="18315" y="516259"/>
                  <a:pt x="38190" y="521715"/>
                  <a:pt x="47966" y="521354"/>
                </a:cubicBezTo>
                <a:cubicBezTo>
                  <a:pt x="23257" y="270481"/>
                  <a:pt x="109730" y="130158"/>
                  <a:pt x="47966" y="0"/>
                </a:cubicBezTo>
                <a:cubicBezTo>
                  <a:pt x="75937" y="-1159"/>
                  <a:pt x="108253" y="3636"/>
                  <a:pt x="143897" y="0"/>
                </a:cubicBezTo>
                <a:cubicBezTo>
                  <a:pt x="181142" y="157667"/>
                  <a:pt x="137395" y="273155"/>
                  <a:pt x="143897" y="521354"/>
                </a:cubicBezTo>
                <a:cubicBezTo>
                  <a:pt x="162244" y="519998"/>
                  <a:pt x="178123" y="526505"/>
                  <a:pt x="191863" y="521354"/>
                </a:cubicBezTo>
                <a:cubicBezTo>
                  <a:pt x="173679" y="555326"/>
                  <a:pt x="123020" y="572257"/>
                  <a:pt x="95932" y="617285"/>
                </a:cubicBezTo>
                <a:cubicBezTo>
                  <a:pt x="55468" y="586230"/>
                  <a:pt x="31446" y="536207"/>
                  <a:pt x="0" y="521354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il: nedåt 40">
            <a:extLst>
              <a:ext uri="{FF2B5EF4-FFF2-40B4-BE49-F238E27FC236}">
                <a16:creationId xmlns:a16="http://schemas.microsoft.com/office/drawing/2014/main" id="{07E8A496-4FD3-4C8C-8338-53FC3FCF5317}"/>
              </a:ext>
            </a:extLst>
          </p:cNvPr>
          <p:cNvSpPr/>
          <p:nvPr/>
        </p:nvSpPr>
        <p:spPr>
          <a:xfrm>
            <a:off x="3032520" y="1536616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il: nedåt 41">
            <a:extLst>
              <a:ext uri="{FF2B5EF4-FFF2-40B4-BE49-F238E27FC236}">
                <a16:creationId xmlns:a16="http://schemas.microsoft.com/office/drawing/2014/main" id="{A70212F4-5F9E-4F43-BEA5-6AD4EA329213}"/>
              </a:ext>
            </a:extLst>
          </p:cNvPr>
          <p:cNvSpPr/>
          <p:nvPr/>
        </p:nvSpPr>
        <p:spPr>
          <a:xfrm>
            <a:off x="3025165" y="3087691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B5F5D1B-6E3D-44AD-AF4F-35D7433F6970}"/>
              </a:ext>
            </a:extLst>
          </p:cNvPr>
          <p:cNvSpPr/>
          <p:nvPr/>
        </p:nvSpPr>
        <p:spPr>
          <a:xfrm rot="288656">
            <a:off x="-26112" y="3868075"/>
            <a:ext cx="3073071" cy="503926"/>
          </a:xfrm>
          <a:custGeom>
            <a:avLst/>
            <a:gdLst>
              <a:gd name="connsiteX0" fmla="*/ 0 w 3073071"/>
              <a:gd name="connsiteY0" fmla="*/ 0 h 503926"/>
              <a:gd name="connsiteX1" fmla="*/ 573640 w 3073071"/>
              <a:gd name="connsiteY1" fmla="*/ 0 h 503926"/>
              <a:gd name="connsiteX2" fmla="*/ 1116549 w 3073071"/>
              <a:gd name="connsiteY2" fmla="*/ 0 h 503926"/>
              <a:gd name="connsiteX3" fmla="*/ 1659458 w 3073071"/>
              <a:gd name="connsiteY3" fmla="*/ 0 h 503926"/>
              <a:gd name="connsiteX4" fmla="*/ 2079445 w 3073071"/>
              <a:gd name="connsiteY4" fmla="*/ 0 h 503926"/>
              <a:gd name="connsiteX5" fmla="*/ 2530162 w 3073071"/>
              <a:gd name="connsiteY5" fmla="*/ 0 h 503926"/>
              <a:gd name="connsiteX6" fmla="*/ 3073071 w 3073071"/>
              <a:gd name="connsiteY6" fmla="*/ 0 h 503926"/>
              <a:gd name="connsiteX7" fmla="*/ 3073071 w 3073071"/>
              <a:gd name="connsiteY7" fmla="*/ 503926 h 503926"/>
              <a:gd name="connsiteX8" fmla="*/ 2560893 w 3073071"/>
              <a:gd name="connsiteY8" fmla="*/ 503926 h 503926"/>
              <a:gd name="connsiteX9" fmla="*/ 2140906 w 3073071"/>
              <a:gd name="connsiteY9" fmla="*/ 503926 h 503926"/>
              <a:gd name="connsiteX10" fmla="*/ 1720920 w 3073071"/>
              <a:gd name="connsiteY10" fmla="*/ 503926 h 503926"/>
              <a:gd name="connsiteX11" fmla="*/ 1178011 w 3073071"/>
              <a:gd name="connsiteY11" fmla="*/ 503926 h 503926"/>
              <a:gd name="connsiteX12" fmla="*/ 727293 w 3073071"/>
              <a:gd name="connsiteY12" fmla="*/ 503926 h 503926"/>
              <a:gd name="connsiteX13" fmla="*/ 0 w 3073071"/>
              <a:gd name="connsiteY13" fmla="*/ 503926 h 503926"/>
              <a:gd name="connsiteX14" fmla="*/ 0 w 3073071"/>
              <a:gd name="connsiteY14" fmla="*/ 0 h 50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3071" h="503926" fill="none" extrusionOk="0">
                <a:moveTo>
                  <a:pt x="0" y="0"/>
                </a:moveTo>
                <a:cubicBezTo>
                  <a:pt x="161661" y="-2926"/>
                  <a:pt x="360754" y="31865"/>
                  <a:pt x="573640" y="0"/>
                </a:cubicBezTo>
                <a:cubicBezTo>
                  <a:pt x="786526" y="-31865"/>
                  <a:pt x="991524" y="2298"/>
                  <a:pt x="1116549" y="0"/>
                </a:cubicBezTo>
                <a:cubicBezTo>
                  <a:pt x="1241574" y="-2298"/>
                  <a:pt x="1524036" y="8009"/>
                  <a:pt x="1659458" y="0"/>
                </a:cubicBezTo>
                <a:cubicBezTo>
                  <a:pt x="1794880" y="-8009"/>
                  <a:pt x="1933568" y="27048"/>
                  <a:pt x="2079445" y="0"/>
                </a:cubicBezTo>
                <a:cubicBezTo>
                  <a:pt x="2225322" y="-27048"/>
                  <a:pt x="2360044" y="38409"/>
                  <a:pt x="2530162" y="0"/>
                </a:cubicBezTo>
                <a:cubicBezTo>
                  <a:pt x="2700280" y="-38409"/>
                  <a:pt x="2828244" y="6261"/>
                  <a:pt x="3073071" y="0"/>
                </a:cubicBezTo>
                <a:cubicBezTo>
                  <a:pt x="3089684" y="146783"/>
                  <a:pt x="3066081" y="387634"/>
                  <a:pt x="3073071" y="503926"/>
                </a:cubicBezTo>
                <a:cubicBezTo>
                  <a:pt x="2930302" y="514624"/>
                  <a:pt x="2679450" y="465510"/>
                  <a:pt x="2560893" y="503926"/>
                </a:cubicBezTo>
                <a:cubicBezTo>
                  <a:pt x="2442336" y="542342"/>
                  <a:pt x="2295528" y="494194"/>
                  <a:pt x="2140906" y="503926"/>
                </a:cubicBezTo>
                <a:cubicBezTo>
                  <a:pt x="1986284" y="513658"/>
                  <a:pt x="1810276" y="486095"/>
                  <a:pt x="1720920" y="503926"/>
                </a:cubicBezTo>
                <a:cubicBezTo>
                  <a:pt x="1631564" y="521757"/>
                  <a:pt x="1370541" y="493400"/>
                  <a:pt x="1178011" y="503926"/>
                </a:cubicBezTo>
                <a:cubicBezTo>
                  <a:pt x="985481" y="514452"/>
                  <a:pt x="837618" y="466843"/>
                  <a:pt x="727293" y="503926"/>
                </a:cubicBezTo>
                <a:cubicBezTo>
                  <a:pt x="616968" y="541009"/>
                  <a:pt x="253037" y="430753"/>
                  <a:pt x="0" y="503926"/>
                </a:cubicBezTo>
                <a:cubicBezTo>
                  <a:pt x="-50542" y="376632"/>
                  <a:pt x="9819" y="145235"/>
                  <a:pt x="0" y="0"/>
                </a:cubicBezTo>
                <a:close/>
              </a:path>
              <a:path w="3073071" h="503926" stroke="0" extrusionOk="0">
                <a:moveTo>
                  <a:pt x="0" y="0"/>
                </a:moveTo>
                <a:cubicBezTo>
                  <a:pt x="211949" y="-23521"/>
                  <a:pt x="332514" y="36745"/>
                  <a:pt x="481448" y="0"/>
                </a:cubicBezTo>
                <a:cubicBezTo>
                  <a:pt x="630382" y="-36745"/>
                  <a:pt x="732277" y="47519"/>
                  <a:pt x="901434" y="0"/>
                </a:cubicBezTo>
                <a:cubicBezTo>
                  <a:pt x="1070591" y="-47519"/>
                  <a:pt x="1308512" y="67119"/>
                  <a:pt x="1475074" y="0"/>
                </a:cubicBezTo>
                <a:cubicBezTo>
                  <a:pt x="1641636" y="-67119"/>
                  <a:pt x="1855358" y="1667"/>
                  <a:pt x="1956522" y="0"/>
                </a:cubicBezTo>
                <a:cubicBezTo>
                  <a:pt x="2057686" y="-1667"/>
                  <a:pt x="2272053" y="19074"/>
                  <a:pt x="2437970" y="0"/>
                </a:cubicBezTo>
                <a:cubicBezTo>
                  <a:pt x="2603887" y="-19074"/>
                  <a:pt x="2923740" y="19025"/>
                  <a:pt x="3073071" y="0"/>
                </a:cubicBezTo>
                <a:cubicBezTo>
                  <a:pt x="3077646" y="151601"/>
                  <a:pt x="3039368" y="343248"/>
                  <a:pt x="3073071" y="503926"/>
                </a:cubicBezTo>
                <a:cubicBezTo>
                  <a:pt x="2892401" y="538792"/>
                  <a:pt x="2779044" y="447667"/>
                  <a:pt x="2560893" y="503926"/>
                </a:cubicBezTo>
                <a:cubicBezTo>
                  <a:pt x="2342742" y="560185"/>
                  <a:pt x="2285401" y="499830"/>
                  <a:pt x="2140906" y="503926"/>
                </a:cubicBezTo>
                <a:cubicBezTo>
                  <a:pt x="1996411" y="508022"/>
                  <a:pt x="1850329" y="443265"/>
                  <a:pt x="1628728" y="503926"/>
                </a:cubicBezTo>
                <a:cubicBezTo>
                  <a:pt x="1407127" y="564587"/>
                  <a:pt x="1297124" y="486061"/>
                  <a:pt x="1116549" y="503926"/>
                </a:cubicBezTo>
                <a:cubicBezTo>
                  <a:pt x="935974" y="521791"/>
                  <a:pt x="868688" y="485249"/>
                  <a:pt x="635101" y="503926"/>
                </a:cubicBezTo>
                <a:cubicBezTo>
                  <a:pt x="401514" y="522603"/>
                  <a:pt x="177907" y="459324"/>
                  <a:pt x="0" y="503926"/>
                </a:cubicBezTo>
                <a:cubicBezTo>
                  <a:pt x="-12978" y="271396"/>
                  <a:pt x="34920" y="228081"/>
                  <a:pt x="0" y="0"/>
                </a:cubicBezTo>
                <a:close/>
              </a:path>
            </a:pathLst>
          </a:custGeom>
          <a:solidFill>
            <a:srgbClr val="0070C0">
              <a:alpha val="42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4556FABD-BDF8-4E82-973C-0DF5204D596C}"/>
              </a:ext>
            </a:extLst>
          </p:cNvPr>
          <p:cNvSpPr/>
          <p:nvPr/>
        </p:nvSpPr>
        <p:spPr>
          <a:xfrm rot="284536">
            <a:off x="9791" y="4500509"/>
            <a:ext cx="5379559" cy="7721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B3C7583D-67B2-49ED-B9E6-178364183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1187">
            <a:off x="5392351" y="4778545"/>
            <a:ext cx="153599" cy="280972"/>
          </a:xfrm>
          <a:prstGeom prst="rect">
            <a:avLst/>
          </a:prstGeom>
        </p:spPr>
      </p:pic>
      <p:sp>
        <p:nvSpPr>
          <p:cNvPr id="50" name="Frihandsfigur: Form 49">
            <a:extLst>
              <a:ext uri="{FF2B5EF4-FFF2-40B4-BE49-F238E27FC236}">
                <a16:creationId xmlns:a16="http://schemas.microsoft.com/office/drawing/2014/main" id="{23885847-259D-419F-94F4-0406E3EDF7AE}"/>
              </a:ext>
            </a:extLst>
          </p:cNvPr>
          <p:cNvSpPr/>
          <p:nvPr/>
        </p:nvSpPr>
        <p:spPr>
          <a:xfrm>
            <a:off x="-9523" y="4400551"/>
            <a:ext cx="9134475" cy="1219200"/>
          </a:xfrm>
          <a:custGeom>
            <a:avLst/>
            <a:gdLst>
              <a:gd name="connsiteX0" fmla="*/ 19050 w 9134475"/>
              <a:gd name="connsiteY0" fmla="*/ 0 h 1219200"/>
              <a:gd name="connsiteX1" fmla="*/ 5229225 w 9134475"/>
              <a:gd name="connsiteY1" fmla="*/ 428625 h 1219200"/>
              <a:gd name="connsiteX2" fmla="*/ 5229225 w 9134475"/>
              <a:gd name="connsiteY2" fmla="*/ 1038225 h 1219200"/>
              <a:gd name="connsiteX3" fmla="*/ 6486525 w 9134475"/>
              <a:gd name="connsiteY3" fmla="*/ 1038225 h 1219200"/>
              <a:gd name="connsiteX4" fmla="*/ 6477000 w 9134475"/>
              <a:gd name="connsiteY4" fmla="*/ 533400 h 1219200"/>
              <a:gd name="connsiteX5" fmla="*/ 9134475 w 9134475"/>
              <a:gd name="connsiteY5" fmla="*/ 752475 h 1219200"/>
              <a:gd name="connsiteX6" fmla="*/ 9134475 w 9134475"/>
              <a:gd name="connsiteY6" fmla="*/ 1209675 h 1219200"/>
              <a:gd name="connsiteX7" fmla="*/ 0 w 9134475"/>
              <a:gd name="connsiteY7" fmla="*/ 1219200 h 1219200"/>
              <a:gd name="connsiteX8" fmla="*/ 19050 w 9134475"/>
              <a:gd name="connsiteY8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4475" h="1219200">
                <a:moveTo>
                  <a:pt x="19050" y="0"/>
                </a:moveTo>
                <a:lnTo>
                  <a:pt x="5229225" y="428625"/>
                </a:lnTo>
                <a:lnTo>
                  <a:pt x="5229225" y="1038225"/>
                </a:lnTo>
                <a:lnTo>
                  <a:pt x="6486525" y="1038225"/>
                </a:lnTo>
                <a:lnTo>
                  <a:pt x="6477000" y="533400"/>
                </a:lnTo>
                <a:lnTo>
                  <a:pt x="9134475" y="752475"/>
                </a:lnTo>
                <a:lnTo>
                  <a:pt x="9134475" y="1209675"/>
                </a:lnTo>
                <a:lnTo>
                  <a:pt x="0" y="1219200"/>
                </a:lnTo>
                <a:lnTo>
                  <a:pt x="19050" y="0"/>
                </a:lnTo>
                <a:close/>
              </a:path>
            </a:pathLst>
          </a:custGeom>
          <a:solidFill>
            <a:srgbClr val="0070C0">
              <a:alpha val="56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C84F023-BDC7-410B-A5BF-11D468719546}"/>
              </a:ext>
            </a:extLst>
          </p:cNvPr>
          <p:cNvSpPr/>
          <p:nvPr/>
        </p:nvSpPr>
        <p:spPr>
          <a:xfrm>
            <a:off x="5824543" y="4798210"/>
            <a:ext cx="3290882" cy="314136"/>
          </a:xfrm>
          <a:custGeom>
            <a:avLst/>
            <a:gdLst>
              <a:gd name="connsiteX0" fmla="*/ 106606 w 3290882"/>
              <a:gd name="connsiteY0" fmla="*/ 0 h 314136"/>
              <a:gd name="connsiteX1" fmla="*/ 431059 w 3290882"/>
              <a:gd name="connsiteY1" fmla="*/ 4424 h 314136"/>
              <a:gd name="connsiteX2" fmla="*/ 1060220 w 3290882"/>
              <a:gd name="connsiteY2" fmla="*/ 56013 h 314136"/>
              <a:gd name="connsiteX3" fmla="*/ 1689381 w 3290882"/>
              <a:gd name="connsiteY3" fmla="*/ 107602 h 314136"/>
              <a:gd name="connsiteX4" fmla="*/ 2175551 w 3290882"/>
              <a:gd name="connsiteY4" fmla="*/ 147466 h 314136"/>
              <a:gd name="connsiteX5" fmla="*/ 2718917 w 3290882"/>
              <a:gd name="connsiteY5" fmla="*/ 192020 h 314136"/>
              <a:gd name="connsiteX6" fmla="*/ 3290882 w 3290882"/>
              <a:gd name="connsiteY6" fmla="*/ 238919 h 314136"/>
              <a:gd name="connsiteX7" fmla="*/ 3286247 w 3290882"/>
              <a:gd name="connsiteY7" fmla="*/ 314136 h 314136"/>
              <a:gd name="connsiteX8" fmla="*/ 2691524 w 3290882"/>
              <a:gd name="connsiteY8" fmla="*/ 265821 h 314136"/>
              <a:gd name="connsiteX9" fmla="*/ 2096802 w 3290882"/>
              <a:gd name="connsiteY9" fmla="*/ 217506 h 314136"/>
              <a:gd name="connsiteX10" fmla="*/ 1530399 w 3290882"/>
              <a:gd name="connsiteY10" fmla="*/ 171491 h 314136"/>
              <a:gd name="connsiteX11" fmla="*/ 963996 w 3290882"/>
              <a:gd name="connsiteY11" fmla="*/ 125477 h 314136"/>
              <a:gd name="connsiteX12" fmla="*/ 454234 w 3290882"/>
              <a:gd name="connsiteY12" fmla="*/ 84064 h 314136"/>
              <a:gd name="connsiteX13" fmla="*/ 0 w 3290882"/>
              <a:gd name="connsiteY13" fmla="*/ 84064 h 314136"/>
              <a:gd name="connsiteX14" fmla="*/ 0 w 3290882"/>
              <a:gd name="connsiteY14" fmla="*/ 8848 h 314136"/>
              <a:gd name="connsiteX15" fmla="*/ 106606 w 3290882"/>
              <a:gd name="connsiteY15" fmla="*/ 0 h 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90882" h="314136" fill="none" extrusionOk="0">
                <a:moveTo>
                  <a:pt x="106606" y="0"/>
                </a:moveTo>
                <a:cubicBezTo>
                  <a:pt x="181907" y="-430"/>
                  <a:pt x="330446" y="-5663"/>
                  <a:pt x="431059" y="4424"/>
                </a:cubicBezTo>
                <a:cubicBezTo>
                  <a:pt x="644268" y="-3273"/>
                  <a:pt x="792128" y="46403"/>
                  <a:pt x="1060220" y="56013"/>
                </a:cubicBezTo>
                <a:cubicBezTo>
                  <a:pt x="1328312" y="65623"/>
                  <a:pt x="1389635" y="78411"/>
                  <a:pt x="1689381" y="107602"/>
                </a:cubicBezTo>
                <a:cubicBezTo>
                  <a:pt x="1989127" y="136793"/>
                  <a:pt x="1992344" y="142398"/>
                  <a:pt x="2175551" y="147466"/>
                </a:cubicBezTo>
                <a:cubicBezTo>
                  <a:pt x="2358758" y="152534"/>
                  <a:pt x="2546457" y="188922"/>
                  <a:pt x="2718917" y="192020"/>
                </a:cubicBezTo>
                <a:cubicBezTo>
                  <a:pt x="2891377" y="195118"/>
                  <a:pt x="3171517" y="256338"/>
                  <a:pt x="3290882" y="238919"/>
                </a:cubicBezTo>
                <a:cubicBezTo>
                  <a:pt x="3290519" y="268959"/>
                  <a:pt x="3288176" y="279131"/>
                  <a:pt x="3286247" y="314136"/>
                </a:cubicBezTo>
                <a:cubicBezTo>
                  <a:pt x="3041910" y="320527"/>
                  <a:pt x="2949262" y="278438"/>
                  <a:pt x="2691524" y="265821"/>
                </a:cubicBezTo>
                <a:cubicBezTo>
                  <a:pt x="2433786" y="253204"/>
                  <a:pt x="2289387" y="211162"/>
                  <a:pt x="2096802" y="217506"/>
                </a:cubicBezTo>
                <a:cubicBezTo>
                  <a:pt x="1904217" y="223850"/>
                  <a:pt x="1673023" y="157031"/>
                  <a:pt x="1530399" y="171491"/>
                </a:cubicBezTo>
                <a:cubicBezTo>
                  <a:pt x="1387775" y="185951"/>
                  <a:pt x="1108167" y="130637"/>
                  <a:pt x="963996" y="125477"/>
                </a:cubicBezTo>
                <a:cubicBezTo>
                  <a:pt x="819825" y="120317"/>
                  <a:pt x="632235" y="88472"/>
                  <a:pt x="454234" y="84064"/>
                </a:cubicBezTo>
                <a:cubicBezTo>
                  <a:pt x="322182" y="90082"/>
                  <a:pt x="144795" y="73090"/>
                  <a:pt x="0" y="84064"/>
                </a:cubicBezTo>
                <a:cubicBezTo>
                  <a:pt x="2664" y="56988"/>
                  <a:pt x="-2347" y="37488"/>
                  <a:pt x="0" y="8848"/>
                </a:cubicBezTo>
                <a:cubicBezTo>
                  <a:pt x="52727" y="5414"/>
                  <a:pt x="78395" y="-1930"/>
                  <a:pt x="106606" y="0"/>
                </a:cubicBezTo>
                <a:close/>
              </a:path>
              <a:path w="3290882" h="314136" stroke="0" extrusionOk="0">
                <a:moveTo>
                  <a:pt x="106606" y="0"/>
                </a:moveTo>
                <a:cubicBezTo>
                  <a:pt x="187350" y="-7605"/>
                  <a:pt x="321335" y="13565"/>
                  <a:pt x="431059" y="4424"/>
                </a:cubicBezTo>
                <a:cubicBezTo>
                  <a:pt x="573356" y="30865"/>
                  <a:pt x="824303" y="53538"/>
                  <a:pt x="1003024" y="51323"/>
                </a:cubicBezTo>
                <a:cubicBezTo>
                  <a:pt x="1181745" y="49108"/>
                  <a:pt x="1316429" y="77431"/>
                  <a:pt x="1574988" y="98222"/>
                </a:cubicBezTo>
                <a:cubicBezTo>
                  <a:pt x="1833547" y="119013"/>
                  <a:pt x="1870029" y="100567"/>
                  <a:pt x="2061158" y="138086"/>
                </a:cubicBezTo>
                <a:cubicBezTo>
                  <a:pt x="2252287" y="175605"/>
                  <a:pt x="2357928" y="163575"/>
                  <a:pt x="2547328" y="177950"/>
                </a:cubicBezTo>
                <a:cubicBezTo>
                  <a:pt x="2736728" y="192325"/>
                  <a:pt x="3132662" y="232963"/>
                  <a:pt x="3290882" y="238919"/>
                </a:cubicBezTo>
                <a:cubicBezTo>
                  <a:pt x="3288280" y="264796"/>
                  <a:pt x="3292030" y="279908"/>
                  <a:pt x="3286247" y="314136"/>
                </a:cubicBezTo>
                <a:cubicBezTo>
                  <a:pt x="3142830" y="291663"/>
                  <a:pt x="3036037" y="278247"/>
                  <a:pt x="2804805" y="275024"/>
                </a:cubicBezTo>
                <a:cubicBezTo>
                  <a:pt x="2573573" y="271801"/>
                  <a:pt x="2333914" y="255805"/>
                  <a:pt x="2181762" y="224408"/>
                </a:cubicBezTo>
                <a:cubicBezTo>
                  <a:pt x="2029610" y="193011"/>
                  <a:pt x="1859509" y="207413"/>
                  <a:pt x="1587039" y="176093"/>
                </a:cubicBezTo>
                <a:cubicBezTo>
                  <a:pt x="1314569" y="144773"/>
                  <a:pt x="1257450" y="175710"/>
                  <a:pt x="963996" y="125477"/>
                </a:cubicBezTo>
                <a:cubicBezTo>
                  <a:pt x="670542" y="75244"/>
                  <a:pt x="685818" y="116221"/>
                  <a:pt x="454234" y="84064"/>
                </a:cubicBezTo>
                <a:cubicBezTo>
                  <a:pt x="335554" y="100650"/>
                  <a:pt x="157198" y="65543"/>
                  <a:pt x="0" y="84064"/>
                </a:cubicBezTo>
                <a:cubicBezTo>
                  <a:pt x="1621" y="57685"/>
                  <a:pt x="-440" y="46007"/>
                  <a:pt x="0" y="8848"/>
                </a:cubicBezTo>
                <a:cubicBezTo>
                  <a:pt x="31767" y="4167"/>
                  <a:pt x="75371" y="-1233"/>
                  <a:pt x="106606" y="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extLst>
              <a:ext uri="{C807C97D-BFC1-408E-A445-0C87EB9F89A2}">
                <ask:lineSketchStyleProps xmlns:ask="http://schemas.microsoft.com/office/drawing/2018/sketchyshapes" xmlns="" sd="3040596646">
                  <a:custGeom>
                    <a:avLst/>
                    <a:gdLst>
                      <a:gd name="connsiteX0" fmla="*/ 109538 w 3381375"/>
                      <a:gd name="connsiteY0" fmla="*/ 0 h 338138"/>
                      <a:gd name="connsiteX1" fmla="*/ 442913 w 3381375"/>
                      <a:gd name="connsiteY1" fmla="*/ 4763 h 338138"/>
                      <a:gd name="connsiteX2" fmla="*/ 3381375 w 3381375"/>
                      <a:gd name="connsiteY2" fmla="*/ 257175 h 338138"/>
                      <a:gd name="connsiteX3" fmla="*/ 3376613 w 3381375"/>
                      <a:gd name="connsiteY3" fmla="*/ 338138 h 338138"/>
                      <a:gd name="connsiteX4" fmla="*/ 466725 w 3381375"/>
                      <a:gd name="connsiteY4" fmla="*/ 90488 h 338138"/>
                      <a:gd name="connsiteX5" fmla="*/ 0 w 3381375"/>
                      <a:gd name="connsiteY5" fmla="*/ 90488 h 338138"/>
                      <a:gd name="connsiteX6" fmla="*/ 0 w 3381375"/>
                      <a:gd name="connsiteY6" fmla="*/ 9525 h 338138"/>
                      <a:gd name="connsiteX7" fmla="*/ 109538 w 3381375"/>
                      <a:gd name="connsiteY7" fmla="*/ 0 h 33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81375" h="338138">
                        <a:moveTo>
                          <a:pt x="109538" y="0"/>
                        </a:moveTo>
                        <a:lnTo>
                          <a:pt x="442913" y="4763"/>
                        </a:lnTo>
                        <a:lnTo>
                          <a:pt x="3381375" y="257175"/>
                        </a:lnTo>
                        <a:lnTo>
                          <a:pt x="3376613" y="338138"/>
                        </a:lnTo>
                        <a:lnTo>
                          <a:pt x="466725" y="90488"/>
                        </a:lnTo>
                        <a:lnTo>
                          <a:pt x="0" y="90488"/>
                        </a:lnTo>
                        <a:lnTo>
                          <a:pt x="0" y="9525"/>
                        </a:lnTo>
                        <a:lnTo>
                          <a:pt x="109538" y="0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959125A7-C92D-4EF4-B83B-A5DA215E2A6D}"/>
              </a:ext>
            </a:extLst>
          </p:cNvPr>
          <p:cNvSpPr txBox="1"/>
          <p:nvPr/>
        </p:nvSpPr>
        <p:spPr>
          <a:xfrm>
            <a:off x="100014" y="5677031"/>
            <a:ext cx="910698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sv-FI" sz="28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Subsurface</a:t>
            </a:r>
            <a:r>
              <a:rPr lang="sv-FI" sz="28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sv-FI" sz="28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drainage</a:t>
            </a:r>
            <a:r>
              <a:rPr lang="sv-FI" sz="28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+ </a:t>
            </a:r>
            <a:r>
              <a:rPr lang="sv-FI" sz="28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control</a:t>
            </a:r>
            <a:r>
              <a:rPr lang="sv-FI" sz="28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sv-FI" sz="28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well</a:t>
            </a:r>
            <a:r>
              <a:rPr lang="sv-FI" sz="28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- permeable </a:t>
            </a:r>
            <a:r>
              <a:rPr lang="sv-FI" sz="28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soil</a:t>
            </a:r>
            <a:r>
              <a:rPr lang="sv-FI" sz="28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lang="sv-FI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8" name="Bildobjekt 47">
            <a:extLst>
              <a:ext uri="{FF2B5EF4-FFF2-40B4-BE49-F238E27FC236}">
                <a16:creationId xmlns:a16="http://schemas.microsoft.com/office/drawing/2014/main" id="{D4BDB07A-A907-41DC-A717-F0D01FBB1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122" y="5030603"/>
            <a:ext cx="153599" cy="28097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BA5C5F4-A4DA-47A2-81A4-F1231D0F09E2}"/>
              </a:ext>
            </a:extLst>
          </p:cNvPr>
          <p:cNvSpPr/>
          <p:nvPr/>
        </p:nvSpPr>
        <p:spPr>
          <a:xfrm rot="286224">
            <a:off x="19238" y="3197443"/>
            <a:ext cx="2894355" cy="680107"/>
          </a:xfrm>
          <a:prstGeom prst="rect">
            <a:avLst/>
          </a:prstGeom>
          <a:blipFill dpi="0" rotWithShape="1">
            <a:blip r:embed="rId6">
              <a:alphaModFix amt="79000"/>
            </a:blip>
            <a:srcRect/>
            <a:tile tx="0" ty="0" sx="100000" sy="100000" flip="none" algn="tl"/>
          </a:blip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 err="1">
                <a:solidFill>
                  <a:schemeClr val="bg1"/>
                </a:solidFill>
                <a:latin typeface="Arial"/>
              </a:rPr>
              <a:t>topsoil</a:t>
            </a:r>
            <a:endParaRPr lang="sv-FI" sz="18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" name="Pil: nedåt 37">
            <a:extLst>
              <a:ext uri="{FF2B5EF4-FFF2-40B4-BE49-F238E27FC236}">
                <a16:creationId xmlns:a16="http://schemas.microsoft.com/office/drawing/2014/main" id="{3E3019C6-67FD-4E33-BEBD-AD756393A139}"/>
              </a:ext>
            </a:extLst>
          </p:cNvPr>
          <p:cNvSpPr/>
          <p:nvPr/>
        </p:nvSpPr>
        <p:spPr>
          <a:xfrm rot="21361364">
            <a:off x="1541670" y="3036623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Pil: nedåt 31">
            <a:extLst>
              <a:ext uri="{FF2B5EF4-FFF2-40B4-BE49-F238E27FC236}">
                <a16:creationId xmlns:a16="http://schemas.microsoft.com/office/drawing/2014/main" id="{4BF78CFD-9112-4370-8865-B2BB5546709B}"/>
              </a:ext>
            </a:extLst>
          </p:cNvPr>
          <p:cNvSpPr/>
          <p:nvPr/>
        </p:nvSpPr>
        <p:spPr>
          <a:xfrm>
            <a:off x="294028" y="2974715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9" name="Pil: nedåt 48">
            <a:extLst>
              <a:ext uri="{FF2B5EF4-FFF2-40B4-BE49-F238E27FC236}">
                <a16:creationId xmlns:a16="http://schemas.microsoft.com/office/drawing/2014/main" id="{197EC385-6FC6-48B1-A5F0-348A9289C35B}"/>
              </a:ext>
            </a:extLst>
          </p:cNvPr>
          <p:cNvSpPr/>
          <p:nvPr/>
        </p:nvSpPr>
        <p:spPr>
          <a:xfrm>
            <a:off x="3144366" y="4771425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1" name="Pil: nedåt 50">
            <a:extLst>
              <a:ext uri="{FF2B5EF4-FFF2-40B4-BE49-F238E27FC236}">
                <a16:creationId xmlns:a16="http://schemas.microsoft.com/office/drawing/2014/main" id="{DD49B354-A7DD-4DE0-B04B-417282B4E4C3}"/>
              </a:ext>
            </a:extLst>
          </p:cNvPr>
          <p:cNvSpPr/>
          <p:nvPr/>
        </p:nvSpPr>
        <p:spPr>
          <a:xfrm rot="21361364">
            <a:off x="1655978" y="4668516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3" name="Pil: nedåt 52">
            <a:extLst>
              <a:ext uri="{FF2B5EF4-FFF2-40B4-BE49-F238E27FC236}">
                <a16:creationId xmlns:a16="http://schemas.microsoft.com/office/drawing/2014/main" id="{9CFA50F9-CAA0-4A8B-8B62-A4C340ACB6AC}"/>
              </a:ext>
            </a:extLst>
          </p:cNvPr>
          <p:cNvSpPr/>
          <p:nvPr/>
        </p:nvSpPr>
        <p:spPr>
          <a:xfrm rot="21361364">
            <a:off x="415488" y="4608918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53F50A3-4405-4AF9-AD82-1892BD18F538}"/>
              </a:ext>
            </a:extLst>
          </p:cNvPr>
          <p:cNvSpPr txBox="1"/>
          <p:nvPr/>
        </p:nvSpPr>
        <p:spPr>
          <a:xfrm>
            <a:off x="3627080" y="1378725"/>
            <a:ext cx="156750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"/>
          </a:effectLst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sv-FI" sz="1600" b="1" dirty="0" err="1">
                <a:solidFill>
                  <a:schemeClr val="bg1"/>
                </a:solidFill>
              </a:rPr>
              <a:t>control</a:t>
            </a:r>
            <a:r>
              <a:rPr lang="sv-FI" sz="1600" b="1" dirty="0">
                <a:solidFill>
                  <a:schemeClr val="bg1"/>
                </a:solidFill>
              </a:rPr>
              <a:t> </a:t>
            </a:r>
            <a:r>
              <a:rPr lang="sv-FI" sz="1600" b="1" dirty="0" err="1">
                <a:solidFill>
                  <a:schemeClr val="bg1"/>
                </a:solidFill>
              </a:rPr>
              <a:t>well</a:t>
            </a:r>
            <a:endParaRPr lang="sv-FI" sz="1600" b="1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sv-FI" sz="1600" b="1" dirty="0" err="1">
                <a:solidFill>
                  <a:schemeClr val="bg1"/>
                </a:solidFill>
              </a:rPr>
              <a:t>valve</a:t>
            </a:r>
            <a:r>
              <a:rPr lang="sv-FI" sz="1600" b="1" dirty="0">
                <a:solidFill>
                  <a:schemeClr val="bg1"/>
                </a:solidFill>
              </a:rPr>
              <a:t> </a:t>
            </a:r>
            <a:r>
              <a:rPr lang="sv-FI" sz="1600" b="1" dirty="0" err="1">
                <a:solidFill>
                  <a:schemeClr val="bg1"/>
                </a:solidFill>
              </a:rPr>
              <a:t>open</a:t>
            </a:r>
            <a:endParaRPr kumimoji="0" lang="sv-FI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2" name="Bildobjekt 51">
            <a:extLst>
              <a:ext uri="{FF2B5EF4-FFF2-40B4-BE49-F238E27FC236}">
                <a16:creationId xmlns:a16="http://schemas.microsoft.com/office/drawing/2014/main" id="{0EC218BE-961A-4264-AD9E-E0DC41FC5E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3" r="59336"/>
          <a:stretch/>
        </p:blipFill>
        <p:spPr>
          <a:xfrm>
            <a:off x="179560" y="914274"/>
            <a:ext cx="247651" cy="459143"/>
          </a:xfrm>
          <a:prstGeom prst="rect">
            <a:avLst/>
          </a:prstGeom>
        </p:spPr>
      </p:pic>
      <p:pic>
        <p:nvPicPr>
          <p:cNvPr id="56" name="Bildobjekt 55">
            <a:extLst>
              <a:ext uri="{FF2B5EF4-FFF2-40B4-BE49-F238E27FC236}">
                <a16:creationId xmlns:a16="http://schemas.microsoft.com/office/drawing/2014/main" id="{56EB325D-7942-47BE-AB97-D0B255B6DA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3" r="59336"/>
          <a:stretch/>
        </p:blipFill>
        <p:spPr>
          <a:xfrm>
            <a:off x="194676" y="238251"/>
            <a:ext cx="247651" cy="459143"/>
          </a:xfrm>
          <a:prstGeom prst="rect">
            <a:avLst/>
          </a:prstGeom>
        </p:spPr>
      </p:pic>
      <p:pic>
        <p:nvPicPr>
          <p:cNvPr id="57" name="Bildobjekt 56">
            <a:extLst>
              <a:ext uri="{FF2B5EF4-FFF2-40B4-BE49-F238E27FC236}">
                <a16:creationId xmlns:a16="http://schemas.microsoft.com/office/drawing/2014/main" id="{D5AF447A-A4CA-4D06-964F-75B62705B9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3" r="59336"/>
          <a:stretch/>
        </p:blipFill>
        <p:spPr>
          <a:xfrm>
            <a:off x="1440194" y="267294"/>
            <a:ext cx="247651" cy="45914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EEB85FC1-0D5D-4357-BA88-79F465B8669B}"/>
              </a:ext>
            </a:extLst>
          </p:cNvPr>
          <p:cNvSpPr txBox="1"/>
          <p:nvPr/>
        </p:nvSpPr>
        <p:spPr>
          <a:xfrm rot="238129">
            <a:off x="568718" y="3908560"/>
            <a:ext cx="176202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 err="1">
                <a:solidFill>
                  <a:schemeClr val="bg1"/>
                </a:solidFill>
                <a:latin typeface="Arial"/>
              </a:rPr>
              <a:t>drain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material </a:t>
            </a:r>
            <a:endParaRPr lang="sv-FI" sz="18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CF834B75-A7C1-4AB9-A7D7-7AD688429F8C}"/>
              </a:ext>
            </a:extLst>
          </p:cNvPr>
          <p:cNvSpPr txBox="1"/>
          <p:nvPr/>
        </p:nvSpPr>
        <p:spPr>
          <a:xfrm rot="256949">
            <a:off x="3146243" y="3914988"/>
            <a:ext cx="186074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 err="1">
                <a:solidFill>
                  <a:schemeClr val="bg1"/>
                </a:solidFill>
                <a:latin typeface="Arial"/>
              </a:rPr>
              <a:t>drainage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sv-FI" b="1" dirty="0" err="1">
                <a:solidFill>
                  <a:schemeClr val="bg1"/>
                </a:solidFill>
                <a:latin typeface="Arial"/>
              </a:rPr>
              <a:t>pipe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(</a:t>
            </a:r>
            <a:r>
              <a:rPr lang="sv-FI" b="1" dirty="0" err="1">
                <a:solidFill>
                  <a:schemeClr val="bg1"/>
                </a:solidFill>
                <a:latin typeface="Arial"/>
              </a:rPr>
              <a:t>unperforated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)</a:t>
            </a:r>
            <a:endParaRPr lang="sv-FI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3F4ABDF3-CAA3-4490-BD86-1FC01F0AF98C}"/>
              </a:ext>
            </a:extLst>
          </p:cNvPr>
          <p:cNvSpPr txBox="1"/>
          <p:nvPr/>
        </p:nvSpPr>
        <p:spPr>
          <a:xfrm rot="256949">
            <a:off x="6942463" y="4185621"/>
            <a:ext cx="176125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 err="1">
                <a:solidFill>
                  <a:schemeClr val="bg1"/>
                </a:solidFill>
                <a:latin typeface="Arial"/>
              </a:rPr>
              <a:t>drainage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sv-FI" b="1" dirty="0" err="1">
                <a:solidFill>
                  <a:schemeClr val="bg1"/>
                </a:solidFill>
                <a:latin typeface="Arial"/>
              </a:rPr>
              <a:t>pipe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(</a:t>
            </a:r>
            <a:r>
              <a:rPr lang="sv-FI" b="1" dirty="0" err="1">
                <a:solidFill>
                  <a:schemeClr val="bg1"/>
                </a:solidFill>
                <a:latin typeface="Arial"/>
              </a:rPr>
              <a:t>unperforated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)</a:t>
            </a:r>
            <a:endParaRPr lang="sv-FI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4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4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4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4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4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4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4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45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95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45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 animBg="1"/>
      <p:bldP spid="9" grpId="0" animBg="1"/>
      <p:bldP spid="38" grpId="0" animBg="1"/>
      <p:bldP spid="32" grpId="0" animBg="1"/>
      <p:bldP spid="49" grpId="0" animBg="1"/>
      <p:bldP spid="51" grpId="0" animBg="1"/>
      <p:bldP spid="5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äs, utomhus, natur, vatten&#10;&#10;Automatiskt genererad beskrivning">
            <a:extLst>
              <a:ext uri="{FF2B5EF4-FFF2-40B4-BE49-F238E27FC236}">
                <a16:creationId xmlns:a16="http://schemas.microsoft.com/office/drawing/2014/main" id="{D881DEA5-5F83-4780-AFBF-CD3C281F7A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2"/>
          <a:stretch/>
        </p:blipFill>
        <p:spPr>
          <a:xfrm>
            <a:off x="0" y="308523"/>
            <a:ext cx="9144000" cy="5311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62BB405-6E1F-45F1-894B-7906CBABC0EC}"/>
              </a:ext>
            </a:extLst>
          </p:cNvPr>
          <p:cNvSpPr/>
          <p:nvPr/>
        </p:nvSpPr>
        <p:spPr>
          <a:xfrm>
            <a:off x="5259978" y="1056444"/>
            <a:ext cx="1193075" cy="43251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A0D2868B-D36B-4570-91F0-DE1F4A6427DE}"/>
              </a:ext>
            </a:extLst>
          </p:cNvPr>
          <p:cNvSpPr/>
          <p:nvPr/>
        </p:nvSpPr>
        <p:spPr>
          <a:xfrm>
            <a:off x="5276850" y="4853691"/>
            <a:ext cx="1154907" cy="52012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146FD-3068-4743-A989-7AD644DE35C1}"/>
              </a:ext>
            </a:extLst>
          </p:cNvPr>
          <p:cNvSpPr/>
          <p:nvPr/>
        </p:nvSpPr>
        <p:spPr>
          <a:xfrm rot="281644">
            <a:off x="-1732" y="4417683"/>
            <a:ext cx="5375203" cy="177999"/>
          </a:xfrm>
          <a:prstGeom prst="rect">
            <a:avLst/>
          </a:prstGeom>
          <a:pattFill prst="lt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solidFill>
              <a:schemeClr val="tx1">
                <a:alpha val="97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450080"/>
                      <a:gd name="connsiteY0" fmla="*/ 0 h 139337"/>
                      <a:gd name="connsiteX1" fmla="*/ 591225 w 4450080"/>
                      <a:gd name="connsiteY1" fmla="*/ 0 h 139337"/>
                      <a:gd name="connsiteX2" fmla="*/ 1093448 w 4450080"/>
                      <a:gd name="connsiteY2" fmla="*/ 0 h 139337"/>
                      <a:gd name="connsiteX3" fmla="*/ 1818176 w 4450080"/>
                      <a:gd name="connsiteY3" fmla="*/ 0 h 139337"/>
                      <a:gd name="connsiteX4" fmla="*/ 2409400 w 4450080"/>
                      <a:gd name="connsiteY4" fmla="*/ 0 h 139337"/>
                      <a:gd name="connsiteX5" fmla="*/ 3000625 w 4450080"/>
                      <a:gd name="connsiteY5" fmla="*/ 0 h 139337"/>
                      <a:gd name="connsiteX6" fmla="*/ 3725353 w 4450080"/>
                      <a:gd name="connsiteY6" fmla="*/ 0 h 139337"/>
                      <a:gd name="connsiteX7" fmla="*/ 4450080 w 4450080"/>
                      <a:gd name="connsiteY7" fmla="*/ 0 h 139337"/>
                      <a:gd name="connsiteX8" fmla="*/ 4450080 w 4450080"/>
                      <a:gd name="connsiteY8" fmla="*/ 139337 h 139337"/>
                      <a:gd name="connsiteX9" fmla="*/ 3903356 w 4450080"/>
                      <a:gd name="connsiteY9" fmla="*/ 139337 h 139337"/>
                      <a:gd name="connsiteX10" fmla="*/ 3267630 w 4450080"/>
                      <a:gd name="connsiteY10" fmla="*/ 139337 h 139337"/>
                      <a:gd name="connsiteX11" fmla="*/ 2631904 w 4450080"/>
                      <a:gd name="connsiteY11" fmla="*/ 139337 h 139337"/>
                      <a:gd name="connsiteX12" fmla="*/ 2040680 w 4450080"/>
                      <a:gd name="connsiteY12" fmla="*/ 139337 h 139337"/>
                      <a:gd name="connsiteX13" fmla="*/ 1315952 w 4450080"/>
                      <a:gd name="connsiteY13" fmla="*/ 139337 h 139337"/>
                      <a:gd name="connsiteX14" fmla="*/ 591225 w 4450080"/>
                      <a:gd name="connsiteY14" fmla="*/ 139337 h 139337"/>
                      <a:gd name="connsiteX15" fmla="*/ 0 w 4450080"/>
                      <a:gd name="connsiteY15" fmla="*/ 139337 h 139337"/>
                      <a:gd name="connsiteX16" fmla="*/ 0 w 4450080"/>
                      <a:gd name="connsiteY16" fmla="*/ 0 h 139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50080" h="139337" extrusionOk="0">
                        <a:moveTo>
                          <a:pt x="0" y="0"/>
                        </a:moveTo>
                        <a:cubicBezTo>
                          <a:pt x="256861" y="8533"/>
                          <a:pt x="331431" y="5338"/>
                          <a:pt x="591225" y="0"/>
                        </a:cubicBezTo>
                        <a:cubicBezTo>
                          <a:pt x="851020" y="-5338"/>
                          <a:pt x="917012" y="-23229"/>
                          <a:pt x="1093448" y="0"/>
                        </a:cubicBezTo>
                        <a:cubicBezTo>
                          <a:pt x="1269884" y="23229"/>
                          <a:pt x="1538636" y="8341"/>
                          <a:pt x="1818176" y="0"/>
                        </a:cubicBezTo>
                        <a:cubicBezTo>
                          <a:pt x="2097716" y="-8341"/>
                          <a:pt x="2178578" y="18220"/>
                          <a:pt x="2409400" y="0"/>
                        </a:cubicBezTo>
                        <a:cubicBezTo>
                          <a:pt x="2640222" y="-18220"/>
                          <a:pt x="2794710" y="21369"/>
                          <a:pt x="3000625" y="0"/>
                        </a:cubicBezTo>
                        <a:cubicBezTo>
                          <a:pt x="3206541" y="-21369"/>
                          <a:pt x="3557873" y="-19801"/>
                          <a:pt x="3725353" y="0"/>
                        </a:cubicBezTo>
                        <a:cubicBezTo>
                          <a:pt x="3892833" y="19801"/>
                          <a:pt x="4213876" y="-7834"/>
                          <a:pt x="4450080" y="0"/>
                        </a:cubicBezTo>
                        <a:cubicBezTo>
                          <a:pt x="4451463" y="53848"/>
                          <a:pt x="4447854" y="99354"/>
                          <a:pt x="4450080" y="139337"/>
                        </a:cubicBezTo>
                        <a:cubicBezTo>
                          <a:pt x="4223479" y="118568"/>
                          <a:pt x="4032172" y="153253"/>
                          <a:pt x="3903356" y="139337"/>
                        </a:cubicBezTo>
                        <a:cubicBezTo>
                          <a:pt x="3774540" y="125421"/>
                          <a:pt x="3570386" y="167098"/>
                          <a:pt x="3267630" y="139337"/>
                        </a:cubicBezTo>
                        <a:cubicBezTo>
                          <a:pt x="2964874" y="111576"/>
                          <a:pt x="2842867" y="149151"/>
                          <a:pt x="2631904" y="139337"/>
                        </a:cubicBezTo>
                        <a:cubicBezTo>
                          <a:pt x="2420941" y="129523"/>
                          <a:pt x="2210093" y="137947"/>
                          <a:pt x="2040680" y="139337"/>
                        </a:cubicBezTo>
                        <a:cubicBezTo>
                          <a:pt x="1871267" y="140727"/>
                          <a:pt x="1480899" y="140523"/>
                          <a:pt x="1315952" y="139337"/>
                        </a:cubicBezTo>
                        <a:cubicBezTo>
                          <a:pt x="1151005" y="138151"/>
                          <a:pt x="883481" y="173052"/>
                          <a:pt x="591225" y="139337"/>
                        </a:cubicBezTo>
                        <a:cubicBezTo>
                          <a:pt x="298969" y="105622"/>
                          <a:pt x="184972" y="131672"/>
                          <a:pt x="0" y="139337"/>
                        </a:cubicBezTo>
                        <a:cubicBezTo>
                          <a:pt x="-6529" y="73235"/>
                          <a:pt x="87" y="515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A160D87-99ED-42DB-BB0D-CB1F75509848}"/>
              </a:ext>
            </a:extLst>
          </p:cNvPr>
          <p:cNvSpPr/>
          <p:nvPr/>
        </p:nvSpPr>
        <p:spPr>
          <a:xfrm rot="281644">
            <a:off x="2913738" y="4531769"/>
            <a:ext cx="2473903" cy="18875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450080"/>
                      <a:gd name="connsiteY0" fmla="*/ 0 h 139337"/>
                      <a:gd name="connsiteX1" fmla="*/ 591225 w 4450080"/>
                      <a:gd name="connsiteY1" fmla="*/ 0 h 139337"/>
                      <a:gd name="connsiteX2" fmla="*/ 1093448 w 4450080"/>
                      <a:gd name="connsiteY2" fmla="*/ 0 h 139337"/>
                      <a:gd name="connsiteX3" fmla="*/ 1818176 w 4450080"/>
                      <a:gd name="connsiteY3" fmla="*/ 0 h 139337"/>
                      <a:gd name="connsiteX4" fmla="*/ 2409400 w 4450080"/>
                      <a:gd name="connsiteY4" fmla="*/ 0 h 139337"/>
                      <a:gd name="connsiteX5" fmla="*/ 3000625 w 4450080"/>
                      <a:gd name="connsiteY5" fmla="*/ 0 h 139337"/>
                      <a:gd name="connsiteX6" fmla="*/ 3725353 w 4450080"/>
                      <a:gd name="connsiteY6" fmla="*/ 0 h 139337"/>
                      <a:gd name="connsiteX7" fmla="*/ 4450080 w 4450080"/>
                      <a:gd name="connsiteY7" fmla="*/ 0 h 139337"/>
                      <a:gd name="connsiteX8" fmla="*/ 4450080 w 4450080"/>
                      <a:gd name="connsiteY8" fmla="*/ 139337 h 139337"/>
                      <a:gd name="connsiteX9" fmla="*/ 3903356 w 4450080"/>
                      <a:gd name="connsiteY9" fmla="*/ 139337 h 139337"/>
                      <a:gd name="connsiteX10" fmla="*/ 3267630 w 4450080"/>
                      <a:gd name="connsiteY10" fmla="*/ 139337 h 139337"/>
                      <a:gd name="connsiteX11" fmla="*/ 2631904 w 4450080"/>
                      <a:gd name="connsiteY11" fmla="*/ 139337 h 139337"/>
                      <a:gd name="connsiteX12" fmla="*/ 2040680 w 4450080"/>
                      <a:gd name="connsiteY12" fmla="*/ 139337 h 139337"/>
                      <a:gd name="connsiteX13" fmla="*/ 1315952 w 4450080"/>
                      <a:gd name="connsiteY13" fmla="*/ 139337 h 139337"/>
                      <a:gd name="connsiteX14" fmla="*/ 591225 w 4450080"/>
                      <a:gd name="connsiteY14" fmla="*/ 139337 h 139337"/>
                      <a:gd name="connsiteX15" fmla="*/ 0 w 4450080"/>
                      <a:gd name="connsiteY15" fmla="*/ 139337 h 139337"/>
                      <a:gd name="connsiteX16" fmla="*/ 0 w 4450080"/>
                      <a:gd name="connsiteY16" fmla="*/ 0 h 139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50080" h="139337" extrusionOk="0">
                        <a:moveTo>
                          <a:pt x="0" y="0"/>
                        </a:moveTo>
                        <a:cubicBezTo>
                          <a:pt x="256861" y="8533"/>
                          <a:pt x="331431" y="5338"/>
                          <a:pt x="591225" y="0"/>
                        </a:cubicBezTo>
                        <a:cubicBezTo>
                          <a:pt x="851020" y="-5338"/>
                          <a:pt x="917012" y="-23229"/>
                          <a:pt x="1093448" y="0"/>
                        </a:cubicBezTo>
                        <a:cubicBezTo>
                          <a:pt x="1269884" y="23229"/>
                          <a:pt x="1538636" y="8341"/>
                          <a:pt x="1818176" y="0"/>
                        </a:cubicBezTo>
                        <a:cubicBezTo>
                          <a:pt x="2097716" y="-8341"/>
                          <a:pt x="2178578" y="18220"/>
                          <a:pt x="2409400" y="0"/>
                        </a:cubicBezTo>
                        <a:cubicBezTo>
                          <a:pt x="2640222" y="-18220"/>
                          <a:pt x="2794710" y="21369"/>
                          <a:pt x="3000625" y="0"/>
                        </a:cubicBezTo>
                        <a:cubicBezTo>
                          <a:pt x="3206541" y="-21369"/>
                          <a:pt x="3557873" y="-19801"/>
                          <a:pt x="3725353" y="0"/>
                        </a:cubicBezTo>
                        <a:cubicBezTo>
                          <a:pt x="3892833" y="19801"/>
                          <a:pt x="4213876" y="-7834"/>
                          <a:pt x="4450080" y="0"/>
                        </a:cubicBezTo>
                        <a:cubicBezTo>
                          <a:pt x="4451463" y="53848"/>
                          <a:pt x="4447854" y="99354"/>
                          <a:pt x="4450080" y="139337"/>
                        </a:cubicBezTo>
                        <a:cubicBezTo>
                          <a:pt x="4223479" y="118568"/>
                          <a:pt x="4032172" y="153253"/>
                          <a:pt x="3903356" y="139337"/>
                        </a:cubicBezTo>
                        <a:cubicBezTo>
                          <a:pt x="3774540" y="125421"/>
                          <a:pt x="3570386" y="167098"/>
                          <a:pt x="3267630" y="139337"/>
                        </a:cubicBezTo>
                        <a:cubicBezTo>
                          <a:pt x="2964874" y="111576"/>
                          <a:pt x="2842867" y="149151"/>
                          <a:pt x="2631904" y="139337"/>
                        </a:cubicBezTo>
                        <a:cubicBezTo>
                          <a:pt x="2420941" y="129523"/>
                          <a:pt x="2210093" y="137947"/>
                          <a:pt x="2040680" y="139337"/>
                        </a:cubicBezTo>
                        <a:cubicBezTo>
                          <a:pt x="1871267" y="140727"/>
                          <a:pt x="1480899" y="140523"/>
                          <a:pt x="1315952" y="139337"/>
                        </a:cubicBezTo>
                        <a:cubicBezTo>
                          <a:pt x="1151005" y="138151"/>
                          <a:pt x="883481" y="173052"/>
                          <a:pt x="591225" y="139337"/>
                        </a:cubicBezTo>
                        <a:cubicBezTo>
                          <a:pt x="298969" y="105622"/>
                          <a:pt x="184972" y="131672"/>
                          <a:pt x="0" y="139337"/>
                        </a:cubicBezTo>
                        <a:cubicBezTo>
                          <a:pt x="-6529" y="73235"/>
                          <a:pt x="87" y="515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L-form 6">
            <a:extLst>
              <a:ext uri="{FF2B5EF4-FFF2-40B4-BE49-F238E27FC236}">
                <a16:creationId xmlns:a16="http://schemas.microsoft.com/office/drawing/2014/main" id="{CD88B70F-340C-46EC-AD7C-A713089BDF8D}"/>
              </a:ext>
            </a:extLst>
          </p:cNvPr>
          <p:cNvSpPr/>
          <p:nvPr/>
        </p:nvSpPr>
        <p:spPr>
          <a:xfrm>
            <a:off x="5910355" y="2625755"/>
            <a:ext cx="397308" cy="2255004"/>
          </a:xfrm>
          <a:prstGeom prst="corner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FBF8312-2E6A-4427-8903-F16A8210B43B}"/>
              </a:ext>
            </a:extLst>
          </p:cNvPr>
          <p:cNvSpPr/>
          <p:nvPr/>
        </p:nvSpPr>
        <p:spPr>
          <a:xfrm rot="284928">
            <a:off x="-44866" y="3848689"/>
            <a:ext cx="2958572" cy="49066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Flödesschema: Förutbestämd process 9">
            <a:extLst>
              <a:ext uri="{FF2B5EF4-FFF2-40B4-BE49-F238E27FC236}">
                <a16:creationId xmlns:a16="http://schemas.microsoft.com/office/drawing/2014/main" id="{E1C7D522-4E51-4B9A-B1A5-0FD2AC5FB816}"/>
              </a:ext>
            </a:extLst>
          </p:cNvPr>
          <p:cNvSpPr/>
          <p:nvPr/>
        </p:nvSpPr>
        <p:spPr>
          <a:xfrm>
            <a:off x="5824541" y="4692642"/>
            <a:ext cx="77893" cy="188119"/>
          </a:xfrm>
          <a:prstGeom prst="flowChartPredefined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12D76BC4-557A-4C5A-BD8E-105186BDF383}"/>
              </a:ext>
            </a:extLst>
          </p:cNvPr>
          <p:cNvCxnSpPr>
            <a:cxnSpLocks/>
          </p:cNvCxnSpPr>
          <p:nvPr/>
        </p:nvCxnSpPr>
        <p:spPr>
          <a:xfrm>
            <a:off x="5863484" y="1828802"/>
            <a:ext cx="0" cy="30519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D072BFB-8F86-4921-B331-CECE88D1A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25" y="476251"/>
            <a:ext cx="1283899" cy="459143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C0471910-6B26-4617-9BFC-171C0291BE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3" r="59336"/>
          <a:stretch/>
        </p:blipFill>
        <p:spPr>
          <a:xfrm>
            <a:off x="1432492" y="900098"/>
            <a:ext cx="247651" cy="459143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94AFF220-8FFB-47B7-822B-6106111AD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203" y="762253"/>
            <a:ext cx="249959" cy="45724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31CF6EA6-88E1-4AFD-8354-0FEAF6544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054" y="921859"/>
            <a:ext cx="249959" cy="45724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DC61251B-1A88-491C-A769-31E34D1C4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947" y="599203"/>
            <a:ext cx="249959" cy="457240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1DE7E385-CB26-4669-BE26-83FB436F6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366" y="476249"/>
            <a:ext cx="249959" cy="457240"/>
          </a:xfrm>
          <a:prstGeom prst="rect">
            <a:avLst/>
          </a:prstGeom>
        </p:spPr>
      </p:pic>
      <p:sp>
        <p:nvSpPr>
          <p:cNvPr id="47" name="Rektangel 46">
            <a:extLst>
              <a:ext uri="{FF2B5EF4-FFF2-40B4-BE49-F238E27FC236}">
                <a16:creationId xmlns:a16="http://schemas.microsoft.com/office/drawing/2014/main" id="{16EB3BE2-04F0-458F-8341-5EF2A955A8D7}"/>
              </a:ext>
            </a:extLst>
          </p:cNvPr>
          <p:cNvSpPr/>
          <p:nvPr/>
        </p:nvSpPr>
        <p:spPr>
          <a:xfrm rot="263013">
            <a:off x="14096" y="3235803"/>
            <a:ext cx="2892217" cy="626342"/>
          </a:xfrm>
          <a:prstGeom prst="rect">
            <a:avLst/>
          </a:prstGeom>
          <a:blipFill>
            <a:blip r:embed="rId6">
              <a:alphaModFix amt="66000"/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446C6918-7122-4A93-A9C6-306DE2249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771" y="950433"/>
            <a:ext cx="249959" cy="45724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765547B4-0184-4027-9389-C2795A75E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395" y="308523"/>
            <a:ext cx="249959" cy="457240"/>
          </a:xfrm>
          <a:prstGeom prst="rect">
            <a:avLst/>
          </a:prstGeom>
        </p:spPr>
      </p:pic>
      <p:sp>
        <p:nvSpPr>
          <p:cNvPr id="32" name="Pil: nedåt 31">
            <a:extLst>
              <a:ext uri="{FF2B5EF4-FFF2-40B4-BE49-F238E27FC236}">
                <a16:creationId xmlns:a16="http://schemas.microsoft.com/office/drawing/2014/main" id="{4BF78CFD-9112-4370-8865-B2BB5546709B}"/>
              </a:ext>
            </a:extLst>
          </p:cNvPr>
          <p:cNvSpPr/>
          <p:nvPr/>
        </p:nvSpPr>
        <p:spPr>
          <a:xfrm>
            <a:off x="294028" y="2974715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1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AF5A8C9D-CD88-4363-84BE-48EB540D09E2}"/>
              </a:ext>
            </a:extLst>
          </p:cNvPr>
          <p:cNvSpPr/>
          <p:nvPr/>
        </p:nvSpPr>
        <p:spPr>
          <a:xfrm rot="281644">
            <a:off x="6273053" y="4805967"/>
            <a:ext cx="2948995" cy="194968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450080"/>
                      <a:gd name="connsiteY0" fmla="*/ 0 h 139337"/>
                      <a:gd name="connsiteX1" fmla="*/ 591225 w 4450080"/>
                      <a:gd name="connsiteY1" fmla="*/ 0 h 139337"/>
                      <a:gd name="connsiteX2" fmla="*/ 1093448 w 4450080"/>
                      <a:gd name="connsiteY2" fmla="*/ 0 h 139337"/>
                      <a:gd name="connsiteX3" fmla="*/ 1818176 w 4450080"/>
                      <a:gd name="connsiteY3" fmla="*/ 0 h 139337"/>
                      <a:gd name="connsiteX4" fmla="*/ 2409400 w 4450080"/>
                      <a:gd name="connsiteY4" fmla="*/ 0 h 139337"/>
                      <a:gd name="connsiteX5" fmla="*/ 3000625 w 4450080"/>
                      <a:gd name="connsiteY5" fmla="*/ 0 h 139337"/>
                      <a:gd name="connsiteX6" fmla="*/ 3725353 w 4450080"/>
                      <a:gd name="connsiteY6" fmla="*/ 0 h 139337"/>
                      <a:gd name="connsiteX7" fmla="*/ 4450080 w 4450080"/>
                      <a:gd name="connsiteY7" fmla="*/ 0 h 139337"/>
                      <a:gd name="connsiteX8" fmla="*/ 4450080 w 4450080"/>
                      <a:gd name="connsiteY8" fmla="*/ 139337 h 139337"/>
                      <a:gd name="connsiteX9" fmla="*/ 3903356 w 4450080"/>
                      <a:gd name="connsiteY9" fmla="*/ 139337 h 139337"/>
                      <a:gd name="connsiteX10" fmla="*/ 3267630 w 4450080"/>
                      <a:gd name="connsiteY10" fmla="*/ 139337 h 139337"/>
                      <a:gd name="connsiteX11" fmla="*/ 2631904 w 4450080"/>
                      <a:gd name="connsiteY11" fmla="*/ 139337 h 139337"/>
                      <a:gd name="connsiteX12" fmla="*/ 2040680 w 4450080"/>
                      <a:gd name="connsiteY12" fmla="*/ 139337 h 139337"/>
                      <a:gd name="connsiteX13" fmla="*/ 1315952 w 4450080"/>
                      <a:gd name="connsiteY13" fmla="*/ 139337 h 139337"/>
                      <a:gd name="connsiteX14" fmla="*/ 591225 w 4450080"/>
                      <a:gd name="connsiteY14" fmla="*/ 139337 h 139337"/>
                      <a:gd name="connsiteX15" fmla="*/ 0 w 4450080"/>
                      <a:gd name="connsiteY15" fmla="*/ 139337 h 139337"/>
                      <a:gd name="connsiteX16" fmla="*/ 0 w 4450080"/>
                      <a:gd name="connsiteY16" fmla="*/ 0 h 139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50080" h="139337" extrusionOk="0">
                        <a:moveTo>
                          <a:pt x="0" y="0"/>
                        </a:moveTo>
                        <a:cubicBezTo>
                          <a:pt x="256861" y="8533"/>
                          <a:pt x="331431" y="5338"/>
                          <a:pt x="591225" y="0"/>
                        </a:cubicBezTo>
                        <a:cubicBezTo>
                          <a:pt x="851020" y="-5338"/>
                          <a:pt x="917012" y="-23229"/>
                          <a:pt x="1093448" y="0"/>
                        </a:cubicBezTo>
                        <a:cubicBezTo>
                          <a:pt x="1269884" y="23229"/>
                          <a:pt x="1538636" y="8341"/>
                          <a:pt x="1818176" y="0"/>
                        </a:cubicBezTo>
                        <a:cubicBezTo>
                          <a:pt x="2097716" y="-8341"/>
                          <a:pt x="2178578" y="18220"/>
                          <a:pt x="2409400" y="0"/>
                        </a:cubicBezTo>
                        <a:cubicBezTo>
                          <a:pt x="2640222" y="-18220"/>
                          <a:pt x="2794710" y="21369"/>
                          <a:pt x="3000625" y="0"/>
                        </a:cubicBezTo>
                        <a:cubicBezTo>
                          <a:pt x="3206541" y="-21369"/>
                          <a:pt x="3557873" y="-19801"/>
                          <a:pt x="3725353" y="0"/>
                        </a:cubicBezTo>
                        <a:cubicBezTo>
                          <a:pt x="3892833" y="19801"/>
                          <a:pt x="4213876" y="-7834"/>
                          <a:pt x="4450080" y="0"/>
                        </a:cubicBezTo>
                        <a:cubicBezTo>
                          <a:pt x="4451463" y="53848"/>
                          <a:pt x="4447854" y="99354"/>
                          <a:pt x="4450080" y="139337"/>
                        </a:cubicBezTo>
                        <a:cubicBezTo>
                          <a:pt x="4223479" y="118568"/>
                          <a:pt x="4032172" y="153253"/>
                          <a:pt x="3903356" y="139337"/>
                        </a:cubicBezTo>
                        <a:cubicBezTo>
                          <a:pt x="3774540" y="125421"/>
                          <a:pt x="3570386" y="167098"/>
                          <a:pt x="3267630" y="139337"/>
                        </a:cubicBezTo>
                        <a:cubicBezTo>
                          <a:pt x="2964874" y="111576"/>
                          <a:pt x="2842867" y="149151"/>
                          <a:pt x="2631904" y="139337"/>
                        </a:cubicBezTo>
                        <a:cubicBezTo>
                          <a:pt x="2420941" y="129523"/>
                          <a:pt x="2210093" y="137947"/>
                          <a:pt x="2040680" y="139337"/>
                        </a:cubicBezTo>
                        <a:cubicBezTo>
                          <a:pt x="1871267" y="140727"/>
                          <a:pt x="1480899" y="140523"/>
                          <a:pt x="1315952" y="139337"/>
                        </a:cubicBezTo>
                        <a:cubicBezTo>
                          <a:pt x="1151005" y="138151"/>
                          <a:pt x="883481" y="173052"/>
                          <a:pt x="591225" y="139337"/>
                        </a:cubicBezTo>
                        <a:cubicBezTo>
                          <a:pt x="298969" y="105622"/>
                          <a:pt x="184972" y="131672"/>
                          <a:pt x="0" y="139337"/>
                        </a:cubicBezTo>
                        <a:cubicBezTo>
                          <a:pt x="-6529" y="73235"/>
                          <a:pt x="87" y="515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" name="Pil: nedåt 36">
            <a:extLst>
              <a:ext uri="{FF2B5EF4-FFF2-40B4-BE49-F238E27FC236}">
                <a16:creationId xmlns:a16="http://schemas.microsoft.com/office/drawing/2014/main" id="{6ABC53E8-1B94-43D7-98B3-0605A635A175}"/>
              </a:ext>
            </a:extLst>
          </p:cNvPr>
          <p:cNvSpPr/>
          <p:nvPr/>
        </p:nvSpPr>
        <p:spPr>
          <a:xfrm>
            <a:off x="1133286" y="1547479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1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" name="Pil: nedåt 37">
            <a:extLst>
              <a:ext uri="{FF2B5EF4-FFF2-40B4-BE49-F238E27FC236}">
                <a16:creationId xmlns:a16="http://schemas.microsoft.com/office/drawing/2014/main" id="{3E3019C6-67FD-4E33-BEBD-AD756393A139}"/>
              </a:ext>
            </a:extLst>
          </p:cNvPr>
          <p:cNvSpPr/>
          <p:nvPr/>
        </p:nvSpPr>
        <p:spPr>
          <a:xfrm>
            <a:off x="1541670" y="3036623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1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Pil: nedåt 38">
            <a:extLst>
              <a:ext uri="{FF2B5EF4-FFF2-40B4-BE49-F238E27FC236}">
                <a16:creationId xmlns:a16="http://schemas.microsoft.com/office/drawing/2014/main" id="{162AFBF9-9536-48F8-BEF8-AF99899F7A6F}"/>
              </a:ext>
            </a:extLst>
          </p:cNvPr>
          <p:cNvSpPr/>
          <p:nvPr/>
        </p:nvSpPr>
        <p:spPr>
          <a:xfrm>
            <a:off x="1998341" y="2189357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1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Pil: nedåt 39">
            <a:extLst>
              <a:ext uri="{FF2B5EF4-FFF2-40B4-BE49-F238E27FC236}">
                <a16:creationId xmlns:a16="http://schemas.microsoft.com/office/drawing/2014/main" id="{EF6D3C12-1F21-49F2-99A9-3E1222A96273}"/>
              </a:ext>
            </a:extLst>
          </p:cNvPr>
          <p:cNvSpPr/>
          <p:nvPr/>
        </p:nvSpPr>
        <p:spPr>
          <a:xfrm>
            <a:off x="694418" y="2153904"/>
            <a:ext cx="191863" cy="617285"/>
          </a:xfrm>
          <a:custGeom>
            <a:avLst/>
            <a:gdLst>
              <a:gd name="connsiteX0" fmla="*/ 0 w 191863"/>
              <a:gd name="connsiteY0" fmla="*/ 521354 h 617285"/>
              <a:gd name="connsiteX1" fmla="*/ 47966 w 191863"/>
              <a:gd name="connsiteY1" fmla="*/ 521354 h 617285"/>
              <a:gd name="connsiteX2" fmla="*/ 47966 w 191863"/>
              <a:gd name="connsiteY2" fmla="*/ 0 h 617285"/>
              <a:gd name="connsiteX3" fmla="*/ 143897 w 191863"/>
              <a:gd name="connsiteY3" fmla="*/ 0 h 617285"/>
              <a:gd name="connsiteX4" fmla="*/ 143897 w 191863"/>
              <a:gd name="connsiteY4" fmla="*/ 521354 h 617285"/>
              <a:gd name="connsiteX5" fmla="*/ 191863 w 191863"/>
              <a:gd name="connsiteY5" fmla="*/ 521354 h 617285"/>
              <a:gd name="connsiteX6" fmla="*/ 95932 w 191863"/>
              <a:gd name="connsiteY6" fmla="*/ 617285 h 617285"/>
              <a:gd name="connsiteX7" fmla="*/ 0 w 191863"/>
              <a:gd name="connsiteY7" fmla="*/ 521354 h 61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63" h="617285" fill="none" extrusionOk="0">
                <a:moveTo>
                  <a:pt x="0" y="521354"/>
                </a:moveTo>
                <a:cubicBezTo>
                  <a:pt x="17218" y="519306"/>
                  <a:pt x="26479" y="522970"/>
                  <a:pt x="47966" y="521354"/>
                </a:cubicBezTo>
                <a:cubicBezTo>
                  <a:pt x="11672" y="304004"/>
                  <a:pt x="91432" y="113137"/>
                  <a:pt x="47966" y="0"/>
                </a:cubicBezTo>
                <a:cubicBezTo>
                  <a:pt x="76873" y="-3657"/>
                  <a:pt x="100918" y="10442"/>
                  <a:pt x="143897" y="0"/>
                </a:cubicBezTo>
                <a:cubicBezTo>
                  <a:pt x="156365" y="125426"/>
                  <a:pt x="129300" y="306978"/>
                  <a:pt x="143897" y="521354"/>
                </a:cubicBezTo>
                <a:cubicBezTo>
                  <a:pt x="167731" y="521244"/>
                  <a:pt x="179505" y="523089"/>
                  <a:pt x="191863" y="521354"/>
                </a:cubicBezTo>
                <a:cubicBezTo>
                  <a:pt x="168466" y="546271"/>
                  <a:pt x="114580" y="585897"/>
                  <a:pt x="95932" y="617285"/>
                </a:cubicBezTo>
                <a:cubicBezTo>
                  <a:pt x="39374" y="580970"/>
                  <a:pt x="31222" y="544120"/>
                  <a:pt x="0" y="521354"/>
                </a:cubicBezTo>
                <a:close/>
              </a:path>
              <a:path w="191863" h="617285" stroke="0" extrusionOk="0">
                <a:moveTo>
                  <a:pt x="0" y="521354"/>
                </a:moveTo>
                <a:cubicBezTo>
                  <a:pt x="18315" y="516259"/>
                  <a:pt x="38190" y="521715"/>
                  <a:pt x="47966" y="521354"/>
                </a:cubicBezTo>
                <a:cubicBezTo>
                  <a:pt x="23257" y="270481"/>
                  <a:pt x="109730" y="130158"/>
                  <a:pt x="47966" y="0"/>
                </a:cubicBezTo>
                <a:cubicBezTo>
                  <a:pt x="75937" y="-1159"/>
                  <a:pt x="108253" y="3636"/>
                  <a:pt x="143897" y="0"/>
                </a:cubicBezTo>
                <a:cubicBezTo>
                  <a:pt x="181142" y="157667"/>
                  <a:pt x="137395" y="273155"/>
                  <a:pt x="143897" y="521354"/>
                </a:cubicBezTo>
                <a:cubicBezTo>
                  <a:pt x="162244" y="519998"/>
                  <a:pt x="178123" y="526505"/>
                  <a:pt x="191863" y="521354"/>
                </a:cubicBezTo>
                <a:cubicBezTo>
                  <a:pt x="173679" y="555326"/>
                  <a:pt x="123020" y="572257"/>
                  <a:pt x="95932" y="617285"/>
                </a:cubicBezTo>
                <a:cubicBezTo>
                  <a:pt x="55468" y="586230"/>
                  <a:pt x="31446" y="536207"/>
                  <a:pt x="0" y="521354"/>
                </a:cubicBezTo>
                <a:close/>
              </a:path>
            </a:pathLst>
          </a:custGeom>
          <a:solidFill>
            <a:srgbClr val="0070C0">
              <a:alpha val="71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Pil: nedåt 40">
            <a:extLst>
              <a:ext uri="{FF2B5EF4-FFF2-40B4-BE49-F238E27FC236}">
                <a16:creationId xmlns:a16="http://schemas.microsoft.com/office/drawing/2014/main" id="{07E8A496-4FD3-4C8C-8338-53FC3FCF5317}"/>
              </a:ext>
            </a:extLst>
          </p:cNvPr>
          <p:cNvSpPr/>
          <p:nvPr/>
        </p:nvSpPr>
        <p:spPr>
          <a:xfrm>
            <a:off x="2824230" y="1545370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1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Pil: nedåt 41">
            <a:extLst>
              <a:ext uri="{FF2B5EF4-FFF2-40B4-BE49-F238E27FC236}">
                <a16:creationId xmlns:a16="http://schemas.microsoft.com/office/drawing/2014/main" id="{A70212F4-5F9E-4F43-BEA5-6AD4EA329213}"/>
              </a:ext>
            </a:extLst>
          </p:cNvPr>
          <p:cNvSpPr/>
          <p:nvPr/>
        </p:nvSpPr>
        <p:spPr>
          <a:xfrm>
            <a:off x="2730362" y="3051123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1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B5F5D1B-6E3D-44AD-AF4F-35D7433F6970}"/>
              </a:ext>
            </a:extLst>
          </p:cNvPr>
          <p:cNvSpPr/>
          <p:nvPr/>
        </p:nvSpPr>
        <p:spPr>
          <a:xfrm rot="288656">
            <a:off x="-48123" y="4004291"/>
            <a:ext cx="3073071" cy="356707"/>
          </a:xfrm>
          <a:custGeom>
            <a:avLst/>
            <a:gdLst>
              <a:gd name="connsiteX0" fmla="*/ 0 w 3073071"/>
              <a:gd name="connsiteY0" fmla="*/ 0 h 356707"/>
              <a:gd name="connsiteX1" fmla="*/ 573640 w 3073071"/>
              <a:gd name="connsiteY1" fmla="*/ 0 h 356707"/>
              <a:gd name="connsiteX2" fmla="*/ 1116549 w 3073071"/>
              <a:gd name="connsiteY2" fmla="*/ 0 h 356707"/>
              <a:gd name="connsiteX3" fmla="*/ 1659458 w 3073071"/>
              <a:gd name="connsiteY3" fmla="*/ 0 h 356707"/>
              <a:gd name="connsiteX4" fmla="*/ 2079445 w 3073071"/>
              <a:gd name="connsiteY4" fmla="*/ 0 h 356707"/>
              <a:gd name="connsiteX5" fmla="*/ 2530162 w 3073071"/>
              <a:gd name="connsiteY5" fmla="*/ 0 h 356707"/>
              <a:gd name="connsiteX6" fmla="*/ 3073071 w 3073071"/>
              <a:gd name="connsiteY6" fmla="*/ 0 h 356707"/>
              <a:gd name="connsiteX7" fmla="*/ 3073071 w 3073071"/>
              <a:gd name="connsiteY7" fmla="*/ 356707 h 356707"/>
              <a:gd name="connsiteX8" fmla="*/ 2560893 w 3073071"/>
              <a:gd name="connsiteY8" fmla="*/ 356707 h 356707"/>
              <a:gd name="connsiteX9" fmla="*/ 2140906 w 3073071"/>
              <a:gd name="connsiteY9" fmla="*/ 356707 h 356707"/>
              <a:gd name="connsiteX10" fmla="*/ 1720920 w 3073071"/>
              <a:gd name="connsiteY10" fmla="*/ 356707 h 356707"/>
              <a:gd name="connsiteX11" fmla="*/ 1178011 w 3073071"/>
              <a:gd name="connsiteY11" fmla="*/ 356707 h 356707"/>
              <a:gd name="connsiteX12" fmla="*/ 727293 w 3073071"/>
              <a:gd name="connsiteY12" fmla="*/ 356707 h 356707"/>
              <a:gd name="connsiteX13" fmla="*/ 0 w 3073071"/>
              <a:gd name="connsiteY13" fmla="*/ 356707 h 356707"/>
              <a:gd name="connsiteX14" fmla="*/ 0 w 3073071"/>
              <a:gd name="connsiteY14" fmla="*/ 0 h 35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3071" h="356707" fill="none" extrusionOk="0">
                <a:moveTo>
                  <a:pt x="0" y="0"/>
                </a:moveTo>
                <a:cubicBezTo>
                  <a:pt x="161661" y="-2926"/>
                  <a:pt x="360754" y="31865"/>
                  <a:pt x="573640" y="0"/>
                </a:cubicBezTo>
                <a:cubicBezTo>
                  <a:pt x="786526" y="-31865"/>
                  <a:pt x="991524" y="2298"/>
                  <a:pt x="1116549" y="0"/>
                </a:cubicBezTo>
                <a:cubicBezTo>
                  <a:pt x="1241574" y="-2298"/>
                  <a:pt x="1524036" y="8009"/>
                  <a:pt x="1659458" y="0"/>
                </a:cubicBezTo>
                <a:cubicBezTo>
                  <a:pt x="1794880" y="-8009"/>
                  <a:pt x="1933568" y="27048"/>
                  <a:pt x="2079445" y="0"/>
                </a:cubicBezTo>
                <a:cubicBezTo>
                  <a:pt x="2225322" y="-27048"/>
                  <a:pt x="2360044" y="38409"/>
                  <a:pt x="2530162" y="0"/>
                </a:cubicBezTo>
                <a:cubicBezTo>
                  <a:pt x="2700280" y="-38409"/>
                  <a:pt x="2828244" y="6261"/>
                  <a:pt x="3073071" y="0"/>
                </a:cubicBezTo>
                <a:cubicBezTo>
                  <a:pt x="3100649" y="80859"/>
                  <a:pt x="3043444" y="256822"/>
                  <a:pt x="3073071" y="356707"/>
                </a:cubicBezTo>
                <a:cubicBezTo>
                  <a:pt x="2930302" y="367405"/>
                  <a:pt x="2679450" y="318291"/>
                  <a:pt x="2560893" y="356707"/>
                </a:cubicBezTo>
                <a:cubicBezTo>
                  <a:pt x="2442336" y="395123"/>
                  <a:pt x="2295528" y="346975"/>
                  <a:pt x="2140906" y="356707"/>
                </a:cubicBezTo>
                <a:cubicBezTo>
                  <a:pt x="1986284" y="366439"/>
                  <a:pt x="1810276" y="338876"/>
                  <a:pt x="1720920" y="356707"/>
                </a:cubicBezTo>
                <a:cubicBezTo>
                  <a:pt x="1631564" y="374538"/>
                  <a:pt x="1370541" y="346181"/>
                  <a:pt x="1178011" y="356707"/>
                </a:cubicBezTo>
                <a:cubicBezTo>
                  <a:pt x="985481" y="367233"/>
                  <a:pt x="837618" y="319624"/>
                  <a:pt x="727293" y="356707"/>
                </a:cubicBezTo>
                <a:cubicBezTo>
                  <a:pt x="616968" y="393790"/>
                  <a:pt x="253037" y="283534"/>
                  <a:pt x="0" y="356707"/>
                </a:cubicBezTo>
                <a:cubicBezTo>
                  <a:pt x="-6769" y="229791"/>
                  <a:pt x="19986" y="99005"/>
                  <a:pt x="0" y="0"/>
                </a:cubicBezTo>
                <a:close/>
              </a:path>
              <a:path w="3073071" h="356707" stroke="0" extrusionOk="0">
                <a:moveTo>
                  <a:pt x="0" y="0"/>
                </a:moveTo>
                <a:cubicBezTo>
                  <a:pt x="211949" y="-23521"/>
                  <a:pt x="332514" y="36745"/>
                  <a:pt x="481448" y="0"/>
                </a:cubicBezTo>
                <a:cubicBezTo>
                  <a:pt x="630382" y="-36745"/>
                  <a:pt x="732277" y="47519"/>
                  <a:pt x="901434" y="0"/>
                </a:cubicBezTo>
                <a:cubicBezTo>
                  <a:pt x="1070591" y="-47519"/>
                  <a:pt x="1308512" y="67119"/>
                  <a:pt x="1475074" y="0"/>
                </a:cubicBezTo>
                <a:cubicBezTo>
                  <a:pt x="1641636" y="-67119"/>
                  <a:pt x="1855358" y="1667"/>
                  <a:pt x="1956522" y="0"/>
                </a:cubicBezTo>
                <a:cubicBezTo>
                  <a:pt x="2057686" y="-1667"/>
                  <a:pt x="2272053" y="19074"/>
                  <a:pt x="2437970" y="0"/>
                </a:cubicBezTo>
                <a:cubicBezTo>
                  <a:pt x="2603887" y="-19074"/>
                  <a:pt x="2923740" y="19025"/>
                  <a:pt x="3073071" y="0"/>
                </a:cubicBezTo>
                <a:cubicBezTo>
                  <a:pt x="3096748" y="169167"/>
                  <a:pt x="3062787" y="225446"/>
                  <a:pt x="3073071" y="356707"/>
                </a:cubicBezTo>
                <a:cubicBezTo>
                  <a:pt x="2892401" y="391573"/>
                  <a:pt x="2779044" y="300448"/>
                  <a:pt x="2560893" y="356707"/>
                </a:cubicBezTo>
                <a:cubicBezTo>
                  <a:pt x="2342742" y="412966"/>
                  <a:pt x="2285401" y="352611"/>
                  <a:pt x="2140906" y="356707"/>
                </a:cubicBezTo>
                <a:cubicBezTo>
                  <a:pt x="1996411" y="360803"/>
                  <a:pt x="1850329" y="296046"/>
                  <a:pt x="1628728" y="356707"/>
                </a:cubicBezTo>
                <a:cubicBezTo>
                  <a:pt x="1407127" y="417368"/>
                  <a:pt x="1297124" y="338842"/>
                  <a:pt x="1116549" y="356707"/>
                </a:cubicBezTo>
                <a:cubicBezTo>
                  <a:pt x="935974" y="374572"/>
                  <a:pt x="868688" y="338030"/>
                  <a:pt x="635101" y="356707"/>
                </a:cubicBezTo>
                <a:cubicBezTo>
                  <a:pt x="401514" y="375384"/>
                  <a:pt x="177907" y="312105"/>
                  <a:pt x="0" y="356707"/>
                </a:cubicBezTo>
                <a:cubicBezTo>
                  <a:pt x="-7437" y="187915"/>
                  <a:pt x="2016" y="90805"/>
                  <a:pt x="0" y="0"/>
                </a:cubicBezTo>
                <a:close/>
              </a:path>
            </a:pathLst>
          </a:custGeom>
          <a:solidFill>
            <a:srgbClr val="0070C0">
              <a:alpha val="42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4556FABD-BDF8-4E82-973C-0DF5204D596C}"/>
              </a:ext>
            </a:extLst>
          </p:cNvPr>
          <p:cNvSpPr/>
          <p:nvPr/>
        </p:nvSpPr>
        <p:spPr>
          <a:xfrm rot="284536">
            <a:off x="11899" y="4449634"/>
            <a:ext cx="5379559" cy="1281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B3C7583D-67B2-49ED-B9E6-178364183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1187">
            <a:off x="5391417" y="4686670"/>
            <a:ext cx="186051" cy="340337"/>
          </a:xfrm>
          <a:prstGeom prst="rect">
            <a:avLst/>
          </a:prstGeom>
        </p:spPr>
      </p:pic>
      <p:sp>
        <p:nvSpPr>
          <p:cNvPr id="49" name="Frihandsfigur: Form 48">
            <a:extLst>
              <a:ext uri="{FF2B5EF4-FFF2-40B4-BE49-F238E27FC236}">
                <a16:creationId xmlns:a16="http://schemas.microsoft.com/office/drawing/2014/main" id="{EC3B8ED8-1547-46F8-8FC2-D10FB03765CF}"/>
              </a:ext>
            </a:extLst>
          </p:cNvPr>
          <p:cNvSpPr/>
          <p:nvPr/>
        </p:nvSpPr>
        <p:spPr>
          <a:xfrm>
            <a:off x="5259979" y="2605089"/>
            <a:ext cx="1202599" cy="2307917"/>
          </a:xfrm>
          <a:custGeom>
            <a:avLst/>
            <a:gdLst>
              <a:gd name="connsiteX0" fmla="*/ 0 w 1162050"/>
              <a:gd name="connsiteY0" fmla="*/ 2290762 h 2305050"/>
              <a:gd name="connsiteX1" fmla="*/ 14287 w 1162050"/>
              <a:gd name="connsiteY1" fmla="*/ 0 h 2305050"/>
              <a:gd name="connsiteX2" fmla="*/ 1162050 w 1162050"/>
              <a:gd name="connsiteY2" fmla="*/ 4762 h 2305050"/>
              <a:gd name="connsiteX3" fmla="*/ 1152525 w 1162050"/>
              <a:gd name="connsiteY3" fmla="*/ 2085975 h 2305050"/>
              <a:gd name="connsiteX4" fmla="*/ 985837 w 1162050"/>
              <a:gd name="connsiteY4" fmla="*/ 2066925 h 2305050"/>
              <a:gd name="connsiteX5" fmla="*/ 852487 w 1162050"/>
              <a:gd name="connsiteY5" fmla="*/ 2071687 h 2305050"/>
              <a:gd name="connsiteX6" fmla="*/ 847725 w 1162050"/>
              <a:gd name="connsiteY6" fmla="*/ 19050 h 2305050"/>
              <a:gd name="connsiteX7" fmla="*/ 619125 w 1162050"/>
              <a:gd name="connsiteY7" fmla="*/ 14287 h 2305050"/>
              <a:gd name="connsiteX8" fmla="*/ 604837 w 1162050"/>
              <a:gd name="connsiteY8" fmla="*/ 2076450 h 2305050"/>
              <a:gd name="connsiteX9" fmla="*/ 519112 w 1162050"/>
              <a:gd name="connsiteY9" fmla="*/ 2071687 h 2305050"/>
              <a:gd name="connsiteX10" fmla="*/ 519112 w 1162050"/>
              <a:gd name="connsiteY10" fmla="*/ 2305050 h 2305050"/>
              <a:gd name="connsiteX11" fmla="*/ 0 w 1162050"/>
              <a:gd name="connsiteY11" fmla="*/ 2290762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" h="2305050">
                <a:moveTo>
                  <a:pt x="0" y="2290762"/>
                </a:moveTo>
                <a:cubicBezTo>
                  <a:pt x="4762" y="1527175"/>
                  <a:pt x="9525" y="763587"/>
                  <a:pt x="14287" y="0"/>
                </a:cubicBezTo>
                <a:lnTo>
                  <a:pt x="1162050" y="4762"/>
                </a:lnTo>
                <a:lnTo>
                  <a:pt x="1152525" y="2085975"/>
                </a:lnTo>
                <a:lnTo>
                  <a:pt x="985837" y="2066925"/>
                </a:lnTo>
                <a:lnTo>
                  <a:pt x="852487" y="2071687"/>
                </a:lnTo>
                <a:cubicBezTo>
                  <a:pt x="850900" y="1387475"/>
                  <a:pt x="849312" y="703262"/>
                  <a:pt x="847725" y="19050"/>
                </a:cubicBezTo>
                <a:lnTo>
                  <a:pt x="619125" y="14287"/>
                </a:lnTo>
                <a:cubicBezTo>
                  <a:pt x="614362" y="701675"/>
                  <a:pt x="609600" y="1389062"/>
                  <a:pt x="604837" y="2076450"/>
                </a:cubicBezTo>
                <a:lnTo>
                  <a:pt x="519112" y="2071687"/>
                </a:lnTo>
                <a:lnTo>
                  <a:pt x="519112" y="2305050"/>
                </a:lnTo>
                <a:lnTo>
                  <a:pt x="0" y="229076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0" name="Frihandsfigur: Form 49">
            <a:extLst>
              <a:ext uri="{FF2B5EF4-FFF2-40B4-BE49-F238E27FC236}">
                <a16:creationId xmlns:a16="http://schemas.microsoft.com/office/drawing/2014/main" id="{23885847-259D-419F-94F4-0406E3EDF7AE}"/>
              </a:ext>
            </a:extLst>
          </p:cNvPr>
          <p:cNvSpPr/>
          <p:nvPr/>
        </p:nvSpPr>
        <p:spPr>
          <a:xfrm>
            <a:off x="-9523" y="4400551"/>
            <a:ext cx="9134475" cy="1219200"/>
          </a:xfrm>
          <a:custGeom>
            <a:avLst/>
            <a:gdLst>
              <a:gd name="connsiteX0" fmla="*/ 19050 w 9134475"/>
              <a:gd name="connsiteY0" fmla="*/ 0 h 1219200"/>
              <a:gd name="connsiteX1" fmla="*/ 5229225 w 9134475"/>
              <a:gd name="connsiteY1" fmla="*/ 428625 h 1219200"/>
              <a:gd name="connsiteX2" fmla="*/ 5229225 w 9134475"/>
              <a:gd name="connsiteY2" fmla="*/ 1038225 h 1219200"/>
              <a:gd name="connsiteX3" fmla="*/ 6486525 w 9134475"/>
              <a:gd name="connsiteY3" fmla="*/ 1038225 h 1219200"/>
              <a:gd name="connsiteX4" fmla="*/ 6477000 w 9134475"/>
              <a:gd name="connsiteY4" fmla="*/ 533400 h 1219200"/>
              <a:gd name="connsiteX5" fmla="*/ 9134475 w 9134475"/>
              <a:gd name="connsiteY5" fmla="*/ 752475 h 1219200"/>
              <a:gd name="connsiteX6" fmla="*/ 9134475 w 9134475"/>
              <a:gd name="connsiteY6" fmla="*/ 1209675 h 1219200"/>
              <a:gd name="connsiteX7" fmla="*/ 0 w 9134475"/>
              <a:gd name="connsiteY7" fmla="*/ 1219200 h 1219200"/>
              <a:gd name="connsiteX8" fmla="*/ 19050 w 9134475"/>
              <a:gd name="connsiteY8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4475" h="1219200">
                <a:moveTo>
                  <a:pt x="19050" y="0"/>
                </a:moveTo>
                <a:lnTo>
                  <a:pt x="5229225" y="428625"/>
                </a:lnTo>
                <a:lnTo>
                  <a:pt x="5229225" y="1038225"/>
                </a:lnTo>
                <a:lnTo>
                  <a:pt x="6486525" y="1038225"/>
                </a:lnTo>
                <a:lnTo>
                  <a:pt x="6477000" y="533400"/>
                </a:lnTo>
                <a:lnTo>
                  <a:pt x="9134475" y="752475"/>
                </a:lnTo>
                <a:lnTo>
                  <a:pt x="9134475" y="1209675"/>
                </a:lnTo>
                <a:lnTo>
                  <a:pt x="0" y="1219200"/>
                </a:lnTo>
                <a:lnTo>
                  <a:pt x="19050" y="0"/>
                </a:lnTo>
                <a:close/>
              </a:path>
            </a:pathLst>
          </a:custGeom>
          <a:solidFill>
            <a:srgbClr val="0070C0">
              <a:alpha val="56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FE630CE8-A0D6-42E3-B077-E97E5A0F649C}"/>
              </a:ext>
            </a:extLst>
          </p:cNvPr>
          <p:cNvSpPr txBox="1"/>
          <p:nvPr/>
        </p:nvSpPr>
        <p:spPr>
          <a:xfrm>
            <a:off x="1536937" y="5698388"/>
            <a:ext cx="7132081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sv-FI" sz="30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Subsurface</a:t>
            </a:r>
            <a:r>
              <a:rPr lang="sv-FI" sz="30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 </a:t>
            </a:r>
            <a:r>
              <a:rPr lang="sv-FI" sz="30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drainage</a:t>
            </a:r>
            <a:r>
              <a:rPr lang="sv-FI" sz="30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- permeable </a:t>
            </a:r>
            <a:r>
              <a:rPr lang="sv-FI" sz="30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soil</a:t>
            </a:r>
            <a:r>
              <a:rPr lang="sv-FI" sz="30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lang="sv-FI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B1D61E05-A1D1-4EE3-9620-26AE7C1A8941}"/>
              </a:ext>
            </a:extLst>
          </p:cNvPr>
          <p:cNvCxnSpPr>
            <a:cxnSpLocks/>
          </p:cNvCxnSpPr>
          <p:nvPr/>
        </p:nvCxnSpPr>
        <p:spPr>
          <a:xfrm>
            <a:off x="5662613" y="1828802"/>
            <a:ext cx="433942" cy="0"/>
          </a:xfrm>
          <a:prstGeom prst="line">
            <a:avLst/>
          </a:prstGeom>
          <a:ln w="28575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D4FABB6D-A9A5-4DB8-A3D7-3934AA4318A3}"/>
              </a:ext>
            </a:extLst>
          </p:cNvPr>
          <p:cNvSpPr/>
          <p:nvPr/>
        </p:nvSpPr>
        <p:spPr>
          <a:xfrm>
            <a:off x="5824541" y="4692642"/>
            <a:ext cx="66343" cy="1881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3" name="Bildobjekt 52">
            <a:extLst>
              <a:ext uri="{FF2B5EF4-FFF2-40B4-BE49-F238E27FC236}">
                <a16:creationId xmlns:a16="http://schemas.microsoft.com/office/drawing/2014/main" id="{EE00FE4A-8C11-4CDB-A225-1C747F963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3" r="59336"/>
          <a:stretch/>
        </p:blipFill>
        <p:spPr>
          <a:xfrm>
            <a:off x="179560" y="914274"/>
            <a:ext cx="247651" cy="459143"/>
          </a:xfrm>
          <a:prstGeom prst="rect">
            <a:avLst/>
          </a:prstGeom>
        </p:spPr>
      </p:pic>
      <p:pic>
        <p:nvPicPr>
          <p:cNvPr id="54" name="Bildobjekt 53">
            <a:extLst>
              <a:ext uri="{FF2B5EF4-FFF2-40B4-BE49-F238E27FC236}">
                <a16:creationId xmlns:a16="http://schemas.microsoft.com/office/drawing/2014/main" id="{1CEFDAF4-4C21-4C76-B4D9-0C6999B10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3" r="59336"/>
          <a:stretch/>
        </p:blipFill>
        <p:spPr>
          <a:xfrm>
            <a:off x="194676" y="238251"/>
            <a:ext cx="247651" cy="45914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86EB6F33-C46E-40BD-B108-874C18C0B2E2}"/>
              </a:ext>
            </a:extLst>
          </p:cNvPr>
          <p:cNvSpPr txBox="1"/>
          <p:nvPr/>
        </p:nvSpPr>
        <p:spPr>
          <a:xfrm>
            <a:off x="3631510" y="1552567"/>
            <a:ext cx="156839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sv-FI" sz="1600" b="1" dirty="0" err="1">
                <a:solidFill>
                  <a:schemeClr val="bg1"/>
                </a:solidFill>
                <a:cs typeface="Arial"/>
              </a:rPr>
              <a:t>control</a:t>
            </a:r>
            <a:r>
              <a:rPr lang="sv-FI" sz="1600" b="1" dirty="0">
                <a:solidFill>
                  <a:schemeClr val="bg1"/>
                </a:solidFill>
                <a:cs typeface="Arial"/>
              </a:rPr>
              <a:t> </a:t>
            </a:r>
            <a:r>
              <a:rPr lang="sv-FI" sz="1600" b="1" dirty="0" err="1">
                <a:solidFill>
                  <a:schemeClr val="bg1"/>
                </a:solidFill>
                <a:cs typeface="Arial"/>
              </a:rPr>
              <a:t>well</a:t>
            </a:r>
            <a:endParaRPr lang="sv-FI" sz="1600" b="1" dirty="0">
              <a:solidFill>
                <a:schemeClr val="bg1"/>
              </a:solidFill>
              <a:cs typeface="Arial"/>
            </a:endParaRPr>
          </a:p>
          <a:p>
            <a:pPr algn="ctr">
              <a:defRPr/>
            </a:pPr>
            <a:r>
              <a:rPr lang="sv-FI" sz="1600" b="1" dirty="0" err="1">
                <a:solidFill>
                  <a:schemeClr val="bg1"/>
                </a:solidFill>
                <a:cs typeface="Arial"/>
              </a:rPr>
              <a:t>valve</a:t>
            </a:r>
            <a:r>
              <a:rPr lang="sv-FI" sz="1600" b="1" dirty="0">
                <a:solidFill>
                  <a:schemeClr val="bg1"/>
                </a:solidFill>
                <a:cs typeface="Arial"/>
              </a:rPr>
              <a:t> </a:t>
            </a:r>
            <a:r>
              <a:rPr lang="sv-FI" sz="1600" b="1" dirty="0" err="1">
                <a:solidFill>
                  <a:schemeClr val="bg1"/>
                </a:solidFill>
                <a:cs typeface="Arial"/>
              </a:rPr>
              <a:t>closed</a:t>
            </a:r>
            <a:endParaRPr lang="sv-FI" sz="16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5" name="Pil: nedåt 54">
            <a:extLst>
              <a:ext uri="{FF2B5EF4-FFF2-40B4-BE49-F238E27FC236}">
                <a16:creationId xmlns:a16="http://schemas.microsoft.com/office/drawing/2014/main" id="{D072DEC6-D5D7-4EDC-BDDD-A8B1A78B1203}"/>
              </a:ext>
            </a:extLst>
          </p:cNvPr>
          <p:cNvSpPr/>
          <p:nvPr/>
        </p:nvSpPr>
        <p:spPr>
          <a:xfrm>
            <a:off x="3144366" y="4771425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1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Pil: nedåt 57">
            <a:extLst>
              <a:ext uri="{FF2B5EF4-FFF2-40B4-BE49-F238E27FC236}">
                <a16:creationId xmlns:a16="http://schemas.microsoft.com/office/drawing/2014/main" id="{103777B9-1B42-49D9-91B0-EB42FA8D1329}"/>
              </a:ext>
            </a:extLst>
          </p:cNvPr>
          <p:cNvSpPr/>
          <p:nvPr/>
        </p:nvSpPr>
        <p:spPr>
          <a:xfrm rot="21361364">
            <a:off x="1655978" y="4668516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1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9" name="Pil: nedåt 58">
            <a:extLst>
              <a:ext uri="{FF2B5EF4-FFF2-40B4-BE49-F238E27FC236}">
                <a16:creationId xmlns:a16="http://schemas.microsoft.com/office/drawing/2014/main" id="{5C6A88CF-637B-4731-B663-5D8ADFF8D360}"/>
              </a:ext>
            </a:extLst>
          </p:cNvPr>
          <p:cNvSpPr/>
          <p:nvPr/>
        </p:nvSpPr>
        <p:spPr>
          <a:xfrm rot="21361364">
            <a:off x="415488" y="4608918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1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20210FB-0B3E-4CD7-A991-EAB0BDD57704}"/>
              </a:ext>
            </a:extLst>
          </p:cNvPr>
          <p:cNvSpPr txBox="1"/>
          <p:nvPr/>
        </p:nvSpPr>
        <p:spPr>
          <a:xfrm rot="244236">
            <a:off x="774454" y="3409502"/>
            <a:ext cx="100540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sv-FI" b="1" dirty="0" err="1">
                <a:solidFill>
                  <a:schemeClr val="bg1"/>
                </a:solidFill>
                <a:latin typeface="Arial"/>
              </a:rPr>
              <a:t>top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sv-FI" b="1" dirty="0" err="1">
                <a:solidFill>
                  <a:schemeClr val="bg1"/>
                </a:solidFill>
                <a:latin typeface="Arial"/>
              </a:rPr>
              <a:t>soil</a:t>
            </a:r>
            <a:endParaRPr lang="sv-FI" b="1" dirty="0">
              <a:solidFill>
                <a:schemeClr val="bg1"/>
              </a:solidFill>
            </a:endParaRP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3EF15221-8F1C-4779-8B26-4116D1047AD0}"/>
              </a:ext>
            </a:extLst>
          </p:cNvPr>
          <p:cNvSpPr txBox="1"/>
          <p:nvPr/>
        </p:nvSpPr>
        <p:spPr>
          <a:xfrm rot="244236">
            <a:off x="400461" y="3895358"/>
            <a:ext cx="169790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>
                <a:solidFill>
                  <a:schemeClr val="bg1"/>
                </a:solidFill>
                <a:latin typeface="Arial"/>
              </a:rPr>
              <a:t>d</a:t>
            </a:r>
            <a:r>
              <a:rPr lang="sv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rain</a:t>
            </a:r>
            <a:r>
              <a:rPr lang="sv-FI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 material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24495EC0-282E-4A09-B799-5430BF873FAE}"/>
              </a:ext>
            </a:extLst>
          </p:cNvPr>
          <p:cNvSpPr txBox="1"/>
          <p:nvPr/>
        </p:nvSpPr>
        <p:spPr>
          <a:xfrm rot="256949">
            <a:off x="3477589" y="3937014"/>
            <a:ext cx="197031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 err="1">
                <a:solidFill>
                  <a:schemeClr val="bg1"/>
                </a:solidFill>
                <a:latin typeface="Arial"/>
              </a:rPr>
              <a:t>drainage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sv-FI" b="1" dirty="0" err="1">
                <a:solidFill>
                  <a:schemeClr val="bg1"/>
                </a:solidFill>
                <a:latin typeface="Arial"/>
              </a:rPr>
              <a:t>pipe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(</a:t>
            </a:r>
            <a:r>
              <a:rPr lang="sv-FI" b="1" dirty="0" err="1">
                <a:solidFill>
                  <a:schemeClr val="bg1"/>
                </a:solidFill>
                <a:latin typeface="Arial"/>
              </a:rPr>
              <a:t>unperforated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)</a:t>
            </a:r>
            <a:endParaRPr lang="sv-FI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34653914-5D5F-4230-B372-B651EA5B3B3D}"/>
              </a:ext>
            </a:extLst>
          </p:cNvPr>
          <p:cNvSpPr txBox="1"/>
          <p:nvPr/>
        </p:nvSpPr>
        <p:spPr>
          <a:xfrm rot="256949">
            <a:off x="6770155" y="4160794"/>
            <a:ext cx="181252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 err="1">
                <a:solidFill>
                  <a:schemeClr val="bg1"/>
                </a:solidFill>
                <a:latin typeface="Arial"/>
              </a:rPr>
              <a:t>drainage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sv-FI" b="1" dirty="0" err="1">
                <a:solidFill>
                  <a:schemeClr val="bg1"/>
                </a:solidFill>
                <a:latin typeface="Arial"/>
              </a:rPr>
              <a:t>pipe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(</a:t>
            </a:r>
            <a:r>
              <a:rPr lang="sv-FI" b="1" dirty="0" err="1">
                <a:solidFill>
                  <a:schemeClr val="bg1"/>
                </a:solidFill>
                <a:latin typeface="Arial"/>
              </a:rPr>
              <a:t>unperforated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)</a:t>
            </a:r>
            <a:endParaRPr lang="sv-FI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E98C758-F895-4478-9BAF-14671EC48DFF}"/>
              </a:ext>
            </a:extLst>
          </p:cNvPr>
          <p:cNvSpPr/>
          <p:nvPr/>
        </p:nvSpPr>
        <p:spPr>
          <a:xfrm>
            <a:off x="-2" y="2555879"/>
            <a:ext cx="3560323" cy="1906621"/>
          </a:xfrm>
          <a:custGeom>
            <a:avLst/>
            <a:gdLst>
              <a:gd name="connsiteX0" fmla="*/ 0 w 3560323"/>
              <a:gd name="connsiteY0" fmla="*/ 0 h 1906621"/>
              <a:gd name="connsiteX1" fmla="*/ 1624519 w 3560323"/>
              <a:gd name="connsiteY1" fmla="*/ 233464 h 1906621"/>
              <a:gd name="connsiteX2" fmla="*/ 2509736 w 3560323"/>
              <a:gd name="connsiteY2" fmla="*/ 826851 h 1906621"/>
              <a:gd name="connsiteX3" fmla="*/ 3365770 w 3560323"/>
              <a:gd name="connsiteY3" fmla="*/ 1391055 h 1906621"/>
              <a:gd name="connsiteX4" fmla="*/ 3560323 w 3560323"/>
              <a:gd name="connsiteY4" fmla="*/ 1906621 h 1906621"/>
              <a:gd name="connsiteX5" fmla="*/ 3472774 w 3560323"/>
              <a:gd name="connsiteY5" fmla="*/ 1799617 h 1906621"/>
              <a:gd name="connsiteX6" fmla="*/ 3550596 w 3560323"/>
              <a:gd name="connsiteY6" fmla="*/ 1906621 h 1906621"/>
              <a:gd name="connsiteX7" fmla="*/ 0 w 3560323"/>
              <a:gd name="connsiteY7" fmla="*/ 1624519 h 1906621"/>
              <a:gd name="connsiteX8" fmla="*/ 0 w 3560323"/>
              <a:gd name="connsiteY8" fmla="*/ 0 h 19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0323" h="1906621">
                <a:moveTo>
                  <a:pt x="0" y="0"/>
                </a:moveTo>
                <a:lnTo>
                  <a:pt x="1624519" y="233464"/>
                </a:lnTo>
                <a:lnTo>
                  <a:pt x="2509736" y="826851"/>
                </a:lnTo>
                <a:lnTo>
                  <a:pt x="3365770" y="1391055"/>
                </a:lnTo>
                <a:lnTo>
                  <a:pt x="3560323" y="1906621"/>
                </a:lnTo>
                <a:lnTo>
                  <a:pt x="3472774" y="1799617"/>
                </a:lnTo>
                <a:lnTo>
                  <a:pt x="3550596" y="1906621"/>
                </a:lnTo>
                <a:lnTo>
                  <a:pt x="0" y="1624519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1" name="Bildobjekt 50">
            <a:extLst>
              <a:ext uri="{FF2B5EF4-FFF2-40B4-BE49-F238E27FC236}">
                <a16:creationId xmlns:a16="http://schemas.microsoft.com/office/drawing/2014/main" id="{5FFA3917-C825-4837-BC48-CCA2C54F7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191" y="2690886"/>
            <a:ext cx="154052" cy="281802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E37E2AA7-01BE-4259-948B-2B44EEE4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503" y="3070168"/>
            <a:ext cx="154052" cy="281802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62" name="Bildobjekt 61">
            <a:extLst>
              <a:ext uri="{FF2B5EF4-FFF2-40B4-BE49-F238E27FC236}">
                <a16:creationId xmlns:a16="http://schemas.microsoft.com/office/drawing/2014/main" id="{D7185E19-260F-4D04-9054-46BF767D7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865" y="3466252"/>
            <a:ext cx="154052" cy="281802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63" name="Bildobjekt 62">
            <a:extLst>
              <a:ext uri="{FF2B5EF4-FFF2-40B4-BE49-F238E27FC236}">
                <a16:creationId xmlns:a16="http://schemas.microsoft.com/office/drawing/2014/main" id="{3CFD82E9-7C86-4B02-9641-1026D7A5F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53" y="3868389"/>
            <a:ext cx="154052" cy="281802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543FFA37-6430-4D3C-A598-3DFF4DFBE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499" y="4275827"/>
            <a:ext cx="154052" cy="281802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65" name="Bildobjekt 64">
            <a:extLst>
              <a:ext uri="{FF2B5EF4-FFF2-40B4-BE49-F238E27FC236}">
                <a16:creationId xmlns:a16="http://schemas.microsoft.com/office/drawing/2014/main" id="{C12B9785-E007-4190-8C96-66EA9459E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964" y="4669229"/>
            <a:ext cx="154052" cy="28180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FF4CF7D1-8B96-4E84-B5AF-939B704DD1AD}"/>
              </a:ext>
            </a:extLst>
          </p:cNvPr>
          <p:cNvSpPr/>
          <p:nvPr/>
        </p:nvSpPr>
        <p:spPr>
          <a:xfrm>
            <a:off x="5910263" y="4772025"/>
            <a:ext cx="3333750" cy="338138"/>
          </a:xfrm>
          <a:custGeom>
            <a:avLst/>
            <a:gdLst>
              <a:gd name="connsiteX0" fmla="*/ 0 w 3333750"/>
              <a:gd name="connsiteY0" fmla="*/ 85725 h 338138"/>
              <a:gd name="connsiteX1" fmla="*/ 366712 w 3333750"/>
              <a:gd name="connsiteY1" fmla="*/ 90488 h 338138"/>
              <a:gd name="connsiteX2" fmla="*/ 1018413 w 3333750"/>
              <a:gd name="connsiteY2" fmla="*/ 144971 h 338138"/>
              <a:gd name="connsiteX3" fmla="*/ 1610868 w 3333750"/>
              <a:gd name="connsiteY3" fmla="*/ 194501 h 338138"/>
              <a:gd name="connsiteX4" fmla="*/ 2173700 w 3333750"/>
              <a:gd name="connsiteY4" fmla="*/ 241555 h 338138"/>
              <a:gd name="connsiteX5" fmla="*/ 2677287 w 3333750"/>
              <a:gd name="connsiteY5" fmla="*/ 283655 h 338138"/>
              <a:gd name="connsiteX6" fmla="*/ 3328987 w 3333750"/>
              <a:gd name="connsiteY6" fmla="*/ 338138 h 338138"/>
              <a:gd name="connsiteX7" fmla="*/ 3333750 w 3333750"/>
              <a:gd name="connsiteY7" fmla="*/ 257175 h 338138"/>
              <a:gd name="connsiteX8" fmla="*/ 2827734 w 3333750"/>
              <a:gd name="connsiteY8" fmla="*/ 215884 h 338138"/>
              <a:gd name="connsiteX9" fmla="*/ 2262187 w 3333750"/>
              <a:gd name="connsiteY9" fmla="*/ 169736 h 338138"/>
              <a:gd name="connsiteX10" fmla="*/ 1696640 w 3333750"/>
              <a:gd name="connsiteY10" fmla="*/ 123587 h 338138"/>
              <a:gd name="connsiteX11" fmla="*/ 1190625 w 3333750"/>
              <a:gd name="connsiteY11" fmla="*/ 82296 h 338138"/>
              <a:gd name="connsiteX12" fmla="*/ 357187 w 3333750"/>
              <a:gd name="connsiteY12" fmla="*/ 14288 h 338138"/>
              <a:gd name="connsiteX13" fmla="*/ 9525 w 3333750"/>
              <a:gd name="connsiteY13" fmla="*/ 0 h 338138"/>
              <a:gd name="connsiteX14" fmla="*/ 0 w 3333750"/>
              <a:gd name="connsiteY14" fmla="*/ 85725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33750" h="338138" fill="none" extrusionOk="0">
                <a:moveTo>
                  <a:pt x="0" y="85725"/>
                </a:moveTo>
                <a:cubicBezTo>
                  <a:pt x="122824" y="48368"/>
                  <a:pt x="275533" y="95121"/>
                  <a:pt x="366712" y="90488"/>
                </a:cubicBezTo>
                <a:cubicBezTo>
                  <a:pt x="547908" y="97244"/>
                  <a:pt x="805641" y="175923"/>
                  <a:pt x="1018413" y="144971"/>
                </a:cubicBezTo>
                <a:cubicBezTo>
                  <a:pt x="1231185" y="114019"/>
                  <a:pt x="1373588" y="185162"/>
                  <a:pt x="1610868" y="194501"/>
                </a:cubicBezTo>
                <a:cubicBezTo>
                  <a:pt x="1848148" y="203840"/>
                  <a:pt x="2012986" y="251473"/>
                  <a:pt x="2173700" y="241555"/>
                </a:cubicBezTo>
                <a:cubicBezTo>
                  <a:pt x="2334414" y="231637"/>
                  <a:pt x="2489821" y="276677"/>
                  <a:pt x="2677287" y="283655"/>
                </a:cubicBezTo>
                <a:cubicBezTo>
                  <a:pt x="2864753" y="290633"/>
                  <a:pt x="3169068" y="397014"/>
                  <a:pt x="3328987" y="338138"/>
                </a:cubicBezTo>
                <a:cubicBezTo>
                  <a:pt x="3326573" y="318867"/>
                  <a:pt x="3340625" y="289973"/>
                  <a:pt x="3333750" y="257175"/>
                </a:cubicBezTo>
                <a:cubicBezTo>
                  <a:pt x="3199093" y="275026"/>
                  <a:pt x="2966760" y="192574"/>
                  <a:pt x="2827734" y="215884"/>
                </a:cubicBezTo>
                <a:cubicBezTo>
                  <a:pt x="2688708" y="239194"/>
                  <a:pt x="2500280" y="157003"/>
                  <a:pt x="2262187" y="169736"/>
                </a:cubicBezTo>
                <a:cubicBezTo>
                  <a:pt x="2024094" y="182469"/>
                  <a:pt x="1875595" y="82312"/>
                  <a:pt x="1696640" y="123587"/>
                </a:cubicBezTo>
                <a:cubicBezTo>
                  <a:pt x="1517685" y="164862"/>
                  <a:pt x="1297490" y="88621"/>
                  <a:pt x="1190625" y="82296"/>
                </a:cubicBezTo>
                <a:cubicBezTo>
                  <a:pt x="1083760" y="75971"/>
                  <a:pt x="741218" y="7499"/>
                  <a:pt x="357187" y="14288"/>
                </a:cubicBezTo>
                <a:cubicBezTo>
                  <a:pt x="231939" y="24499"/>
                  <a:pt x="118850" y="-22024"/>
                  <a:pt x="9525" y="0"/>
                </a:cubicBezTo>
                <a:cubicBezTo>
                  <a:pt x="6565" y="42940"/>
                  <a:pt x="-1518" y="43975"/>
                  <a:pt x="0" y="85725"/>
                </a:cubicBezTo>
                <a:close/>
              </a:path>
              <a:path w="3333750" h="338138" stroke="0" extrusionOk="0">
                <a:moveTo>
                  <a:pt x="0" y="85725"/>
                </a:moveTo>
                <a:cubicBezTo>
                  <a:pt x="86990" y="55429"/>
                  <a:pt x="292900" y="117543"/>
                  <a:pt x="366712" y="90488"/>
                </a:cubicBezTo>
                <a:cubicBezTo>
                  <a:pt x="640095" y="42868"/>
                  <a:pt x="842947" y="131215"/>
                  <a:pt x="988790" y="142495"/>
                </a:cubicBezTo>
                <a:cubicBezTo>
                  <a:pt x="1134633" y="153775"/>
                  <a:pt x="1410584" y="201950"/>
                  <a:pt x="1521999" y="187072"/>
                </a:cubicBezTo>
                <a:cubicBezTo>
                  <a:pt x="1633414" y="172193"/>
                  <a:pt x="1811883" y="229073"/>
                  <a:pt x="2025586" y="229172"/>
                </a:cubicBezTo>
                <a:cubicBezTo>
                  <a:pt x="2239289" y="229271"/>
                  <a:pt x="2471389" y="302825"/>
                  <a:pt x="2647664" y="281179"/>
                </a:cubicBezTo>
                <a:cubicBezTo>
                  <a:pt x="2823939" y="259532"/>
                  <a:pt x="3083749" y="343799"/>
                  <a:pt x="3328987" y="338138"/>
                </a:cubicBezTo>
                <a:cubicBezTo>
                  <a:pt x="3327265" y="307686"/>
                  <a:pt x="3339307" y="283886"/>
                  <a:pt x="3333750" y="257175"/>
                </a:cubicBezTo>
                <a:cubicBezTo>
                  <a:pt x="3200738" y="257382"/>
                  <a:pt x="2936572" y="187465"/>
                  <a:pt x="2738437" y="208598"/>
                </a:cubicBezTo>
                <a:cubicBezTo>
                  <a:pt x="2540302" y="229730"/>
                  <a:pt x="2340765" y="167341"/>
                  <a:pt x="2143125" y="160020"/>
                </a:cubicBezTo>
                <a:cubicBezTo>
                  <a:pt x="1945485" y="152700"/>
                  <a:pt x="1861333" y="96956"/>
                  <a:pt x="1577578" y="113872"/>
                </a:cubicBezTo>
                <a:cubicBezTo>
                  <a:pt x="1293823" y="130787"/>
                  <a:pt x="1118936" y="47970"/>
                  <a:pt x="982265" y="65294"/>
                </a:cubicBezTo>
                <a:cubicBezTo>
                  <a:pt x="845594" y="82618"/>
                  <a:pt x="563233" y="-40816"/>
                  <a:pt x="357187" y="14288"/>
                </a:cubicBezTo>
                <a:cubicBezTo>
                  <a:pt x="199183" y="40500"/>
                  <a:pt x="161272" y="-12326"/>
                  <a:pt x="9525" y="0"/>
                </a:cubicBezTo>
                <a:cubicBezTo>
                  <a:pt x="10136" y="26267"/>
                  <a:pt x="-6639" y="52349"/>
                  <a:pt x="0" y="85725"/>
                </a:cubicBezTo>
                <a:close/>
              </a:path>
            </a:pathLst>
          </a:custGeom>
          <a:solidFill>
            <a:srgbClr val="0070C0"/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3659010720">
                  <a:custGeom>
                    <a:avLst/>
                    <a:gdLst>
                      <a:gd name="connsiteX0" fmla="*/ 0 w 3333750"/>
                      <a:gd name="connsiteY0" fmla="*/ 85725 h 338138"/>
                      <a:gd name="connsiteX1" fmla="*/ 366712 w 3333750"/>
                      <a:gd name="connsiteY1" fmla="*/ 90488 h 338138"/>
                      <a:gd name="connsiteX2" fmla="*/ 3328987 w 3333750"/>
                      <a:gd name="connsiteY2" fmla="*/ 338138 h 338138"/>
                      <a:gd name="connsiteX3" fmla="*/ 3333750 w 3333750"/>
                      <a:gd name="connsiteY3" fmla="*/ 257175 h 338138"/>
                      <a:gd name="connsiteX4" fmla="*/ 357187 w 3333750"/>
                      <a:gd name="connsiteY4" fmla="*/ 14288 h 338138"/>
                      <a:gd name="connsiteX5" fmla="*/ 9525 w 3333750"/>
                      <a:gd name="connsiteY5" fmla="*/ 0 h 338138"/>
                      <a:gd name="connsiteX6" fmla="*/ 0 w 3333750"/>
                      <a:gd name="connsiteY6" fmla="*/ 85725 h 33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33750" h="338138">
                        <a:moveTo>
                          <a:pt x="0" y="85725"/>
                        </a:moveTo>
                        <a:lnTo>
                          <a:pt x="366712" y="90488"/>
                        </a:lnTo>
                        <a:lnTo>
                          <a:pt x="3328987" y="338138"/>
                        </a:lnTo>
                        <a:lnTo>
                          <a:pt x="3333750" y="257175"/>
                        </a:lnTo>
                        <a:lnTo>
                          <a:pt x="357187" y="14288"/>
                        </a:lnTo>
                        <a:lnTo>
                          <a:pt x="9525" y="0"/>
                        </a:lnTo>
                        <a:lnTo>
                          <a:pt x="0" y="85725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8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4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4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4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9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1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4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3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8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3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6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15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65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15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65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15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6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9" grpId="0" animBg="1"/>
      <p:bldP spid="55" grpId="0" animBg="1"/>
      <p:bldP spid="58" grpId="0" animBg="1"/>
      <p:bldP spid="59" grpId="0" animBg="1"/>
      <p:bldP spid="1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äs, utomhus, natur, vatten&#10;&#10;Automatiskt genererad beskrivning">
            <a:extLst>
              <a:ext uri="{FF2B5EF4-FFF2-40B4-BE49-F238E27FC236}">
                <a16:creationId xmlns:a16="http://schemas.microsoft.com/office/drawing/2014/main" id="{D881DEA5-5F83-4780-AFBF-CD3C281F7A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2"/>
          <a:stretch/>
        </p:blipFill>
        <p:spPr>
          <a:xfrm>
            <a:off x="0" y="308523"/>
            <a:ext cx="9144000" cy="5311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62BB405-6E1F-45F1-894B-7906CBABC0EC}"/>
              </a:ext>
            </a:extLst>
          </p:cNvPr>
          <p:cNvSpPr/>
          <p:nvPr/>
        </p:nvSpPr>
        <p:spPr>
          <a:xfrm>
            <a:off x="5259978" y="1056444"/>
            <a:ext cx="1193075" cy="43251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A0D2868B-D36B-4570-91F0-DE1F4A6427DE}"/>
              </a:ext>
            </a:extLst>
          </p:cNvPr>
          <p:cNvSpPr/>
          <p:nvPr/>
        </p:nvSpPr>
        <p:spPr>
          <a:xfrm>
            <a:off x="5278324" y="2574360"/>
            <a:ext cx="1154907" cy="27970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146FD-3068-4743-A989-7AD644DE35C1}"/>
              </a:ext>
            </a:extLst>
          </p:cNvPr>
          <p:cNvSpPr/>
          <p:nvPr/>
        </p:nvSpPr>
        <p:spPr>
          <a:xfrm rot="281644">
            <a:off x="-1732" y="4417683"/>
            <a:ext cx="5375203" cy="177999"/>
          </a:xfrm>
          <a:prstGeom prst="rect">
            <a:avLst/>
          </a:prstGeom>
          <a:pattFill prst="lt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solidFill>
              <a:schemeClr val="tx1">
                <a:alpha val="97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450080"/>
                      <a:gd name="connsiteY0" fmla="*/ 0 h 139337"/>
                      <a:gd name="connsiteX1" fmla="*/ 591225 w 4450080"/>
                      <a:gd name="connsiteY1" fmla="*/ 0 h 139337"/>
                      <a:gd name="connsiteX2" fmla="*/ 1093448 w 4450080"/>
                      <a:gd name="connsiteY2" fmla="*/ 0 h 139337"/>
                      <a:gd name="connsiteX3" fmla="*/ 1818176 w 4450080"/>
                      <a:gd name="connsiteY3" fmla="*/ 0 h 139337"/>
                      <a:gd name="connsiteX4" fmla="*/ 2409400 w 4450080"/>
                      <a:gd name="connsiteY4" fmla="*/ 0 h 139337"/>
                      <a:gd name="connsiteX5" fmla="*/ 3000625 w 4450080"/>
                      <a:gd name="connsiteY5" fmla="*/ 0 h 139337"/>
                      <a:gd name="connsiteX6" fmla="*/ 3725353 w 4450080"/>
                      <a:gd name="connsiteY6" fmla="*/ 0 h 139337"/>
                      <a:gd name="connsiteX7" fmla="*/ 4450080 w 4450080"/>
                      <a:gd name="connsiteY7" fmla="*/ 0 h 139337"/>
                      <a:gd name="connsiteX8" fmla="*/ 4450080 w 4450080"/>
                      <a:gd name="connsiteY8" fmla="*/ 139337 h 139337"/>
                      <a:gd name="connsiteX9" fmla="*/ 3903356 w 4450080"/>
                      <a:gd name="connsiteY9" fmla="*/ 139337 h 139337"/>
                      <a:gd name="connsiteX10" fmla="*/ 3267630 w 4450080"/>
                      <a:gd name="connsiteY10" fmla="*/ 139337 h 139337"/>
                      <a:gd name="connsiteX11" fmla="*/ 2631904 w 4450080"/>
                      <a:gd name="connsiteY11" fmla="*/ 139337 h 139337"/>
                      <a:gd name="connsiteX12" fmla="*/ 2040680 w 4450080"/>
                      <a:gd name="connsiteY12" fmla="*/ 139337 h 139337"/>
                      <a:gd name="connsiteX13" fmla="*/ 1315952 w 4450080"/>
                      <a:gd name="connsiteY13" fmla="*/ 139337 h 139337"/>
                      <a:gd name="connsiteX14" fmla="*/ 591225 w 4450080"/>
                      <a:gd name="connsiteY14" fmla="*/ 139337 h 139337"/>
                      <a:gd name="connsiteX15" fmla="*/ 0 w 4450080"/>
                      <a:gd name="connsiteY15" fmla="*/ 139337 h 139337"/>
                      <a:gd name="connsiteX16" fmla="*/ 0 w 4450080"/>
                      <a:gd name="connsiteY16" fmla="*/ 0 h 139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50080" h="139337" extrusionOk="0">
                        <a:moveTo>
                          <a:pt x="0" y="0"/>
                        </a:moveTo>
                        <a:cubicBezTo>
                          <a:pt x="256861" y="8533"/>
                          <a:pt x="331431" y="5338"/>
                          <a:pt x="591225" y="0"/>
                        </a:cubicBezTo>
                        <a:cubicBezTo>
                          <a:pt x="851020" y="-5338"/>
                          <a:pt x="917012" y="-23229"/>
                          <a:pt x="1093448" y="0"/>
                        </a:cubicBezTo>
                        <a:cubicBezTo>
                          <a:pt x="1269884" y="23229"/>
                          <a:pt x="1538636" y="8341"/>
                          <a:pt x="1818176" y="0"/>
                        </a:cubicBezTo>
                        <a:cubicBezTo>
                          <a:pt x="2097716" y="-8341"/>
                          <a:pt x="2178578" y="18220"/>
                          <a:pt x="2409400" y="0"/>
                        </a:cubicBezTo>
                        <a:cubicBezTo>
                          <a:pt x="2640222" y="-18220"/>
                          <a:pt x="2794710" y="21369"/>
                          <a:pt x="3000625" y="0"/>
                        </a:cubicBezTo>
                        <a:cubicBezTo>
                          <a:pt x="3206541" y="-21369"/>
                          <a:pt x="3557873" y="-19801"/>
                          <a:pt x="3725353" y="0"/>
                        </a:cubicBezTo>
                        <a:cubicBezTo>
                          <a:pt x="3892833" y="19801"/>
                          <a:pt x="4213876" y="-7834"/>
                          <a:pt x="4450080" y="0"/>
                        </a:cubicBezTo>
                        <a:cubicBezTo>
                          <a:pt x="4451463" y="53848"/>
                          <a:pt x="4447854" y="99354"/>
                          <a:pt x="4450080" y="139337"/>
                        </a:cubicBezTo>
                        <a:cubicBezTo>
                          <a:pt x="4223479" y="118568"/>
                          <a:pt x="4032172" y="153253"/>
                          <a:pt x="3903356" y="139337"/>
                        </a:cubicBezTo>
                        <a:cubicBezTo>
                          <a:pt x="3774540" y="125421"/>
                          <a:pt x="3570386" y="167098"/>
                          <a:pt x="3267630" y="139337"/>
                        </a:cubicBezTo>
                        <a:cubicBezTo>
                          <a:pt x="2964874" y="111576"/>
                          <a:pt x="2842867" y="149151"/>
                          <a:pt x="2631904" y="139337"/>
                        </a:cubicBezTo>
                        <a:cubicBezTo>
                          <a:pt x="2420941" y="129523"/>
                          <a:pt x="2210093" y="137947"/>
                          <a:pt x="2040680" y="139337"/>
                        </a:cubicBezTo>
                        <a:cubicBezTo>
                          <a:pt x="1871267" y="140727"/>
                          <a:pt x="1480899" y="140523"/>
                          <a:pt x="1315952" y="139337"/>
                        </a:cubicBezTo>
                        <a:cubicBezTo>
                          <a:pt x="1151005" y="138151"/>
                          <a:pt x="883481" y="173052"/>
                          <a:pt x="591225" y="139337"/>
                        </a:cubicBezTo>
                        <a:cubicBezTo>
                          <a:pt x="298969" y="105622"/>
                          <a:pt x="184972" y="131672"/>
                          <a:pt x="0" y="139337"/>
                        </a:cubicBezTo>
                        <a:cubicBezTo>
                          <a:pt x="-6529" y="73235"/>
                          <a:pt x="87" y="515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A160D87-99ED-42DB-BB0D-CB1F75509848}"/>
              </a:ext>
            </a:extLst>
          </p:cNvPr>
          <p:cNvSpPr/>
          <p:nvPr/>
        </p:nvSpPr>
        <p:spPr>
          <a:xfrm rot="281644">
            <a:off x="2913738" y="4531769"/>
            <a:ext cx="2473903" cy="18875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450080"/>
                      <a:gd name="connsiteY0" fmla="*/ 0 h 139337"/>
                      <a:gd name="connsiteX1" fmla="*/ 591225 w 4450080"/>
                      <a:gd name="connsiteY1" fmla="*/ 0 h 139337"/>
                      <a:gd name="connsiteX2" fmla="*/ 1093448 w 4450080"/>
                      <a:gd name="connsiteY2" fmla="*/ 0 h 139337"/>
                      <a:gd name="connsiteX3" fmla="*/ 1818176 w 4450080"/>
                      <a:gd name="connsiteY3" fmla="*/ 0 h 139337"/>
                      <a:gd name="connsiteX4" fmla="*/ 2409400 w 4450080"/>
                      <a:gd name="connsiteY4" fmla="*/ 0 h 139337"/>
                      <a:gd name="connsiteX5" fmla="*/ 3000625 w 4450080"/>
                      <a:gd name="connsiteY5" fmla="*/ 0 h 139337"/>
                      <a:gd name="connsiteX6" fmla="*/ 3725353 w 4450080"/>
                      <a:gd name="connsiteY6" fmla="*/ 0 h 139337"/>
                      <a:gd name="connsiteX7" fmla="*/ 4450080 w 4450080"/>
                      <a:gd name="connsiteY7" fmla="*/ 0 h 139337"/>
                      <a:gd name="connsiteX8" fmla="*/ 4450080 w 4450080"/>
                      <a:gd name="connsiteY8" fmla="*/ 139337 h 139337"/>
                      <a:gd name="connsiteX9" fmla="*/ 3903356 w 4450080"/>
                      <a:gd name="connsiteY9" fmla="*/ 139337 h 139337"/>
                      <a:gd name="connsiteX10" fmla="*/ 3267630 w 4450080"/>
                      <a:gd name="connsiteY10" fmla="*/ 139337 h 139337"/>
                      <a:gd name="connsiteX11" fmla="*/ 2631904 w 4450080"/>
                      <a:gd name="connsiteY11" fmla="*/ 139337 h 139337"/>
                      <a:gd name="connsiteX12" fmla="*/ 2040680 w 4450080"/>
                      <a:gd name="connsiteY12" fmla="*/ 139337 h 139337"/>
                      <a:gd name="connsiteX13" fmla="*/ 1315952 w 4450080"/>
                      <a:gd name="connsiteY13" fmla="*/ 139337 h 139337"/>
                      <a:gd name="connsiteX14" fmla="*/ 591225 w 4450080"/>
                      <a:gd name="connsiteY14" fmla="*/ 139337 h 139337"/>
                      <a:gd name="connsiteX15" fmla="*/ 0 w 4450080"/>
                      <a:gd name="connsiteY15" fmla="*/ 139337 h 139337"/>
                      <a:gd name="connsiteX16" fmla="*/ 0 w 4450080"/>
                      <a:gd name="connsiteY16" fmla="*/ 0 h 139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50080" h="139337" extrusionOk="0">
                        <a:moveTo>
                          <a:pt x="0" y="0"/>
                        </a:moveTo>
                        <a:cubicBezTo>
                          <a:pt x="256861" y="8533"/>
                          <a:pt x="331431" y="5338"/>
                          <a:pt x="591225" y="0"/>
                        </a:cubicBezTo>
                        <a:cubicBezTo>
                          <a:pt x="851020" y="-5338"/>
                          <a:pt x="917012" y="-23229"/>
                          <a:pt x="1093448" y="0"/>
                        </a:cubicBezTo>
                        <a:cubicBezTo>
                          <a:pt x="1269884" y="23229"/>
                          <a:pt x="1538636" y="8341"/>
                          <a:pt x="1818176" y="0"/>
                        </a:cubicBezTo>
                        <a:cubicBezTo>
                          <a:pt x="2097716" y="-8341"/>
                          <a:pt x="2178578" y="18220"/>
                          <a:pt x="2409400" y="0"/>
                        </a:cubicBezTo>
                        <a:cubicBezTo>
                          <a:pt x="2640222" y="-18220"/>
                          <a:pt x="2794710" y="21369"/>
                          <a:pt x="3000625" y="0"/>
                        </a:cubicBezTo>
                        <a:cubicBezTo>
                          <a:pt x="3206541" y="-21369"/>
                          <a:pt x="3557873" y="-19801"/>
                          <a:pt x="3725353" y="0"/>
                        </a:cubicBezTo>
                        <a:cubicBezTo>
                          <a:pt x="3892833" y="19801"/>
                          <a:pt x="4213876" y="-7834"/>
                          <a:pt x="4450080" y="0"/>
                        </a:cubicBezTo>
                        <a:cubicBezTo>
                          <a:pt x="4451463" y="53848"/>
                          <a:pt x="4447854" y="99354"/>
                          <a:pt x="4450080" y="139337"/>
                        </a:cubicBezTo>
                        <a:cubicBezTo>
                          <a:pt x="4223479" y="118568"/>
                          <a:pt x="4032172" y="153253"/>
                          <a:pt x="3903356" y="139337"/>
                        </a:cubicBezTo>
                        <a:cubicBezTo>
                          <a:pt x="3774540" y="125421"/>
                          <a:pt x="3570386" y="167098"/>
                          <a:pt x="3267630" y="139337"/>
                        </a:cubicBezTo>
                        <a:cubicBezTo>
                          <a:pt x="2964874" y="111576"/>
                          <a:pt x="2842867" y="149151"/>
                          <a:pt x="2631904" y="139337"/>
                        </a:cubicBezTo>
                        <a:cubicBezTo>
                          <a:pt x="2420941" y="129523"/>
                          <a:pt x="2210093" y="137947"/>
                          <a:pt x="2040680" y="139337"/>
                        </a:cubicBezTo>
                        <a:cubicBezTo>
                          <a:pt x="1871267" y="140727"/>
                          <a:pt x="1480899" y="140523"/>
                          <a:pt x="1315952" y="139337"/>
                        </a:cubicBezTo>
                        <a:cubicBezTo>
                          <a:pt x="1151005" y="138151"/>
                          <a:pt x="883481" y="173052"/>
                          <a:pt x="591225" y="139337"/>
                        </a:cubicBezTo>
                        <a:cubicBezTo>
                          <a:pt x="298969" y="105622"/>
                          <a:pt x="184972" y="131672"/>
                          <a:pt x="0" y="139337"/>
                        </a:cubicBezTo>
                        <a:cubicBezTo>
                          <a:pt x="-6529" y="73235"/>
                          <a:pt x="87" y="515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L-form 6">
            <a:extLst>
              <a:ext uri="{FF2B5EF4-FFF2-40B4-BE49-F238E27FC236}">
                <a16:creationId xmlns:a16="http://schemas.microsoft.com/office/drawing/2014/main" id="{CD88B70F-340C-46EC-AD7C-A713089BDF8D}"/>
              </a:ext>
            </a:extLst>
          </p:cNvPr>
          <p:cNvSpPr/>
          <p:nvPr/>
        </p:nvSpPr>
        <p:spPr>
          <a:xfrm>
            <a:off x="5923583" y="2369856"/>
            <a:ext cx="384079" cy="2510903"/>
          </a:xfrm>
          <a:prstGeom prst="corner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FBF8312-2E6A-4427-8903-F16A8210B43B}"/>
              </a:ext>
            </a:extLst>
          </p:cNvPr>
          <p:cNvSpPr/>
          <p:nvPr/>
        </p:nvSpPr>
        <p:spPr>
          <a:xfrm rot="284928">
            <a:off x="-44866" y="3848689"/>
            <a:ext cx="2958572" cy="49066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Flödesschema: Förutbestämd process 9">
            <a:extLst>
              <a:ext uri="{FF2B5EF4-FFF2-40B4-BE49-F238E27FC236}">
                <a16:creationId xmlns:a16="http://schemas.microsoft.com/office/drawing/2014/main" id="{E1C7D522-4E51-4B9A-B1A5-0FD2AC5FB816}"/>
              </a:ext>
            </a:extLst>
          </p:cNvPr>
          <p:cNvSpPr/>
          <p:nvPr/>
        </p:nvSpPr>
        <p:spPr>
          <a:xfrm>
            <a:off x="5824541" y="4692642"/>
            <a:ext cx="77893" cy="188119"/>
          </a:xfrm>
          <a:prstGeom prst="flowChartPredefined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12D76BC4-557A-4C5A-BD8E-105186BDF383}"/>
              </a:ext>
            </a:extLst>
          </p:cNvPr>
          <p:cNvCxnSpPr>
            <a:cxnSpLocks/>
          </p:cNvCxnSpPr>
          <p:nvPr/>
        </p:nvCxnSpPr>
        <p:spPr>
          <a:xfrm>
            <a:off x="5863484" y="1828802"/>
            <a:ext cx="0" cy="30519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 46">
            <a:extLst>
              <a:ext uri="{FF2B5EF4-FFF2-40B4-BE49-F238E27FC236}">
                <a16:creationId xmlns:a16="http://schemas.microsoft.com/office/drawing/2014/main" id="{16EB3BE2-04F0-458F-8341-5EF2A955A8D7}"/>
              </a:ext>
            </a:extLst>
          </p:cNvPr>
          <p:cNvSpPr/>
          <p:nvPr/>
        </p:nvSpPr>
        <p:spPr>
          <a:xfrm rot="263013">
            <a:off x="14096" y="3235803"/>
            <a:ext cx="2892217" cy="626342"/>
          </a:xfrm>
          <a:prstGeom prst="rect">
            <a:avLst/>
          </a:prstGeom>
          <a:blipFill>
            <a:blip r:embed="rId4">
              <a:alphaModFix amt="66000"/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AF5A8C9D-CD88-4363-84BE-48EB540D09E2}"/>
              </a:ext>
            </a:extLst>
          </p:cNvPr>
          <p:cNvSpPr/>
          <p:nvPr/>
        </p:nvSpPr>
        <p:spPr>
          <a:xfrm rot="281644">
            <a:off x="6273053" y="4805967"/>
            <a:ext cx="2948995" cy="194968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450080"/>
                      <a:gd name="connsiteY0" fmla="*/ 0 h 139337"/>
                      <a:gd name="connsiteX1" fmla="*/ 591225 w 4450080"/>
                      <a:gd name="connsiteY1" fmla="*/ 0 h 139337"/>
                      <a:gd name="connsiteX2" fmla="*/ 1093448 w 4450080"/>
                      <a:gd name="connsiteY2" fmla="*/ 0 h 139337"/>
                      <a:gd name="connsiteX3" fmla="*/ 1818176 w 4450080"/>
                      <a:gd name="connsiteY3" fmla="*/ 0 h 139337"/>
                      <a:gd name="connsiteX4" fmla="*/ 2409400 w 4450080"/>
                      <a:gd name="connsiteY4" fmla="*/ 0 h 139337"/>
                      <a:gd name="connsiteX5" fmla="*/ 3000625 w 4450080"/>
                      <a:gd name="connsiteY5" fmla="*/ 0 h 139337"/>
                      <a:gd name="connsiteX6" fmla="*/ 3725353 w 4450080"/>
                      <a:gd name="connsiteY6" fmla="*/ 0 h 139337"/>
                      <a:gd name="connsiteX7" fmla="*/ 4450080 w 4450080"/>
                      <a:gd name="connsiteY7" fmla="*/ 0 h 139337"/>
                      <a:gd name="connsiteX8" fmla="*/ 4450080 w 4450080"/>
                      <a:gd name="connsiteY8" fmla="*/ 139337 h 139337"/>
                      <a:gd name="connsiteX9" fmla="*/ 3903356 w 4450080"/>
                      <a:gd name="connsiteY9" fmla="*/ 139337 h 139337"/>
                      <a:gd name="connsiteX10" fmla="*/ 3267630 w 4450080"/>
                      <a:gd name="connsiteY10" fmla="*/ 139337 h 139337"/>
                      <a:gd name="connsiteX11" fmla="*/ 2631904 w 4450080"/>
                      <a:gd name="connsiteY11" fmla="*/ 139337 h 139337"/>
                      <a:gd name="connsiteX12" fmla="*/ 2040680 w 4450080"/>
                      <a:gd name="connsiteY12" fmla="*/ 139337 h 139337"/>
                      <a:gd name="connsiteX13" fmla="*/ 1315952 w 4450080"/>
                      <a:gd name="connsiteY13" fmla="*/ 139337 h 139337"/>
                      <a:gd name="connsiteX14" fmla="*/ 591225 w 4450080"/>
                      <a:gd name="connsiteY14" fmla="*/ 139337 h 139337"/>
                      <a:gd name="connsiteX15" fmla="*/ 0 w 4450080"/>
                      <a:gd name="connsiteY15" fmla="*/ 139337 h 139337"/>
                      <a:gd name="connsiteX16" fmla="*/ 0 w 4450080"/>
                      <a:gd name="connsiteY16" fmla="*/ 0 h 139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50080" h="139337" extrusionOk="0">
                        <a:moveTo>
                          <a:pt x="0" y="0"/>
                        </a:moveTo>
                        <a:cubicBezTo>
                          <a:pt x="256861" y="8533"/>
                          <a:pt x="331431" y="5338"/>
                          <a:pt x="591225" y="0"/>
                        </a:cubicBezTo>
                        <a:cubicBezTo>
                          <a:pt x="851020" y="-5338"/>
                          <a:pt x="917012" y="-23229"/>
                          <a:pt x="1093448" y="0"/>
                        </a:cubicBezTo>
                        <a:cubicBezTo>
                          <a:pt x="1269884" y="23229"/>
                          <a:pt x="1538636" y="8341"/>
                          <a:pt x="1818176" y="0"/>
                        </a:cubicBezTo>
                        <a:cubicBezTo>
                          <a:pt x="2097716" y="-8341"/>
                          <a:pt x="2178578" y="18220"/>
                          <a:pt x="2409400" y="0"/>
                        </a:cubicBezTo>
                        <a:cubicBezTo>
                          <a:pt x="2640222" y="-18220"/>
                          <a:pt x="2794710" y="21369"/>
                          <a:pt x="3000625" y="0"/>
                        </a:cubicBezTo>
                        <a:cubicBezTo>
                          <a:pt x="3206541" y="-21369"/>
                          <a:pt x="3557873" y="-19801"/>
                          <a:pt x="3725353" y="0"/>
                        </a:cubicBezTo>
                        <a:cubicBezTo>
                          <a:pt x="3892833" y="19801"/>
                          <a:pt x="4213876" y="-7834"/>
                          <a:pt x="4450080" y="0"/>
                        </a:cubicBezTo>
                        <a:cubicBezTo>
                          <a:pt x="4451463" y="53848"/>
                          <a:pt x="4447854" y="99354"/>
                          <a:pt x="4450080" y="139337"/>
                        </a:cubicBezTo>
                        <a:cubicBezTo>
                          <a:pt x="4223479" y="118568"/>
                          <a:pt x="4032172" y="153253"/>
                          <a:pt x="3903356" y="139337"/>
                        </a:cubicBezTo>
                        <a:cubicBezTo>
                          <a:pt x="3774540" y="125421"/>
                          <a:pt x="3570386" y="167098"/>
                          <a:pt x="3267630" y="139337"/>
                        </a:cubicBezTo>
                        <a:cubicBezTo>
                          <a:pt x="2964874" y="111576"/>
                          <a:pt x="2842867" y="149151"/>
                          <a:pt x="2631904" y="139337"/>
                        </a:cubicBezTo>
                        <a:cubicBezTo>
                          <a:pt x="2420941" y="129523"/>
                          <a:pt x="2210093" y="137947"/>
                          <a:pt x="2040680" y="139337"/>
                        </a:cubicBezTo>
                        <a:cubicBezTo>
                          <a:pt x="1871267" y="140727"/>
                          <a:pt x="1480899" y="140523"/>
                          <a:pt x="1315952" y="139337"/>
                        </a:cubicBezTo>
                        <a:cubicBezTo>
                          <a:pt x="1151005" y="138151"/>
                          <a:pt x="883481" y="173052"/>
                          <a:pt x="591225" y="139337"/>
                        </a:cubicBezTo>
                        <a:cubicBezTo>
                          <a:pt x="298969" y="105622"/>
                          <a:pt x="184972" y="131672"/>
                          <a:pt x="0" y="139337"/>
                        </a:cubicBezTo>
                        <a:cubicBezTo>
                          <a:pt x="-6529" y="73235"/>
                          <a:pt x="87" y="515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4556FABD-BDF8-4E82-973C-0DF5204D596C}"/>
              </a:ext>
            </a:extLst>
          </p:cNvPr>
          <p:cNvSpPr/>
          <p:nvPr/>
        </p:nvSpPr>
        <p:spPr>
          <a:xfrm rot="284536">
            <a:off x="11899" y="4449634"/>
            <a:ext cx="5379559" cy="1281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0" name="Frihandsfigur: Form 49">
            <a:extLst>
              <a:ext uri="{FF2B5EF4-FFF2-40B4-BE49-F238E27FC236}">
                <a16:creationId xmlns:a16="http://schemas.microsoft.com/office/drawing/2014/main" id="{23885847-259D-419F-94F4-0406E3EDF7AE}"/>
              </a:ext>
            </a:extLst>
          </p:cNvPr>
          <p:cNvSpPr/>
          <p:nvPr/>
        </p:nvSpPr>
        <p:spPr>
          <a:xfrm>
            <a:off x="-9523" y="4400551"/>
            <a:ext cx="9134475" cy="1219200"/>
          </a:xfrm>
          <a:custGeom>
            <a:avLst/>
            <a:gdLst>
              <a:gd name="connsiteX0" fmla="*/ 19050 w 9134475"/>
              <a:gd name="connsiteY0" fmla="*/ 0 h 1219200"/>
              <a:gd name="connsiteX1" fmla="*/ 5229225 w 9134475"/>
              <a:gd name="connsiteY1" fmla="*/ 428625 h 1219200"/>
              <a:gd name="connsiteX2" fmla="*/ 5229225 w 9134475"/>
              <a:gd name="connsiteY2" fmla="*/ 1038225 h 1219200"/>
              <a:gd name="connsiteX3" fmla="*/ 6486525 w 9134475"/>
              <a:gd name="connsiteY3" fmla="*/ 1038225 h 1219200"/>
              <a:gd name="connsiteX4" fmla="*/ 6477000 w 9134475"/>
              <a:gd name="connsiteY4" fmla="*/ 533400 h 1219200"/>
              <a:gd name="connsiteX5" fmla="*/ 9134475 w 9134475"/>
              <a:gd name="connsiteY5" fmla="*/ 752475 h 1219200"/>
              <a:gd name="connsiteX6" fmla="*/ 9134475 w 9134475"/>
              <a:gd name="connsiteY6" fmla="*/ 1209675 h 1219200"/>
              <a:gd name="connsiteX7" fmla="*/ 0 w 9134475"/>
              <a:gd name="connsiteY7" fmla="*/ 1219200 h 1219200"/>
              <a:gd name="connsiteX8" fmla="*/ 19050 w 9134475"/>
              <a:gd name="connsiteY8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4475" h="1219200">
                <a:moveTo>
                  <a:pt x="19050" y="0"/>
                </a:moveTo>
                <a:lnTo>
                  <a:pt x="5229225" y="428625"/>
                </a:lnTo>
                <a:lnTo>
                  <a:pt x="5229225" y="1038225"/>
                </a:lnTo>
                <a:lnTo>
                  <a:pt x="6486525" y="1038225"/>
                </a:lnTo>
                <a:lnTo>
                  <a:pt x="6477000" y="533400"/>
                </a:lnTo>
                <a:lnTo>
                  <a:pt x="9134475" y="752475"/>
                </a:lnTo>
                <a:lnTo>
                  <a:pt x="9134475" y="1209675"/>
                </a:lnTo>
                <a:lnTo>
                  <a:pt x="0" y="1219200"/>
                </a:lnTo>
                <a:lnTo>
                  <a:pt x="19050" y="0"/>
                </a:lnTo>
                <a:close/>
              </a:path>
            </a:pathLst>
          </a:custGeom>
          <a:solidFill>
            <a:srgbClr val="0070C0">
              <a:alpha val="56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FE630CE8-A0D6-42E3-B077-E97E5A0F649C}"/>
              </a:ext>
            </a:extLst>
          </p:cNvPr>
          <p:cNvSpPr txBox="1"/>
          <p:nvPr/>
        </p:nvSpPr>
        <p:spPr>
          <a:xfrm>
            <a:off x="56152" y="5723319"/>
            <a:ext cx="918232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sv-FI" sz="28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kumimoji="0" lang="sv-FI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ubsurface</a:t>
            </a:r>
            <a:r>
              <a:rPr kumimoji="0" lang="sv-FI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sv-FI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drainage</a:t>
            </a:r>
            <a:r>
              <a:rPr lang="sv-FI" sz="28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+ </a:t>
            </a:r>
            <a:r>
              <a:rPr lang="sv-FI" sz="2800" b="1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subirrigation</a:t>
            </a:r>
            <a:r>
              <a:rPr kumimoji="0" lang="sv-FI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 - permeable </a:t>
            </a:r>
            <a:r>
              <a:rPr kumimoji="0" lang="sv-FI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soil</a:t>
            </a:r>
            <a:endParaRPr lang="sv-FI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B1D61E05-A1D1-4EE3-9620-26AE7C1A8941}"/>
              </a:ext>
            </a:extLst>
          </p:cNvPr>
          <p:cNvCxnSpPr>
            <a:cxnSpLocks/>
          </p:cNvCxnSpPr>
          <p:nvPr/>
        </p:nvCxnSpPr>
        <p:spPr>
          <a:xfrm>
            <a:off x="5662613" y="1828802"/>
            <a:ext cx="433942" cy="0"/>
          </a:xfrm>
          <a:prstGeom prst="line">
            <a:avLst/>
          </a:prstGeom>
          <a:ln w="28575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D4FABB6D-A9A5-4DB8-A3D7-3934AA4318A3}"/>
              </a:ext>
            </a:extLst>
          </p:cNvPr>
          <p:cNvSpPr/>
          <p:nvPr/>
        </p:nvSpPr>
        <p:spPr>
          <a:xfrm>
            <a:off x="5824541" y="4692642"/>
            <a:ext cx="66343" cy="1881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6EB6F33-C46E-40BD-B108-874C18C0B2E2}"/>
              </a:ext>
            </a:extLst>
          </p:cNvPr>
          <p:cNvSpPr txBox="1"/>
          <p:nvPr/>
        </p:nvSpPr>
        <p:spPr>
          <a:xfrm>
            <a:off x="3620101" y="1532422"/>
            <a:ext cx="1538401" cy="553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600" b="1" dirty="0" err="1">
                <a:solidFill>
                  <a:schemeClr val="bg1"/>
                </a:solidFill>
                <a:latin typeface="Arial"/>
                <a:cs typeface="Arial"/>
              </a:rPr>
              <a:t>control</a:t>
            </a:r>
            <a:r>
              <a:rPr lang="sv-FI" sz="16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FI" sz="1600" b="1" dirty="0" err="1">
                <a:solidFill>
                  <a:schemeClr val="bg1"/>
                </a:solidFill>
                <a:latin typeface="Arial"/>
                <a:cs typeface="Arial"/>
              </a:rPr>
              <a:t>well</a:t>
            </a:r>
            <a:r>
              <a:rPr kumimoji="0" lang="sv-F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 </a:t>
            </a:r>
            <a:endParaRPr lang="sv-FI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400" b="1" dirty="0" err="1">
                <a:solidFill>
                  <a:schemeClr val="bg1"/>
                </a:solidFill>
                <a:latin typeface="Arial"/>
                <a:cs typeface="Arial"/>
              </a:rPr>
              <a:t>valve</a:t>
            </a:r>
            <a:r>
              <a:rPr lang="sv-FI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FI" sz="1400" b="1" dirty="0" err="1">
                <a:solidFill>
                  <a:schemeClr val="bg1"/>
                </a:solidFill>
                <a:latin typeface="Arial"/>
                <a:cs typeface="Arial"/>
              </a:rPr>
              <a:t>closed</a:t>
            </a:r>
            <a:r>
              <a:rPr kumimoji="0" lang="sv-FI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sv-FI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5" name="Pil: nedåt 54">
            <a:extLst>
              <a:ext uri="{FF2B5EF4-FFF2-40B4-BE49-F238E27FC236}">
                <a16:creationId xmlns:a16="http://schemas.microsoft.com/office/drawing/2014/main" id="{D072DEC6-D5D7-4EDC-BDDD-A8B1A78B1203}"/>
              </a:ext>
            </a:extLst>
          </p:cNvPr>
          <p:cNvSpPr/>
          <p:nvPr/>
        </p:nvSpPr>
        <p:spPr>
          <a:xfrm>
            <a:off x="3144366" y="4771425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Pil: nedåt 57">
            <a:extLst>
              <a:ext uri="{FF2B5EF4-FFF2-40B4-BE49-F238E27FC236}">
                <a16:creationId xmlns:a16="http://schemas.microsoft.com/office/drawing/2014/main" id="{103777B9-1B42-49D9-91B0-EB42FA8D1329}"/>
              </a:ext>
            </a:extLst>
          </p:cNvPr>
          <p:cNvSpPr/>
          <p:nvPr/>
        </p:nvSpPr>
        <p:spPr>
          <a:xfrm rot="21361364">
            <a:off x="1655978" y="4668516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9" name="Pil: nedåt 58">
            <a:extLst>
              <a:ext uri="{FF2B5EF4-FFF2-40B4-BE49-F238E27FC236}">
                <a16:creationId xmlns:a16="http://schemas.microsoft.com/office/drawing/2014/main" id="{5C6A88CF-637B-4731-B663-5D8ADFF8D360}"/>
              </a:ext>
            </a:extLst>
          </p:cNvPr>
          <p:cNvSpPr/>
          <p:nvPr/>
        </p:nvSpPr>
        <p:spPr>
          <a:xfrm rot="10800000">
            <a:off x="277925" y="3506476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20210FB-0B3E-4CD7-A991-EAB0BDD57704}"/>
              </a:ext>
            </a:extLst>
          </p:cNvPr>
          <p:cNvSpPr txBox="1"/>
          <p:nvPr/>
        </p:nvSpPr>
        <p:spPr>
          <a:xfrm rot="244236">
            <a:off x="806514" y="3409502"/>
            <a:ext cx="94128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topsoil</a:t>
            </a:r>
            <a:endParaRPr lang="sv-FI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3EF15221-8F1C-4779-8B26-4116D1047AD0}"/>
              </a:ext>
            </a:extLst>
          </p:cNvPr>
          <p:cNvSpPr txBox="1"/>
          <p:nvPr/>
        </p:nvSpPr>
        <p:spPr>
          <a:xfrm rot="244236">
            <a:off x="400461" y="3895358"/>
            <a:ext cx="169790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>
                <a:solidFill>
                  <a:schemeClr val="bg1"/>
                </a:solidFill>
                <a:latin typeface="Arial"/>
              </a:rPr>
              <a:t>d</a:t>
            </a:r>
            <a:r>
              <a:rPr lang="sv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rain</a:t>
            </a:r>
            <a:r>
              <a:rPr lang="sv-FI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 material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24495EC0-282E-4A09-B799-5430BF873FAE}"/>
              </a:ext>
            </a:extLst>
          </p:cNvPr>
          <p:cNvSpPr txBox="1"/>
          <p:nvPr/>
        </p:nvSpPr>
        <p:spPr>
          <a:xfrm rot="256949">
            <a:off x="3540674" y="3935874"/>
            <a:ext cx="1830869" cy="6714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 err="1">
                <a:solidFill>
                  <a:schemeClr val="bg1"/>
                </a:solidFill>
                <a:latin typeface="Arial"/>
              </a:rPr>
              <a:t>drainage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sv-FI" b="1" dirty="0" err="1">
                <a:solidFill>
                  <a:schemeClr val="bg1"/>
                </a:solidFill>
                <a:latin typeface="Arial"/>
              </a:rPr>
              <a:t>pipe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(</a:t>
            </a:r>
            <a:r>
              <a:rPr lang="sv-FI" b="1" dirty="0" err="1">
                <a:solidFill>
                  <a:schemeClr val="bg1"/>
                </a:solidFill>
                <a:latin typeface="Arial"/>
              </a:rPr>
              <a:t>unperforated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)</a:t>
            </a:r>
            <a:endParaRPr kumimoji="0" lang="sv-FI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34653914-5D5F-4230-B372-B651EA5B3B3D}"/>
              </a:ext>
            </a:extLst>
          </p:cNvPr>
          <p:cNvSpPr txBox="1"/>
          <p:nvPr/>
        </p:nvSpPr>
        <p:spPr>
          <a:xfrm rot="256949">
            <a:off x="6944249" y="4170321"/>
            <a:ext cx="1801574" cy="6504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 err="1">
                <a:solidFill>
                  <a:schemeClr val="bg1"/>
                </a:solidFill>
                <a:latin typeface="Arial"/>
              </a:rPr>
              <a:t>drainage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sv-FI" b="1" dirty="0" err="1">
                <a:solidFill>
                  <a:schemeClr val="bg1"/>
                </a:solidFill>
                <a:latin typeface="Arial"/>
              </a:rPr>
              <a:t>pipe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 (</a:t>
            </a:r>
            <a:r>
              <a:rPr lang="sv-FI" b="1" dirty="0" err="1">
                <a:solidFill>
                  <a:schemeClr val="bg1"/>
                </a:solidFill>
                <a:latin typeface="Arial"/>
              </a:rPr>
              <a:t>unperforated</a:t>
            </a:r>
            <a:r>
              <a:rPr lang="sv-FI" b="1" dirty="0">
                <a:solidFill>
                  <a:schemeClr val="bg1"/>
                </a:solidFill>
                <a:latin typeface="Arial"/>
              </a:rPr>
              <a:t>)</a:t>
            </a:r>
            <a:endParaRPr lang="sv-FI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8" name="Bildobjekt 17" descr="En bild som visar gräs, utomhus, sitter, bord&#10;&#10;Automatiskt genererad beskrivning">
            <a:extLst>
              <a:ext uri="{FF2B5EF4-FFF2-40B4-BE49-F238E27FC236}">
                <a16:creationId xmlns:a16="http://schemas.microsoft.com/office/drawing/2014/main" id="{FFBE58A0-526A-4950-9C45-A03355F27E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84" y="277179"/>
            <a:ext cx="1754133" cy="1169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Bildobjekt 61">
            <a:extLst>
              <a:ext uri="{FF2B5EF4-FFF2-40B4-BE49-F238E27FC236}">
                <a16:creationId xmlns:a16="http://schemas.microsoft.com/office/drawing/2014/main" id="{446E4DDF-E381-41AA-AF88-2D048E66C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182" y="1392850"/>
            <a:ext cx="249959" cy="457240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63" name="Bildobjekt 62">
            <a:extLst>
              <a:ext uri="{FF2B5EF4-FFF2-40B4-BE49-F238E27FC236}">
                <a16:creationId xmlns:a16="http://schemas.microsoft.com/office/drawing/2014/main" id="{7CEB9C90-307D-4612-81AF-4DF6DD73D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692" y="1886963"/>
            <a:ext cx="249959" cy="457240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F2699F6D-B2C4-4470-AA1A-49706F086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903" y="2334293"/>
            <a:ext cx="249959" cy="457240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65" name="Bildobjekt 64">
            <a:extLst>
              <a:ext uri="{FF2B5EF4-FFF2-40B4-BE49-F238E27FC236}">
                <a16:creationId xmlns:a16="http://schemas.microsoft.com/office/drawing/2014/main" id="{1BDE59BA-05AB-4181-BCA0-CF38C01F7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258" y="2911484"/>
            <a:ext cx="249959" cy="457240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B60F074F-C027-4AFD-9862-3919D1BC2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442" y="3580618"/>
            <a:ext cx="249959" cy="457240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D44565EA-BA5B-46FC-8CCE-5120BE2A2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5191" y="4278062"/>
            <a:ext cx="249959" cy="45724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2C3A1338-6643-46E9-A500-3ADA7D5A6B64}"/>
              </a:ext>
            </a:extLst>
          </p:cNvPr>
          <p:cNvSpPr txBox="1"/>
          <p:nvPr/>
        </p:nvSpPr>
        <p:spPr>
          <a:xfrm>
            <a:off x="8107451" y="1384103"/>
            <a:ext cx="671979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sv-FI" sz="1400" b="1" dirty="0">
                <a:solidFill>
                  <a:schemeClr val="bg1"/>
                </a:solidFill>
              </a:rPr>
              <a:t>pump</a:t>
            </a:r>
          </a:p>
        </p:txBody>
      </p:sp>
      <p:sp>
        <p:nvSpPr>
          <p:cNvPr id="68" name="Pil: böjd 67">
            <a:extLst>
              <a:ext uri="{FF2B5EF4-FFF2-40B4-BE49-F238E27FC236}">
                <a16:creationId xmlns:a16="http://schemas.microsoft.com/office/drawing/2014/main" id="{E69CF459-DAEF-4168-8179-BE6325F39BF5}"/>
              </a:ext>
            </a:extLst>
          </p:cNvPr>
          <p:cNvSpPr/>
          <p:nvPr/>
        </p:nvSpPr>
        <p:spPr>
          <a:xfrm rot="5400000" flipV="1">
            <a:off x="6341548" y="-267382"/>
            <a:ext cx="632929" cy="2572546"/>
          </a:xfrm>
          <a:prstGeom prst="bentArrow">
            <a:avLst>
              <a:gd name="adj1" fmla="val 21078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>
              <a:solidFill>
                <a:schemeClr val="tx1"/>
              </a:solidFill>
            </a:endParaRPr>
          </a:p>
        </p:txBody>
      </p:sp>
      <p:sp>
        <p:nvSpPr>
          <p:cNvPr id="14" name="Pil: böjd 13">
            <a:extLst>
              <a:ext uri="{FF2B5EF4-FFF2-40B4-BE49-F238E27FC236}">
                <a16:creationId xmlns:a16="http://schemas.microsoft.com/office/drawing/2014/main" id="{992F9377-2D2F-4C2F-A1A2-D305E9F00D2D}"/>
              </a:ext>
            </a:extLst>
          </p:cNvPr>
          <p:cNvSpPr/>
          <p:nvPr/>
        </p:nvSpPr>
        <p:spPr>
          <a:xfrm rot="5400000" flipV="1">
            <a:off x="6341547" y="-267381"/>
            <a:ext cx="632929" cy="2572546"/>
          </a:xfrm>
          <a:prstGeom prst="bentArrow">
            <a:avLst>
              <a:gd name="adj1" fmla="val 21078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>
              <a:solidFill>
                <a:schemeClr val="tx1"/>
              </a:solidFill>
            </a:endParaRPr>
          </a:p>
        </p:txBody>
      </p: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71378F9D-2C19-4CBF-86C4-A7A6DEFA6E89}"/>
              </a:ext>
            </a:extLst>
          </p:cNvPr>
          <p:cNvSpPr/>
          <p:nvPr/>
        </p:nvSpPr>
        <p:spPr>
          <a:xfrm>
            <a:off x="-1822" y="2560404"/>
            <a:ext cx="3560323" cy="1906621"/>
          </a:xfrm>
          <a:custGeom>
            <a:avLst/>
            <a:gdLst>
              <a:gd name="connsiteX0" fmla="*/ 0 w 3560323"/>
              <a:gd name="connsiteY0" fmla="*/ 0 h 1906621"/>
              <a:gd name="connsiteX1" fmla="*/ 1624519 w 3560323"/>
              <a:gd name="connsiteY1" fmla="*/ 233464 h 1906621"/>
              <a:gd name="connsiteX2" fmla="*/ 2509736 w 3560323"/>
              <a:gd name="connsiteY2" fmla="*/ 826851 h 1906621"/>
              <a:gd name="connsiteX3" fmla="*/ 3365770 w 3560323"/>
              <a:gd name="connsiteY3" fmla="*/ 1391055 h 1906621"/>
              <a:gd name="connsiteX4" fmla="*/ 3560323 w 3560323"/>
              <a:gd name="connsiteY4" fmla="*/ 1906621 h 1906621"/>
              <a:gd name="connsiteX5" fmla="*/ 3472774 w 3560323"/>
              <a:gd name="connsiteY5" fmla="*/ 1799617 h 1906621"/>
              <a:gd name="connsiteX6" fmla="*/ 3550596 w 3560323"/>
              <a:gd name="connsiteY6" fmla="*/ 1906621 h 1906621"/>
              <a:gd name="connsiteX7" fmla="*/ 0 w 3560323"/>
              <a:gd name="connsiteY7" fmla="*/ 1624519 h 1906621"/>
              <a:gd name="connsiteX8" fmla="*/ 0 w 3560323"/>
              <a:gd name="connsiteY8" fmla="*/ 0 h 19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0323" h="1906621">
                <a:moveTo>
                  <a:pt x="0" y="0"/>
                </a:moveTo>
                <a:lnTo>
                  <a:pt x="1624519" y="233464"/>
                </a:lnTo>
                <a:lnTo>
                  <a:pt x="2509736" y="826851"/>
                </a:lnTo>
                <a:lnTo>
                  <a:pt x="3365770" y="1391055"/>
                </a:lnTo>
                <a:lnTo>
                  <a:pt x="3560323" y="1906621"/>
                </a:lnTo>
                <a:lnTo>
                  <a:pt x="3472774" y="1799617"/>
                </a:lnTo>
                <a:lnTo>
                  <a:pt x="3550596" y="1906621"/>
                </a:lnTo>
                <a:lnTo>
                  <a:pt x="0" y="1624519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37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Pil: nedåt 38">
            <a:extLst>
              <a:ext uri="{FF2B5EF4-FFF2-40B4-BE49-F238E27FC236}">
                <a16:creationId xmlns:a16="http://schemas.microsoft.com/office/drawing/2014/main" id="{43805C38-694F-4946-80BC-0AF69A49F355}"/>
              </a:ext>
            </a:extLst>
          </p:cNvPr>
          <p:cNvSpPr/>
          <p:nvPr/>
        </p:nvSpPr>
        <p:spPr>
          <a:xfrm rot="10800000">
            <a:off x="1105124" y="3228645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Pil: nedåt 40">
            <a:extLst>
              <a:ext uri="{FF2B5EF4-FFF2-40B4-BE49-F238E27FC236}">
                <a16:creationId xmlns:a16="http://schemas.microsoft.com/office/drawing/2014/main" id="{9D3AC8A7-7E14-4542-8E9B-DD0FC7610122}"/>
              </a:ext>
            </a:extLst>
          </p:cNvPr>
          <p:cNvSpPr/>
          <p:nvPr/>
        </p:nvSpPr>
        <p:spPr>
          <a:xfrm rot="10800000">
            <a:off x="2107593" y="3668083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Pil: nedåt 41">
            <a:extLst>
              <a:ext uri="{FF2B5EF4-FFF2-40B4-BE49-F238E27FC236}">
                <a16:creationId xmlns:a16="http://schemas.microsoft.com/office/drawing/2014/main" id="{49C327B5-909C-4736-B3D2-3BAC77B80CD3}"/>
              </a:ext>
            </a:extLst>
          </p:cNvPr>
          <p:cNvSpPr/>
          <p:nvPr/>
        </p:nvSpPr>
        <p:spPr>
          <a:xfrm rot="21361364">
            <a:off x="330401" y="4585300"/>
            <a:ext cx="203579" cy="617287"/>
          </a:xfrm>
          <a:custGeom>
            <a:avLst/>
            <a:gdLst>
              <a:gd name="connsiteX0" fmla="*/ 0 w 203579"/>
              <a:gd name="connsiteY0" fmla="*/ 515498 h 617287"/>
              <a:gd name="connsiteX1" fmla="*/ 50895 w 203579"/>
              <a:gd name="connsiteY1" fmla="*/ 515498 h 617287"/>
              <a:gd name="connsiteX2" fmla="*/ 50895 w 203579"/>
              <a:gd name="connsiteY2" fmla="*/ 0 h 617287"/>
              <a:gd name="connsiteX3" fmla="*/ 152684 w 203579"/>
              <a:gd name="connsiteY3" fmla="*/ 0 h 617287"/>
              <a:gd name="connsiteX4" fmla="*/ 152684 w 203579"/>
              <a:gd name="connsiteY4" fmla="*/ 515498 h 617287"/>
              <a:gd name="connsiteX5" fmla="*/ 203579 w 203579"/>
              <a:gd name="connsiteY5" fmla="*/ 515498 h 617287"/>
              <a:gd name="connsiteX6" fmla="*/ 101790 w 203579"/>
              <a:gd name="connsiteY6" fmla="*/ 617287 h 617287"/>
              <a:gd name="connsiteX7" fmla="*/ 0 w 203579"/>
              <a:gd name="connsiteY7" fmla="*/ 515498 h 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79" h="617287" fill="none" extrusionOk="0">
                <a:moveTo>
                  <a:pt x="0" y="515498"/>
                </a:moveTo>
                <a:cubicBezTo>
                  <a:pt x="21530" y="513969"/>
                  <a:pt x="26947" y="520156"/>
                  <a:pt x="50895" y="515498"/>
                </a:cubicBezTo>
                <a:cubicBezTo>
                  <a:pt x="-2101" y="288534"/>
                  <a:pt x="108826" y="179434"/>
                  <a:pt x="50895" y="0"/>
                </a:cubicBezTo>
                <a:cubicBezTo>
                  <a:pt x="93638" y="-10095"/>
                  <a:pt x="123900" y="2700"/>
                  <a:pt x="152684" y="0"/>
                </a:cubicBezTo>
                <a:cubicBezTo>
                  <a:pt x="180989" y="126100"/>
                  <a:pt x="146116" y="287578"/>
                  <a:pt x="152684" y="515498"/>
                </a:cubicBezTo>
                <a:cubicBezTo>
                  <a:pt x="163774" y="512746"/>
                  <a:pt x="187677" y="521103"/>
                  <a:pt x="203579" y="515498"/>
                </a:cubicBezTo>
                <a:cubicBezTo>
                  <a:pt x="184429" y="541291"/>
                  <a:pt x="141776" y="560565"/>
                  <a:pt x="101790" y="617287"/>
                </a:cubicBezTo>
                <a:cubicBezTo>
                  <a:pt x="59582" y="581376"/>
                  <a:pt x="32072" y="538515"/>
                  <a:pt x="0" y="515498"/>
                </a:cubicBezTo>
                <a:close/>
              </a:path>
              <a:path w="203579" h="617287" stroke="0" extrusionOk="0">
                <a:moveTo>
                  <a:pt x="0" y="515498"/>
                </a:moveTo>
                <a:cubicBezTo>
                  <a:pt x="11632" y="514419"/>
                  <a:pt x="33502" y="519506"/>
                  <a:pt x="50895" y="515498"/>
                </a:cubicBezTo>
                <a:cubicBezTo>
                  <a:pt x="6279" y="348184"/>
                  <a:pt x="108394" y="170374"/>
                  <a:pt x="50895" y="0"/>
                </a:cubicBezTo>
                <a:cubicBezTo>
                  <a:pt x="87933" y="-6057"/>
                  <a:pt x="103408" y="4262"/>
                  <a:pt x="152684" y="0"/>
                </a:cubicBezTo>
                <a:cubicBezTo>
                  <a:pt x="182042" y="230838"/>
                  <a:pt x="110635" y="342074"/>
                  <a:pt x="152684" y="515498"/>
                </a:cubicBezTo>
                <a:cubicBezTo>
                  <a:pt x="170934" y="512242"/>
                  <a:pt x="192383" y="520016"/>
                  <a:pt x="203579" y="515498"/>
                </a:cubicBezTo>
                <a:cubicBezTo>
                  <a:pt x="181436" y="542059"/>
                  <a:pt x="142395" y="573627"/>
                  <a:pt x="101790" y="617287"/>
                </a:cubicBezTo>
                <a:cubicBezTo>
                  <a:pt x="65885" y="604500"/>
                  <a:pt x="48713" y="546111"/>
                  <a:pt x="0" y="515498"/>
                </a:cubicBez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7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2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7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4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4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49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50" grpId="0" animBg="1"/>
      <p:bldP spid="9" grpId="0" animBg="1"/>
      <p:bldP spid="11" grpId="0" animBg="1"/>
      <p:bldP spid="55" grpId="0" animBg="1"/>
      <p:bldP spid="58" grpId="0" animBg="1"/>
      <p:bldP spid="59" grpId="0" animBg="1"/>
      <p:bldP spid="19" grpId="0" animBg="1"/>
      <p:bldP spid="14" grpId="0" animBg="1"/>
      <p:bldP spid="37" grpId="0" animBg="1"/>
      <p:bldP spid="39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A picture containing white, sitting, black, laying&#10;&#10;Description generated with very high confidence">
            <a:extLst>
              <a:ext uri="{FF2B5EF4-FFF2-40B4-BE49-F238E27FC236}">
                <a16:creationId xmlns:a16="http://schemas.microsoft.com/office/drawing/2014/main" id="{4D108A25-253B-48FF-842B-119156845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93" y="-4077"/>
            <a:ext cx="9155500" cy="6087000"/>
          </a:xfrm>
          <a:prstGeom prst="rect">
            <a:avLst/>
          </a:prstGeom>
        </p:spPr>
      </p:pic>
      <p:sp>
        <p:nvSpPr>
          <p:cNvPr id="3" name="textruta 6">
            <a:extLst>
              <a:ext uri="{FF2B5EF4-FFF2-40B4-BE49-F238E27FC236}">
                <a16:creationId xmlns:a16="http://schemas.microsoft.com/office/drawing/2014/main" id="{08980722-085A-40D0-BE86-9F38A557E797}"/>
              </a:ext>
            </a:extLst>
          </p:cNvPr>
          <p:cNvSpPr txBox="1"/>
          <p:nvPr/>
        </p:nvSpPr>
        <p:spPr>
          <a:xfrm>
            <a:off x="136545" y="965285"/>
            <a:ext cx="4371537" cy="47397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FI" sz="2200" dirty="0">
              <a:solidFill>
                <a:srgbClr val="222A3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22A35"/>
                </a:solidFill>
              </a:rPr>
              <a:t>Well-permeable soil:</a:t>
            </a:r>
          </a:p>
          <a:p>
            <a:r>
              <a:rPr lang="en-US" sz="2200" dirty="0">
                <a:solidFill>
                  <a:srgbClr val="222A35"/>
                </a:solidFill>
              </a:rPr>
              <a:t>    silt loam and coarser soil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500" dirty="0">
              <a:solidFill>
                <a:srgbClr val="222A3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200" dirty="0" err="1">
                <a:solidFill>
                  <a:srgbClr val="222A35"/>
                </a:solidFill>
              </a:rPr>
              <a:t>Poorly</a:t>
            </a:r>
            <a:r>
              <a:rPr lang="sv-FI" sz="2200" dirty="0">
                <a:solidFill>
                  <a:srgbClr val="222A35"/>
                </a:solidFill>
              </a:rPr>
              <a:t> permeable </a:t>
            </a:r>
            <a:r>
              <a:rPr lang="sv-FI" sz="2200" dirty="0" err="1">
                <a:solidFill>
                  <a:srgbClr val="222A35"/>
                </a:solidFill>
              </a:rPr>
              <a:t>soil</a:t>
            </a:r>
            <a:r>
              <a:rPr lang="sv-FI" sz="2200" dirty="0">
                <a:solidFill>
                  <a:srgbClr val="222A35"/>
                </a:solidFill>
              </a:rPr>
              <a:t> </a:t>
            </a:r>
            <a:r>
              <a:rPr lang="sv-FI" sz="2200" dirty="0" err="1">
                <a:solidFill>
                  <a:srgbClr val="222A35"/>
                </a:solidFill>
              </a:rPr>
              <a:t>layer</a:t>
            </a:r>
            <a:r>
              <a:rPr lang="sv-FI" sz="2200" dirty="0">
                <a:solidFill>
                  <a:srgbClr val="222A35"/>
                </a:solidFill>
              </a:rPr>
              <a:t> under </a:t>
            </a:r>
            <a:r>
              <a:rPr lang="sv-FI" sz="2200" dirty="0" err="1">
                <a:solidFill>
                  <a:srgbClr val="222A35"/>
                </a:solidFill>
              </a:rPr>
              <a:t>subsurface</a:t>
            </a:r>
            <a:r>
              <a:rPr lang="sv-FI" sz="2200" dirty="0">
                <a:solidFill>
                  <a:srgbClr val="222A35"/>
                </a:solidFill>
              </a:rPr>
              <a:t> </a:t>
            </a:r>
            <a:r>
              <a:rPr lang="sv-FI" sz="2200" dirty="0" err="1">
                <a:solidFill>
                  <a:srgbClr val="222A35"/>
                </a:solidFill>
              </a:rPr>
              <a:t>drains</a:t>
            </a:r>
            <a:endParaRPr lang="sv-FI" sz="2200" dirty="0">
              <a:solidFill>
                <a:srgbClr val="222A3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500" dirty="0">
              <a:solidFill>
                <a:srgbClr val="222A3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22A35"/>
                </a:solidFill>
              </a:rPr>
              <a:t>Controlled drainage, slope of the field max. 2%</a:t>
            </a:r>
          </a:p>
          <a:p>
            <a:endParaRPr lang="sv-FI" sz="1500" dirty="0">
              <a:solidFill>
                <a:srgbClr val="222A3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22A35"/>
                </a:solidFill>
              </a:rPr>
              <a:t>Subirrigation, slope of the field max. 1%</a:t>
            </a:r>
          </a:p>
          <a:p>
            <a:endParaRPr lang="sv-FI" sz="1500" dirty="0">
              <a:solidFill>
                <a:srgbClr val="222A3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22A35"/>
                </a:solidFill>
              </a:rPr>
              <a:t>Denser ditch spacing than in conventional drainage</a:t>
            </a:r>
            <a:endParaRPr lang="sv-FI" sz="2200" dirty="0">
              <a:solidFill>
                <a:srgbClr val="222A3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AC26B2-FBC0-4552-8A9F-6DC4DA7E71FE}"/>
              </a:ext>
            </a:extLst>
          </p:cNvPr>
          <p:cNvSpPr txBox="1"/>
          <p:nvPr/>
        </p:nvSpPr>
        <p:spPr>
          <a:xfrm>
            <a:off x="138023" y="103223"/>
            <a:ext cx="8709803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FI" sz="2900" b="1" dirty="0">
                <a:solidFill>
                  <a:srgbClr val="222A35"/>
                </a:solidFill>
                <a:cs typeface="Segoe UI"/>
              </a:rPr>
              <a:t>CONDITIONS FOR CONTROLLED DRAINAGE </a:t>
            </a:r>
          </a:p>
          <a:p>
            <a:pPr algn="ctr"/>
            <a:r>
              <a:rPr lang="sv-FI" sz="2900" b="1" dirty="0">
                <a:solidFill>
                  <a:srgbClr val="222A35"/>
                </a:solidFill>
                <a:cs typeface="Segoe UI"/>
              </a:rPr>
              <a:t>AND SUBIRRIGATION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2BBD0B7-09B4-4296-8E55-D22E31D25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35" y="1121369"/>
            <a:ext cx="4624621" cy="49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98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74E0F87C9734C9C215BA3945D12A8" ma:contentTypeVersion="0" ma:contentTypeDescription="Create a new document." ma:contentTypeScope="" ma:versionID="be8078ed9cacbe63a1c874f1832aeda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DC281E-0C87-4BEF-B4C4-A6BC6E49E18A}"/>
</file>

<file path=customXml/itemProps2.xml><?xml version="1.0" encoding="utf-8"?>
<ds:datastoreItem xmlns:ds="http://schemas.openxmlformats.org/officeDocument/2006/customXml" ds:itemID="{5C8B70D2-6E53-4A98-9275-E22D4F31C4AC}"/>
</file>

<file path=customXml/itemProps3.xml><?xml version="1.0" encoding="utf-8"?>
<ds:datastoreItem xmlns:ds="http://schemas.openxmlformats.org/officeDocument/2006/customXml" ds:itemID="{40B16E32-48F1-437B-AC3D-107418E88C7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6119</TotalTime>
  <Words>296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Arial,Sans-Serif</vt:lpstr>
      <vt:lpstr>Calibri</vt:lpstr>
      <vt:lpstr>DejaVu Sans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Olle Häggblom</dc:creator>
  <dc:description/>
  <cp:lastModifiedBy>Katarina Kyllmar</cp:lastModifiedBy>
  <cp:revision>6348</cp:revision>
  <dcterms:created xsi:type="dcterms:W3CDTF">2019-11-29T08:34:18Z</dcterms:created>
  <dcterms:modified xsi:type="dcterms:W3CDTF">2020-12-15T08:14:39Z</dcterms:modified>
  <dc:language>sv-FI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  <property fmtid="{D5CDD505-2E9C-101B-9397-08002B2CF9AE}" pid="12" name="ContentTypeId">
    <vt:lpwstr>0x010100DA674E0F87C9734C9C215BA3945D12A8</vt:lpwstr>
  </property>
</Properties>
</file>