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3.xml" ContentType="application/vnd.openxmlformats-officedocument.themeOverr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4.xml" ContentType="application/vnd.openxmlformats-officedocument.themeOverr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5.xml" ContentType="application/vnd.openxmlformats-officedocument.themeOverride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368" r:id="rId3"/>
    <p:sldId id="263" r:id="rId4"/>
    <p:sldId id="293" r:id="rId5"/>
    <p:sldId id="264" r:id="rId6"/>
    <p:sldId id="379" r:id="rId7"/>
    <p:sldId id="592" r:id="rId8"/>
    <p:sldId id="369" r:id="rId9"/>
    <p:sldId id="370" r:id="rId10"/>
    <p:sldId id="371" r:id="rId11"/>
    <p:sldId id="372" r:id="rId12"/>
    <p:sldId id="373" r:id="rId13"/>
    <p:sldId id="378" r:id="rId14"/>
    <p:sldId id="289" r:id="rId15"/>
    <p:sldId id="599" r:id="rId16"/>
    <p:sldId id="290" r:id="rId17"/>
  </p:sldIdLst>
  <p:sldSz cx="12192000" cy="6858000"/>
  <p:notesSz cx="6805613" cy="9944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ele Lacey" initials="AL" lastIdx="2" clrIdx="0">
    <p:extLst>
      <p:ext uri="{19B8F6BF-5375-455C-9EA6-DF929625EA0E}">
        <p15:presenceInfo xmlns:p15="http://schemas.microsoft.com/office/powerpoint/2012/main" userId="S-1-5-21-3424847058-251681814-2718389975-127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97E"/>
    <a:srgbClr val="00A0EE"/>
    <a:srgbClr val="00ADEE"/>
    <a:srgbClr val="1D83FF"/>
    <a:srgbClr val="009EEE"/>
    <a:srgbClr val="004990"/>
    <a:srgbClr val="16C0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8" autoAdjust="0"/>
    <p:restoredTop sz="92038" autoAdjust="0"/>
  </p:normalViewPr>
  <p:slideViewPr>
    <p:cSldViewPr>
      <p:cViewPr varScale="1">
        <p:scale>
          <a:sx n="68" d="100"/>
          <a:sy n="68" d="100"/>
        </p:scale>
        <p:origin x="654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457251094403965"/>
          <c:y val="3.7572545106511868E-2"/>
          <c:w val="0.87415600859892029"/>
          <c:h val="0.8206390717896091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71A-4B7E-9052-23281A5C623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71A-4B7E-9052-23281A5C623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71A-4B7E-9052-23281A5C623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71A-4B7E-9052-23281A5C623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71A-4B7E-9052-23281A5C6239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71A-4B7E-9052-23281A5C6239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571A-4B7E-9052-23281A5C6239}"/>
              </c:ext>
            </c:extLst>
          </c:dPt>
          <c:cat>
            <c:strRef>
              <c:f>'EU 15 Weighted Households'!$D$21:$D$26</c:f>
              <c:strCache>
                <c:ptCount val="6"/>
                <c:pt idx="0">
                  <c:v>Detached house</c:v>
                </c:pt>
                <c:pt idx="1">
                  <c:v>Semi-detached house</c:v>
                </c:pt>
                <c:pt idx="2">
                  <c:v>Flat</c:v>
                </c:pt>
                <c:pt idx="3">
                  <c:v>Detached house</c:v>
                </c:pt>
                <c:pt idx="4">
                  <c:v>Semi-detached house</c:v>
                </c:pt>
                <c:pt idx="5">
                  <c:v>Flat</c:v>
                </c:pt>
              </c:strCache>
            </c:strRef>
          </c:cat>
          <c:val>
            <c:numRef>
              <c:f>'EU 15 Weighted Households'!$E$21:$E$26</c:f>
              <c:numCache>
                <c:formatCode>0.0</c:formatCode>
                <c:ptCount val="6"/>
                <c:pt idx="0">
                  <c:v>28.737890640488963</c:v>
                </c:pt>
                <c:pt idx="1">
                  <c:v>28.267204495374905</c:v>
                </c:pt>
                <c:pt idx="2">
                  <c:v>42.238893886267462</c:v>
                </c:pt>
                <c:pt idx="3">
                  <c:v>42</c:v>
                </c:pt>
                <c:pt idx="4">
                  <c:v>45</c:v>
                </c:pt>
                <c:pt idx="5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71A-4B7E-9052-23281A5C62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2912048"/>
        <c:axId val="472912704"/>
      </c:barChart>
      <c:catAx>
        <c:axId val="472912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72912704"/>
        <c:crosses val="autoZero"/>
        <c:auto val="1"/>
        <c:lblAlgn val="ctr"/>
        <c:lblOffset val="100"/>
        <c:noMultiLvlLbl val="0"/>
      </c:catAx>
      <c:valAx>
        <c:axId val="472912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E" sz="1600">
                    <a:latin typeface="Arial" panose="020B0604020202020204" pitchFamily="34" charset="0"/>
                    <a:cs typeface="Arial" panose="020B0604020202020204" pitchFamily="34" charset="0"/>
                  </a:rPr>
                  <a:t>%</a:t>
                </a:r>
              </a:p>
            </c:rich>
          </c:tx>
          <c:layout>
            <c:manualLayout>
              <c:xMode val="edge"/>
              <c:yMode val="edge"/>
              <c:x val="1.9297127288790197E-3"/>
              <c:y val="0.4258151814257330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72912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53736036618611"/>
          <c:y val="4.6220591816271576E-2"/>
          <c:w val="0.83462639633813884"/>
          <c:h val="0.716877462568543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Sheet1!$B$10</c:f>
              <c:strCache>
                <c:ptCount val="1"/>
                <c:pt idx="0">
                  <c:v>Households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Sheet1!$A$11:$A$14</c:f>
              <c:strCache>
                <c:ptCount val="4"/>
                <c:pt idx="0">
                  <c:v>Owner, mortgage</c:v>
                </c:pt>
                <c:pt idx="1">
                  <c:v>Owner, outright</c:v>
                </c:pt>
                <c:pt idx="2">
                  <c:v>Rented, private</c:v>
                </c:pt>
                <c:pt idx="3">
                  <c:v>Rented, social</c:v>
                </c:pt>
              </c:strCache>
            </c:strRef>
          </c:cat>
          <c:val>
            <c:numRef>
              <c:f>Sheet1!$C$11:$C$14</c:f>
              <c:numCache>
                <c:formatCode>0.0</c:formatCode>
                <c:ptCount val="4"/>
                <c:pt idx="0">
                  <c:v>33.123137625423333</c:v>
                </c:pt>
                <c:pt idx="1">
                  <c:v>37.83504192062567</c:v>
                </c:pt>
                <c:pt idx="2">
                  <c:v>19.151842386609637</c:v>
                </c:pt>
                <c:pt idx="3">
                  <c:v>9.889978067341362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EF-4332-B662-FEDDE103141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88731488"/>
        <c:axId val="588732800"/>
      </c:barChart>
      <c:catAx>
        <c:axId val="588731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88732800"/>
        <c:crosses val="autoZero"/>
        <c:auto val="1"/>
        <c:lblAlgn val="ctr"/>
        <c:lblOffset val="100"/>
        <c:noMultiLvlLbl val="0"/>
      </c:catAx>
      <c:valAx>
        <c:axId val="588732800"/>
        <c:scaling>
          <c:orientation val="minMax"/>
          <c:max val="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0000"/>
                  <a:lumOff val="90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E"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%</a:t>
                </a:r>
              </a:p>
            </c:rich>
          </c:tx>
          <c:layout>
            <c:manualLayout>
              <c:xMode val="edge"/>
              <c:yMode val="edge"/>
              <c:x val="2.127379005160587E-2"/>
              <c:y val="0.3517095319413228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88731488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2076295243526119E-2"/>
          <c:y val="3.749304355294724E-2"/>
          <c:w val="0.92339727872312194"/>
          <c:h val="0.77089414709350912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Ireland</c:v>
                </c:pt>
              </c:strCache>
            </c:strRef>
          </c:tx>
          <c:spPr>
            <a:ln w="38100" cap="rnd">
              <a:solidFill>
                <a:srgbClr val="008D7F"/>
              </a:solidFill>
              <a:round/>
            </a:ln>
            <a:effectLst/>
          </c:spPr>
          <c:marker>
            <c:symbol val="none"/>
          </c:marker>
          <c:cat>
            <c:numRef>
              <c:f>Sheet1!$B$1:$K$1</c:f>
              <c:numCache>
                <c:formatCode>General</c:formatCode>
                <c:ptCount val="10"/>
                <c:pt idx="0">
                  <c:v>1920</c:v>
                </c:pt>
                <c:pt idx="1">
                  <c:v>1930</c:v>
                </c:pt>
                <c:pt idx="2">
                  <c:v>1940</c:v>
                </c:pt>
                <c:pt idx="3">
                  <c:v>1950</c:v>
                </c:pt>
                <c:pt idx="4">
                  <c:v>1960</c:v>
                </c:pt>
                <c:pt idx="5">
                  <c:v>1970</c:v>
                </c:pt>
                <c:pt idx="6">
                  <c:v>1980</c:v>
                </c:pt>
                <c:pt idx="7">
                  <c:v>1990</c:v>
                </c:pt>
                <c:pt idx="8">
                  <c:v>2000</c:v>
                </c:pt>
                <c:pt idx="9">
                  <c:v>2013</c:v>
                </c:pt>
              </c:numCache>
            </c:numRef>
          </c:cat>
          <c:val>
            <c:numRef>
              <c:f>Sheet1!$B$2:$K$2</c:f>
              <c:numCache>
                <c:formatCode>General</c:formatCode>
                <c:ptCount val="10"/>
                <c:pt idx="0">
                  <c:v>4.5</c:v>
                </c:pt>
                <c:pt idx="1">
                  <c:v>4.3</c:v>
                </c:pt>
                <c:pt idx="2">
                  <c:v>4.2</c:v>
                </c:pt>
                <c:pt idx="3">
                  <c:v>4.2</c:v>
                </c:pt>
                <c:pt idx="4">
                  <c:v>4</c:v>
                </c:pt>
                <c:pt idx="5">
                  <c:v>3.9</c:v>
                </c:pt>
                <c:pt idx="6">
                  <c:v>3.7</c:v>
                </c:pt>
                <c:pt idx="7">
                  <c:v>3.3</c:v>
                </c:pt>
                <c:pt idx="8">
                  <c:v>3</c:v>
                </c:pt>
                <c:pt idx="9">
                  <c:v>2.7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ED7-4378-B759-0E5D287903B8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38100" cap="rnd">
              <a:solidFill>
                <a:srgbClr val="00AEEF"/>
              </a:solidFill>
              <a:round/>
            </a:ln>
            <a:effectLst/>
          </c:spPr>
          <c:marker>
            <c:symbol val="none"/>
          </c:marker>
          <c:cat>
            <c:numRef>
              <c:f>Sheet1!$B$1:$K$1</c:f>
              <c:numCache>
                <c:formatCode>General</c:formatCode>
                <c:ptCount val="10"/>
                <c:pt idx="0">
                  <c:v>1920</c:v>
                </c:pt>
                <c:pt idx="1">
                  <c:v>1930</c:v>
                </c:pt>
                <c:pt idx="2">
                  <c:v>1940</c:v>
                </c:pt>
                <c:pt idx="3">
                  <c:v>1950</c:v>
                </c:pt>
                <c:pt idx="4">
                  <c:v>1960</c:v>
                </c:pt>
                <c:pt idx="5">
                  <c:v>1970</c:v>
                </c:pt>
                <c:pt idx="6">
                  <c:v>1980</c:v>
                </c:pt>
                <c:pt idx="7">
                  <c:v>1990</c:v>
                </c:pt>
                <c:pt idx="8">
                  <c:v>2000</c:v>
                </c:pt>
                <c:pt idx="9">
                  <c:v>2013</c:v>
                </c:pt>
              </c:numCache>
            </c:numRef>
          </c:cat>
          <c:val>
            <c:numRef>
              <c:f>Sheet1!$B$3:$K$3</c:f>
              <c:numCache>
                <c:formatCode>General</c:formatCode>
                <c:ptCount val="10"/>
                <c:pt idx="0">
                  <c:v>4.0999999999999996</c:v>
                </c:pt>
                <c:pt idx="1">
                  <c:v>3.7</c:v>
                </c:pt>
                <c:pt idx="2">
                  <c:v>3.5</c:v>
                </c:pt>
                <c:pt idx="3">
                  <c:v>3.2</c:v>
                </c:pt>
                <c:pt idx="4">
                  <c:v>3</c:v>
                </c:pt>
                <c:pt idx="5">
                  <c:v>2.9</c:v>
                </c:pt>
                <c:pt idx="6">
                  <c:v>2.7</c:v>
                </c:pt>
                <c:pt idx="7">
                  <c:v>2.6</c:v>
                </c:pt>
                <c:pt idx="8">
                  <c:v>2.2999999999999998</c:v>
                </c:pt>
                <c:pt idx="9">
                  <c:v>2.2999999999999998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ED7-4378-B759-0E5D287903B8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European Avg.</c:v>
                </c:pt>
              </c:strCache>
            </c:strRef>
          </c:tx>
          <c:spPr>
            <a:ln w="38100" cap="rnd">
              <a:solidFill>
                <a:srgbClr val="EF4135"/>
              </a:solidFill>
              <a:round/>
            </a:ln>
            <a:effectLst/>
          </c:spPr>
          <c:marker>
            <c:symbol val="none"/>
          </c:marker>
          <c:cat>
            <c:numRef>
              <c:f>Sheet1!$B$1:$K$1</c:f>
              <c:numCache>
                <c:formatCode>General</c:formatCode>
                <c:ptCount val="10"/>
                <c:pt idx="0">
                  <c:v>1920</c:v>
                </c:pt>
                <c:pt idx="1">
                  <c:v>1930</c:v>
                </c:pt>
                <c:pt idx="2">
                  <c:v>1940</c:v>
                </c:pt>
                <c:pt idx="3">
                  <c:v>1950</c:v>
                </c:pt>
                <c:pt idx="4">
                  <c:v>1960</c:v>
                </c:pt>
                <c:pt idx="5">
                  <c:v>1970</c:v>
                </c:pt>
                <c:pt idx="6">
                  <c:v>1980</c:v>
                </c:pt>
                <c:pt idx="7">
                  <c:v>1990</c:v>
                </c:pt>
                <c:pt idx="8">
                  <c:v>2000</c:v>
                </c:pt>
                <c:pt idx="9">
                  <c:v>2013</c:v>
                </c:pt>
              </c:numCache>
            </c:numRef>
          </c:cat>
          <c:val>
            <c:numRef>
              <c:f>Sheet1!$B$4:$K$4</c:f>
              <c:numCache>
                <c:formatCode>General</c:formatCode>
                <c:ptCount val="10"/>
                <c:pt idx="0">
                  <c:v>4.2</c:v>
                </c:pt>
                <c:pt idx="1">
                  <c:v>3.9</c:v>
                </c:pt>
                <c:pt idx="2">
                  <c:v>3.6</c:v>
                </c:pt>
                <c:pt idx="3">
                  <c:v>3.3</c:v>
                </c:pt>
                <c:pt idx="4">
                  <c:v>3.2</c:v>
                </c:pt>
                <c:pt idx="5">
                  <c:v>3</c:v>
                </c:pt>
                <c:pt idx="6">
                  <c:v>2.8</c:v>
                </c:pt>
                <c:pt idx="7">
                  <c:v>2.6</c:v>
                </c:pt>
                <c:pt idx="8">
                  <c:v>2.4</c:v>
                </c:pt>
                <c:pt idx="9">
                  <c:v>2.2999999999999998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ED7-4378-B759-0E5D287903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65196672"/>
        <c:axId val="565194992"/>
      </c:lineChart>
      <c:catAx>
        <c:axId val="565196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65194992"/>
        <c:crosses val="autoZero"/>
        <c:auto val="1"/>
        <c:lblAlgn val="ctr"/>
        <c:lblOffset val="100"/>
        <c:noMultiLvlLbl val="0"/>
      </c:catAx>
      <c:valAx>
        <c:axId val="565194992"/>
        <c:scaling>
          <c:orientation val="minMax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65196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403377035677587"/>
          <c:y val="0.92156189494793161"/>
          <c:w val="0.74271194437447274"/>
          <c:h val="6.34186714423997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00ABBE-30C9-49A7-9C0D-267EF51A1BEE}" type="doc">
      <dgm:prSet loTypeId="urn:diagrams.loki3.com/Bracket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43AF8B94-4E90-41DC-80B1-5B8C505830F4}">
      <dgm:prSet phldrT="[Text]"/>
      <dgm:spPr/>
      <dgm:t>
        <a:bodyPr/>
        <a:lstStyle/>
        <a:p>
          <a:r>
            <a:rPr lang="en-IE" b="1" dirty="0"/>
            <a:t>Overall Housing Stock </a:t>
          </a:r>
          <a:endParaRPr lang="en-US" b="1" dirty="0"/>
        </a:p>
      </dgm:t>
    </dgm:pt>
    <dgm:pt modelId="{1CB88C64-6F72-4F49-88ED-877E112B35E1}" type="parTrans" cxnId="{938F4AAA-BB99-48F6-94C7-BDAC1FCE1D8A}">
      <dgm:prSet/>
      <dgm:spPr/>
      <dgm:t>
        <a:bodyPr/>
        <a:lstStyle/>
        <a:p>
          <a:endParaRPr lang="en-US"/>
        </a:p>
      </dgm:t>
    </dgm:pt>
    <dgm:pt modelId="{8C15A7A0-D06E-4127-B17F-7133E41DDC53}" type="sibTrans" cxnId="{938F4AAA-BB99-48F6-94C7-BDAC1FCE1D8A}">
      <dgm:prSet/>
      <dgm:spPr/>
      <dgm:t>
        <a:bodyPr/>
        <a:lstStyle/>
        <a:p>
          <a:endParaRPr lang="en-US"/>
        </a:p>
      </dgm:t>
    </dgm:pt>
    <dgm:pt modelId="{EC5F8FE6-D17A-415E-A41A-E7FF18C7D530}">
      <dgm:prSet phldrT="[Text]" custT="1"/>
      <dgm:spPr>
        <a:noFill/>
      </dgm:spPr>
      <dgm:t>
        <a:bodyPr/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00A0EE"/>
            </a:buClr>
            <a:buFont typeface="Arial" pitchFamily="34" charset="0"/>
            <a:buChar char="•"/>
          </a:pPr>
          <a:r>
            <a:rPr lang="en-IE" sz="2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2 million</a:t>
          </a:r>
          <a:endParaRPr lang="en-US" sz="24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/>
            <a:ea typeface="+mn-ea"/>
            <a:cs typeface="+mn-cs"/>
          </a:endParaRPr>
        </a:p>
      </dgm:t>
    </dgm:pt>
    <dgm:pt modelId="{06F945B3-BEB4-42BB-B208-ABEE73D260DB}" type="parTrans" cxnId="{8BF1B2F0-C0B8-498E-93C8-48A6B24DAFF5}">
      <dgm:prSet/>
      <dgm:spPr/>
      <dgm:t>
        <a:bodyPr/>
        <a:lstStyle/>
        <a:p>
          <a:endParaRPr lang="en-US"/>
        </a:p>
      </dgm:t>
    </dgm:pt>
    <dgm:pt modelId="{A360A299-752D-4817-8BE9-9BECCEDAC0A3}" type="sibTrans" cxnId="{8BF1B2F0-C0B8-498E-93C8-48A6B24DAFF5}">
      <dgm:prSet/>
      <dgm:spPr/>
      <dgm:t>
        <a:bodyPr/>
        <a:lstStyle/>
        <a:p>
          <a:endParaRPr lang="en-US"/>
        </a:p>
      </dgm:t>
    </dgm:pt>
    <dgm:pt modelId="{42EEDF9A-B208-4211-8860-4FB2584CFE76}">
      <dgm:prSet phldrT="[Text]"/>
      <dgm:spPr/>
      <dgm:t>
        <a:bodyPr/>
        <a:lstStyle/>
        <a:p>
          <a:r>
            <a:rPr lang="en-US" b="1" dirty="0"/>
            <a:t>Social Housing Stock </a:t>
          </a:r>
        </a:p>
      </dgm:t>
    </dgm:pt>
    <dgm:pt modelId="{F1F9CD85-ADDE-41C4-848A-E53A10029362}" type="parTrans" cxnId="{86CCFA3F-8FB9-4F05-8D3F-2D926BAC0C17}">
      <dgm:prSet/>
      <dgm:spPr/>
      <dgm:t>
        <a:bodyPr/>
        <a:lstStyle/>
        <a:p>
          <a:endParaRPr lang="en-US"/>
        </a:p>
      </dgm:t>
    </dgm:pt>
    <dgm:pt modelId="{E5EACDDB-0B0F-44B5-A593-48783ED3A8D9}" type="sibTrans" cxnId="{86CCFA3F-8FB9-4F05-8D3F-2D926BAC0C17}">
      <dgm:prSet/>
      <dgm:spPr/>
      <dgm:t>
        <a:bodyPr/>
        <a:lstStyle/>
        <a:p>
          <a:endParaRPr lang="en-US"/>
        </a:p>
      </dgm:t>
    </dgm:pt>
    <dgm:pt modelId="{E2CBDBAB-B328-4EEA-8A34-8E046558BCB3}">
      <dgm:prSet phldrT="[Text]" custT="1"/>
      <dgm:spPr>
        <a:noFill/>
      </dgm:spPr>
      <dgm:t>
        <a:bodyPr/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00A0EE"/>
            </a:buClr>
            <a:buFont typeface="Arial" pitchFamily="34" charset="0"/>
            <a:buChar char="•"/>
          </a:pPr>
          <a:r>
            <a:rPr lang="en-IE" sz="2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c.135,000</a:t>
          </a:r>
          <a:r>
            <a:rPr lang="en-IE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 local authority</a:t>
          </a:r>
          <a:endParaRPr lang="en-US" sz="2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/>
            <a:ea typeface="+mn-ea"/>
            <a:cs typeface="+mn-cs"/>
          </a:endParaRPr>
        </a:p>
      </dgm:t>
    </dgm:pt>
    <dgm:pt modelId="{234CF87F-FCA9-4DD6-8F15-DA0FD4F27796}" type="parTrans" cxnId="{89B58D57-02AC-4B36-980F-6BD28BBCE46E}">
      <dgm:prSet/>
      <dgm:spPr/>
      <dgm:t>
        <a:bodyPr/>
        <a:lstStyle/>
        <a:p>
          <a:endParaRPr lang="en-US"/>
        </a:p>
      </dgm:t>
    </dgm:pt>
    <dgm:pt modelId="{64AD2882-EDCA-4D6A-B52F-672181ED880A}" type="sibTrans" cxnId="{89B58D57-02AC-4B36-980F-6BD28BBCE46E}">
      <dgm:prSet/>
      <dgm:spPr/>
      <dgm:t>
        <a:bodyPr/>
        <a:lstStyle/>
        <a:p>
          <a:endParaRPr lang="en-US"/>
        </a:p>
      </dgm:t>
    </dgm:pt>
    <dgm:pt modelId="{04C2C294-6425-4E6D-90E0-2271F47DD531}">
      <dgm:prSet custT="1"/>
      <dgm:spPr>
        <a:noFill/>
      </dgm:spPr>
      <dgm:t>
        <a:bodyPr/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00A0EE"/>
            </a:buClr>
            <a:buFont typeface="Arial" pitchFamily="34" charset="0"/>
            <a:buChar char="•"/>
          </a:pPr>
          <a:r>
            <a:rPr lang="en-IE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180,000 (9%) vacant </a:t>
          </a:r>
        </a:p>
      </dgm:t>
    </dgm:pt>
    <dgm:pt modelId="{895BCB28-C6CE-442F-9A4E-0458E094D92D}" type="parTrans" cxnId="{60E29BC3-138C-4E72-8D59-8FAB7F9940C1}">
      <dgm:prSet/>
      <dgm:spPr/>
      <dgm:t>
        <a:bodyPr/>
        <a:lstStyle/>
        <a:p>
          <a:endParaRPr lang="en-US"/>
        </a:p>
      </dgm:t>
    </dgm:pt>
    <dgm:pt modelId="{15607E56-99AD-45E9-8D95-BE808342F285}" type="sibTrans" cxnId="{60E29BC3-138C-4E72-8D59-8FAB7F9940C1}">
      <dgm:prSet/>
      <dgm:spPr/>
      <dgm:t>
        <a:bodyPr/>
        <a:lstStyle/>
        <a:p>
          <a:endParaRPr lang="en-US"/>
        </a:p>
      </dgm:t>
    </dgm:pt>
    <dgm:pt modelId="{B3F93D45-09B7-440D-92B3-16EF7131A460}">
      <dgm:prSet custT="1"/>
      <dgm:spPr>
        <a:noFill/>
      </dgm:spPr>
      <dgm:t>
        <a:bodyPr/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00A0EE"/>
            </a:buClr>
            <a:buFont typeface="Arial" pitchFamily="34" charset="0"/>
            <a:buChar char="•"/>
          </a:pPr>
          <a:r>
            <a:rPr lang="en-IE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Low density, but not like this picture! </a:t>
          </a:r>
        </a:p>
      </dgm:t>
    </dgm:pt>
    <dgm:pt modelId="{D6910732-A250-42D4-9FC7-1ABB7DA6DAE9}" type="parTrans" cxnId="{0D86E08B-D5D4-4F34-91FD-0B2FBA7C6DB7}">
      <dgm:prSet/>
      <dgm:spPr/>
      <dgm:t>
        <a:bodyPr/>
        <a:lstStyle/>
        <a:p>
          <a:endParaRPr lang="en-US"/>
        </a:p>
      </dgm:t>
    </dgm:pt>
    <dgm:pt modelId="{00466655-9BA6-4D83-A65E-5C182DBA8966}" type="sibTrans" cxnId="{0D86E08B-D5D4-4F34-91FD-0B2FBA7C6DB7}">
      <dgm:prSet/>
      <dgm:spPr/>
      <dgm:t>
        <a:bodyPr/>
        <a:lstStyle/>
        <a:p>
          <a:endParaRPr lang="en-US"/>
        </a:p>
      </dgm:t>
    </dgm:pt>
    <dgm:pt modelId="{1A32615A-1191-41E9-A362-2D3797B04B59}">
      <dgm:prSet phldrT="[Text]" custT="1"/>
      <dgm:spPr>
        <a:noFill/>
      </dgm:spPr>
      <dgm:t>
        <a:bodyPr/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00A0EE"/>
            </a:buClr>
            <a:buFont typeface="Arial" pitchFamily="34" charset="0"/>
            <a:buChar char="•"/>
          </a:pPr>
          <a:r>
            <a:rPr lang="en-IE" sz="2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c. 36,000</a:t>
          </a:r>
          <a:r>
            <a:rPr lang="en-IE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 voluntary, non-profit</a:t>
          </a:r>
          <a:endParaRPr lang="en-US" sz="2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/>
            <a:ea typeface="+mn-ea"/>
            <a:cs typeface="+mn-cs"/>
          </a:endParaRPr>
        </a:p>
      </dgm:t>
    </dgm:pt>
    <dgm:pt modelId="{F5774291-1DE4-462F-9168-2BA0691261FA}" type="parTrans" cxnId="{E3DBE941-99F8-40F9-9BCE-D50F00CAC974}">
      <dgm:prSet/>
      <dgm:spPr/>
      <dgm:t>
        <a:bodyPr/>
        <a:lstStyle/>
        <a:p>
          <a:endParaRPr lang="en-US"/>
        </a:p>
      </dgm:t>
    </dgm:pt>
    <dgm:pt modelId="{1F5E0B0F-2010-46D7-9334-6332E587487F}" type="sibTrans" cxnId="{E3DBE941-99F8-40F9-9BCE-D50F00CAC974}">
      <dgm:prSet/>
      <dgm:spPr/>
      <dgm:t>
        <a:bodyPr/>
        <a:lstStyle/>
        <a:p>
          <a:endParaRPr lang="en-US"/>
        </a:p>
      </dgm:t>
    </dgm:pt>
    <dgm:pt modelId="{F6C40A6A-EE4C-41B2-8C4B-90CCF8D06C5C}">
      <dgm:prSet phldrT="[Text]" custT="1"/>
      <dgm:spPr>
        <a:noFill/>
      </dgm:spPr>
      <dgm:t>
        <a:bodyPr/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00A0EE"/>
            </a:buClr>
            <a:buFont typeface="Arial" pitchFamily="34" charset="0"/>
            <a:buChar char="•"/>
          </a:pPr>
          <a:r>
            <a:rPr lang="en-IE" sz="2400" b="1" kern="1200" dirty="0"/>
            <a:t>c. 63,000 </a:t>
          </a:r>
          <a:r>
            <a:rPr lang="en-IE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in private rented sector with housing subsidy</a:t>
          </a:r>
          <a:endParaRPr lang="en-US" sz="2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/>
            <a:ea typeface="+mn-ea"/>
            <a:cs typeface="+mn-cs"/>
          </a:endParaRPr>
        </a:p>
      </dgm:t>
    </dgm:pt>
    <dgm:pt modelId="{84E08712-4314-46E8-9C2E-82749E2FC733}" type="parTrans" cxnId="{376D647A-86BA-44F9-BE88-79F8C9EB9521}">
      <dgm:prSet/>
      <dgm:spPr/>
      <dgm:t>
        <a:bodyPr/>
        <a:lstStyle/>
        <a:p>
          <a:endParaRPr lang="en-US"/>
        </a:p>
      </dgm:t>
    </dgm:pt>
    <dgm:pt modelId="{F98FD674-F886-40E6-A77E-10E8F41D8F8D}" type="sibTrans" cxnId="{376D647A-86BA-44F9-BE88-79F8C9EB9521}">
      <dgm:prSet/>
      <dgm:spPr/>
      <dgm:t>
        <a:bodyPr/>
        <a:lstStyle/>
        <a:p>
          <a:endParaRPr lang="en-US"/>
        </a:p>
      </dgm:t>
    </dgm:pt>
    <dgm:pt modelId="{5AF8E178-81C2-456C-838F-6517752E6356}">
      <dgm:prSet phldrT="[Text]" custT="1"/>
      <dgm:spPr>
        <a:noFill/>
      </dgm:spPr>
      <dgm:t>
        <a:bodyPr/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00A0EE"/>
            </a:buClr>
            <a:buFont typeface="Arial" pitchFamily="34" charset="0"/>
            <a:buChar char="•"/>
          </a:pPr>
          <a:r>
            <a:rPr lang="en-US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[</a:t>
          </a:r>
          <a:r>
            <a:rPr lang="en-US" sz="2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c.</a:t>
          </a:r>
          <a:r>
            <a:rPr lang="en-US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 +</a:t>
          </a:r>
          <a:r>
            <a:rPr lang="en-US" sz="2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30,00 </a:t>
          </a:r>
          <a:r>
            <a:rPr lang="en-US" sz="24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rent supplement]</a:t>
          </a:r>
        </a:p>
      </dgm:t>
    </dgm:pt>
    <dgm:pt modelId="{98CD0598-D53B-4384-BF1F-6C71374079AD}" type="parTrans" cxnId="{EDEACE6E-926D-44C6-8D5A-97A14BAE3393}">
      <dgm:prSet/>
      <dgm:spPr/>
      <dgm:t>
        <a:bodyPr/>
        <a:lstStyle/>
        <a:p>
          <a:endParaRPr lang="en-IE"/>
        </a:p>
      </dgm:t>
    </dgm:pt>
    <dgm:pt modelId="{B865F52E-8FAB-46E4-8747-49302D9B4E62}" type="sibTrans" cxnId="{EDEACE6E-926D-44C6-8D5A-97A14BAE3393}">
      <dgm:prSet/>
      <dgm:spPr/>
      <dgm:t>
        <a:bodyPr/>
        <a:lstStyle/>
        <a:p>
          <a:endParaRPr lang="en-IE"/>
        </a:p>
      </dgm:t>
    </dgm:pt>
    <dgm:pt modelId="{4C28F15B-088A-4805-B7DB-9E34BB9C05FC}" type="pres">
      <dgm:prSet presAssocID="{C700ABBE-30C9-49A7-9C0D-267EF51A1BEE}" presName="Name0" presStyleCnt="0">
        <dgm:presLayoutVars>
          <dgm:dir/>
          <dgm:animLvl val="lvl"/>
          <dgm:resizeHandles val="exact"/>
        </dgm:presLayoutVars>
      </dgm:prSet>
      <dgm:spPr/>
    </dgm:pt>
    <dgm:pt modelId="{ACFE8C87-2DB2-4F52-B617-CF573C683182}" type="pres">
      <dgm:prSet presAssocID="{43AF8B94-4E90-41DC-80B1-5B8C505830F4}" presName="linNode" presStyleCnt="0"/>
      <dgm:spPr/>
    </dgm:pt>
    <dgm:pt modelId="{1286D8A6-8C12-4998-9440-DF2B4CA00C15}" type="pres">
      <dgm:prSet presAssocID="{43AF8B94-4E90-41DC-80B1-5B8C505830F4}" presName="parTx" presStyleLbl="revTx" presStyleIdx="0" presStyleCnt="2">
        <dgm:presLayoutVars>
          <dgm:chMax val="1"/>
          <dgm:bulletEnabled val="1"/>
        </dgm:presLayoutVars>
      </dgm:prSet>
      <dgm:spPr/>
    </dgm:pt>
    <dgm:pt modelId="{C34F557F-7636-4247-95EB-F73C984236F8}" type="pres">
      <dgm:prSet presAssocID="{43AF8B94-4E90-41DC-80B1-5B8C505830F4}" presName="bracket" presStyleLbl="parChTrans1D1" presStyleIdx="0" presStyleCnt="2"/>
      <dgm:spPr/>
    </dgm:pt>
    <dgm:pt modelId="{B6452D99-E875-41DB-8609-64B682D26C18}" type="pres">
      <dgm:prSet presAssocID="{43AF8B94-4E90-41DC-80B1-5B8C505830F4}" presName="spH" presStyleCnt="0"/>
      <dgm:spPr/>
    </dgm:pt>
    <dgm:pt modelId="{9384A390-581B-4A78-9D5B-00C061CCB0F6}" type="pres">
      <dgm:prSet presAssocID="{43AF8B94-4E90-41DC-80B1-5B8C505830F4}" presName="desTx" presStyleLbl="node1" presStyleIdx="0" presStyleCnt="2">
        <dgm:presLayoutVars>
          <dgm:bulletEnabled val="1"/>
        </dgm:presLayoutVars>
      </dgm:prSet>
      <dgm:spPr/>
    </dgm:pt>
    <dgm:pt modelId="{1063A12A-070E-46A0-8DB8-21CF9852E29C}" type="pres">
      <dgm:prSet presAssocID="{8C15A7A0-D06E-4127-B17F-7133E41DDC53}" presName="spV" presStyleCnt="0"/>
      <dgm:spPr/>
    </dgm:pt>
    <dgm:pt modelId="{64A9F10A-2A01-4C07-9B6E-1CA582F9A851}" type="pres">
      <dgm:prSet presAssocID="{42EEDF9A-B208-4211-8860-4FB2584CFE76}" presName="linNode" presStyleCnt="0"/>
      <dgm:spPr/>
    </dgm:pt>
    <dgm:pt modelId="{D43B6134-F982-49F9-9C77-1D92E7030623}" type="pres">
      <dgm:prSet presAssocID="{42EEDF9A-B208-4211-8860-4FB2584CFE76}" presName="parTx" presStyleLbl="revTx" presStyleIdx="1" presStyleCnt="2">
        <dgm:presLayoutVars>
          <dgm:chMax val="1"/>
          <dgm:bulletEnabled val="1"/>
        </dgm:presLayoutVars>
      </dgm:prSet>
      <dgm:spPr/>
    </dgm:pt>
    <dgm:pt modelId="{F5A4D47E-490C-4FC0-BF2E-1EA0399BEBE8}" type="pres">
      <dgm:prSet presAssocID="{42EEDF9A-B208-4211-8860-4FB2584CFE76}" presName="bracket" presStyleLbl="parChTrans1D1" presStyleIdx="1" presStyleCnt="2"/>
      <dgm:spPr/>
    </dgm:pt>
    <dgm:pt modelId="{704AF658-C286-43B6-8168-2BDBB0E86BCE}" type="pres">
      <dgm:prSet presAssocID="{42EEDF9A-B208-4211-8860-4FB2584CFE76}" presName="spH" presStyleCnt="0"/>
      <dgm:spPr/>
    </dgm:pt>
    <dgm:pt modelId="{57BFE185-0C5D-489E-A177-EF4B20EA56B2}" type="pres">
      <dgm:prSet presAssocID="{42EEDF9A-B208-4211-8860-4FB2584CFE76}" presName="desTx" presStyleLbl="node1" presStyleIdx="1" presStyleCnt="2">
        <dgm:presLayoutVars>
          <dgm:bulletEnabled val="1"/>
        </dgm:presLayoutVars>
      </dgm:prSet>
      <dgm:spPr/>
    </dgm:pt>
  </dgm:ptLst>
  <dgm:cxnLst>
    <dgm:cxn modelId="{0F3C3103-5843-4A33-9C3A-A5301F39C5A3}" type="presOf" srcId="{42EEDF9A-B208-4211-8860-4FB2584CFE76}" destId="{D43B6134-F982-49F9-9C77-1D92E7030623}" srcOrd="0" destOrd="0" presId="urn:diagrams.loki3.com/BracketList"/>
    <dgm:cxn modelId="{EF3A7914-D3A9-490A-B384-4BD5A5375837}" type="presOf" srcId="{1A32615A-1191-41E9-A362-2D3797B04B59}" destId="{57BFE185-0C5D-489E-A177-EF4B20EA56B2}" srcOrd="0" destOrd="1" presId="urn:diagrams.loki3.com/BracketList"/>
    <dgm:cxn modelId="{CFBD6219-E070-4B99-801C-54F6F9D2B596}" type="presOf" srcId="{E2CBDBAB-B328-4EEA-8A34-8E046558BCB3}" destId="{57BFE185-0C5D-489E-A177-EF4B20EA56B2}" srcOrd="0" destOrd="0" presId="urn:diagrams.loki3.com/BracketList"/>
    <dgm:cxn modelId="{3A206027-572D-44E2-8656-71473FDD25C4}" type="presOf" srcId="{EC5F8FE6-D17A-415E-A41A-E7FF18C7D530}" destId="{9384A390-581B-4A78-9D5B-00C061CCB0F6}" srcOrd="0" destOrd="0" presId="urn:diagrams.loki3.com/BracketList"/>
    <dgm:cxn modelId="{86CCFA3F-8FB9-4F05-8D3F-2D926BAC0C17}" srcId="{C700ABBE-30C9-49A7-9C0D-267EF51A1BEE}" destId="{42EEDF9A-B208-4211-8860-4FB2584CFE76}" srcOrd="1" destOrd="0" parTransId="{F1F9CD85-ADDE-41C4-848A-E53A10029362}" sibTransId="{E5EACDDB-0B0F-44B5-A593-48783ED3A8D9}"/>
    <dgm:cxn modelId="{E3DBE941-99F8-40F9-9BCE-D50F00CAC974}" srcId="{42EEDF9A-B208-4211-8860-4FB2584CFE76}" destId="{1A32615A-1191-41E9-A362-2D3797B04B59}" srcOrd="1" destOrd="0" parTransId="{F5774291-1DE4-462F-9168-2BA0691261FA}" sibTransId="{1F5E0B0F-2010-46D7-9334-6332E587487F}"/>
    <dgm:cxn modelId="{EDEACE6E-926D-44C6-8D5A-97A14BAE3393}" srcId="{42EEDF9A-B208-4211-8860-4FB2584CFE76}" destId="{5AF8E178-81C2-456C-838F-6517752E6356}" srcOrd="3" destOrd="0" parTransId="{98CD0598-D53B-4384-BF1F-6C71374079AD}" sibTransId="{B865F52E-8FAB-46E4-8747-49302D9B4E62}"/>
    <dgm:cxn modelId="{32470152-9BEA-4E74-9164-DED604117C72}" type="presOf" srcId="{B3F93D45-09B7-440D-92B3-16EF7131A460}" destId="{9384A390-581B-4A78-9D5B-00C061CCB0F6}" srcOrd="0" destOrd="2" presId="urn:diagrams.loki3.com/BracketList"/>
    <dgm:cxn modelId="{89B58D57-02AC-4B36-980F-6BD28BBCE46E}" srcId="{42EEDF9A-B208-4211-8860-4FB2584CFE76}" destId="{E2CBDBAB-B328-4EEA-8A34-8E046558BCB3}" srcOrd="0" destOrd="0" parTransId="{234CF87F-FCA9-4DD6-8F15-DA0FD4F27796}" sibTransId="{64AD2882-EDCA-4D6A-B52F-672181ED880A}"/>
    <dgm:cxn modelId="{376D647A-86BA-44F9-BE88-79F8C9EB9521}" srcId="{42EEDF9A-B208-4211-8860-4FB2584CFE76}" destId="{F6C40A6A-EE4C-41B2-8C4B-90CCF8D06C5C}" srcOrd="2" destOrd="0" parTransId="{84E08712-4314-46E8-9C2E-82749E2FC733}" sibTransId="{F98FD674-F886-40E6-A77E-10E8F41D8F8D}"/>
    <dgm:cxn modelId="{9ECAFE85-4289-497D-9804-99C0EC09E05A}" type="presOf" srcId="{F6C40A6A-EE4C-41B2-8C4B-90CCF8D06C5C}" destId="{57BFE185-0C5D-489E-A177-EF4B20EA56B2}" srcOrd="0" destOrd="2" presId="urn:diagrams.loki3.com/BracketList"/>
    <dgm:cxn modelId="{1FE8BC89-D8E9-4046-9868-E7C4256CCB5B}" type="presOf" srcId="{5AF8E178-81C2-456C-838F-6517752E6356}" destId="{57BFE185-0C5D-489E-A177-EF4B20EA56B2}" srcOrd="0" destOrd="3" presId="urn:diagrams.loki3.com/BracketList"/>
    <dgm:cxn modelId="{0D86E08B-D5D4-4F34-91FD-0B2FBA7C6DB7}" srcId="{43AF8B94-4E90-41DC-80B1-5B8C505830F4}" destId="{B3F93D45-09B7-440D-92B3-16EF7131A460}" srcOrd="2" destOrd="0" parTransId="{D6910732-A250-42D4-9FC7-1ABB7DA6DAE9}" sibTransId="{00466655-9BA6-4D83-A65E-5C182DBA8966}"/>
    <dgm:cxn modelId="{938F4AAA-BB99-48F6-94C7-BDAC1FCE1D8A}" srcId="{C700ABBE-30C9-49A7-9C0D-267EF51A1BEE}" destId="{43AF8B94-4E90-41DC-80B1-5B8C505830F4}" srcOrd="0" destOrd="0" parTransId="{1CB88C64-6F72-4F49-88ED-877E112B35E1}" sibTransId="{8C15A7A0-D06E-4127-B17F-7133E41DDC53}"/>
    <dgm:cxn modelId="{60E29BC3-138C-4E72-8D59-8FAB7F9940C1}" srcId="{43AF8B94-4E90-41DC-80B1-5B8C505830F4}" destId="{04C2C294-6425-4E6D-90E0-2271F47DD531}" srcOrd="1" destOrd="0" parTransId="{895BCB28-C6CE-442F-9A4E-0458E094D92D}" sibTransId="{15607E56-99AD-45E9-8D95-BE808342F285}"/>
    <dgm:cxn modelId="{F473FFD4-F1E0-482D-AB52-BF70A7F32936}" type="presOf" srcId="{04C2C294-6425-4E6D-90E0-2271F47DD531}" destId="{9384A390-581B-4A78-9D5B-00C061CCB0F6}" srcOrd="0" destOrd="1" presId="urn:diagrams.loki3.com/BracketList"/>
    <dgm:cxn modelId="{25C19FDA-5E52-4691-964C-54BDD9D29EA5}" type="presOf" srcId="{43AF8B94-4E90-41DC-80B1-5B8C505830F4}" destId="{1286D8A6-8C12-4998-9440-DF2B4CA00C15}" srcOrd="0" destOrd="0" presId="urn:diagrams.loki3.com/BracketList"/>
    <dgm:cxn modelId="{A31AE9DA-E3D0-4479-8F11-5DD2FF4749B6}" type="presOf" srcId="{C700ABBE-30C9-49A7-9C0D-267EF51A1BEE}" destId="{4C28F15B-088A-4805-B7DB-9E34BB9C05FC}" srcOrd="0" destOrd="0" presId="urn:diagrams.loki3.com/BracketList"/>
    <dgm:cxn modelId="{8BF1B2F0-C0B8-498E-93C8-48A6B24DAFF5}" srcId="{43AF8B94-4E90-41DC-80B1-5B8C505830F4}" destId="{EC5F8FE6-D17A-415E-A41A-E7FF18C7D530}" srcOrd="0" destOrd="0" parTransId="{06F945B3-BEB4-42BB-B208-ABEE73D260DB}" sibTransId="{A360A299-752D-4817-8BE9-9BECCEDAC0A3}"/>
    <dgm:cxn modelId="{3C2D57C3-C75E-45BD-A605-4C3E8C42AF4E}" type="presParOf" srcId="{4C28F15B-088A-4805-B7DB-9E34BB9C05FC}" destId="{ACFE8C87-2DB2-4F52-B617-CF573C683182}" srcOrd="0" destOrd="0" presId="urn:diagrams.loki3.com/BracketList"/>
    <dgm:cxn modelId="{50E28A7D-866E-4FC9-A4BE-F4280F1CD5E2}" type="presParOf" srcId="{ACFE8C87-2DB2-4F52-B617-CF573C683182}" destId="{1286D8A6-8C12-4998-9440-DF2B4CA00C15}" srcOrd="0" destOrd="0" presId="urn:diagrams.loki3.com/BracketList"/>
    <dgm:cxn modelId="{25B3A62E-7092-4DC5-8C1B-F6EEBD216A37}" type="presParOf" srcId="{ACFE8C87-2DB2-4F52-B617-CF573C683182}" destId="{C34F557F-7636-4247-95EB-F73C984236F8}" srcOrd="1" destOrd="0" presId="urn:diagrams.loki3.com/BracketList"/>
    <dgm:cxn modelId="{2965EA08-6F87-413F-A5E4-C542B50D4D54}" type="presParOf" srcId="{ACFE8C87-2DB2-4F52-B617-CF573C683182}" destId="{B6452D99-E875-41DB-8609-64B682D26C18}" srcOrd="2" destOrd="0" presId="urn:diagrams.loki3.com/BracketList"/>
    <dgm:cxn modelId="{E50C6871-55E9-4D40-A4B2-9867CD7EE055}" type="presParOf" srcId="{ACFE8C87-2DB2-4F52-B617-CF573C683182}" destId="{9384A390-581B-4A78-9D5B-00C061CCB0F6}" srcOrd="3" destOrd="0" presId="urn:diagrams.loki3.com/BracketList"/>
    <dgm:cxn modelId="{0C598DD4-7755-4361-A478-88938FE28F28}" type="presParOf" srcId="{4C28F15B-088A-4805-B7DB-9E34BB9C05FC}" destId="{1063A12A-070E-46A0-8DB8-21CF9852E29C}" srcOrd="1" destOrd="0" presId="urn:diagrams.loki3.com/BracketList"/>
    <dgm:cxn modelId="{36CC65DA-86DF-48AC-8932-4600B3A836A3}" type="presParOf" srcId="{4C28F15B-088A-4805-B7DB-9E34BB9C05FC}" destId="{64A9F10A-2A01-4C07-9B6E-1CA582F9A851}" srcOrd="2" destOrd="0" presId="urn:diagrams.loki3.com/BracketList"/>
    <dgm:cxn modelId="{B5BD84EA-758F-4B9C-8F0F-42A9FB875BE6}" type="presParOf" srcId="{64A9F10A-2A01-4C07-9B6E-1CA582F9A851}" destId="{D43B6134-F982-49F9-9C77-1D92E7030623}" srcOrd="0" destOrd="0" presId="urn:diagrams.loki3.com/BracketList"/>
    <dgm:cxn modelId="{F5A8D57F-B0B6-44B0-943A-40C97925F81E}" type="presParOf" srcId="{64A9F10A-2A01-4C07-9B6E-1CA582F9A851}" destId="{F5A4D47E-490C-4FC0-BF2E-1EA0399BEBE8}" srcOrd="1" destOrd="0" presId="urn:diagrams.loki3.com/BracketList"/>
    <dgm:cxn modelId="{D79A54F0-7C19-4D1C-9EDB-EC631C6E4E64}" type="presParOf" srcId="{64A9F10A-2A01-4C07-9B6E-1CA582F9A851}" destId="{704AF658-C286-43B6-8168-2BDBB0E86BCE}" srcOrd="2" destOrd="0" presId="urn:diagrams.loki3.com/BracketList"/>
    <dgm:cxn modelId="{5B514338-9706-4E19-ABC7-9CBB019E1C1A}" type="presParOf" srcId="{64A9F10A-2A01-4C07-9B6E-1CA582F9A851}" destId="{57BFE185-0C5D-489E-A177-EF4B20EA56B2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86D8A6-8C12-4998-9440-DF2B4CA00C15}">
      <dsp:nvSpPr>
        <dsp:cNvPr id="0" name=""/>
        <dsp:cNvSpPr/>
      </dsp:nvSpPr>
      <dsp:spPr>
        <a:xfrm>
          <a:off x="3714" y="961154"/>
          <a:ext cx="1900184" cy="1291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73660" rIns="206248" bIns="73660" numCol="1" spcCol="1270" anchor="ctr" anchorCtr="0">
          <a:noAutofit/>
        </a:bodyPr>
        <a:lstStyle/>
        <a:p>
          <a:pPr marL="0" lvl="0" indent="0" algn="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900" b="1" kern="1200" dirty="0"/>
            <a:t>Overall Housing Stock </a:t>
          </a:r>
          <a:endParaRPr lang="en-US" sz="2900" b="1" kern="1200" dirty="0"/>
        </a:p>
      </dsp:txBody>
      <dsp:txXfrm>
        <a:off x="3714" y="961154"/>
        <a:ext cx="1900184" cy="1291950"/>
      </dsp:txXfrm>
    </dsp:sp>
    <dsp:sp modelId="{C34F557F-7636-4247-95EB-F73C984236F8}">
      <dsp:nvSpPr>
        <dsp:cNvPr id="0" name=""/>
        <dsp:cNvSpPr/>
      </dsp:nvSpPr>
      <dsp:spPr>
        <a:xfrm>
          <a:off x="1903899" y="819847"/>
          <a:ext cx="380036" cy="1574564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84A390-581B-4A78-9D5B-00C061CCB0F6}">
      <dsp:nvSpPr>
        <dsp:cNvPr id="0" name=""/>
        <dsp:cNvSpPr/>
      </dsp:nvSpPr>
      <dsp:spPr>
        <a:xfrm>
          <a:off x="2435951" y="819847"/>
          <a:ext cx="5168501" cy="1574564"/>
        </a:xfrm>
        <a:prstGeom prst="rect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00A0EE"/>
            </a:buClr>
            <a:buFont typeface="Arial" pitchFamily="34" charset="0"/>
            <a:buChar char="•"/>
          </a:pPr>
          <a:r>
            <a:rPr lang="en-IE" sz="2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2 million</a:t>
          </a:r>
          <a:endParaRPr lang="en-US" sz="24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/>
            <a:ea typeface="+mn-ea"/>
            <a:cs typeface="+mn-cs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00A0EE"/>
            </a:buClr>
            <a:buFont typeface="Arial" pitchFamily="34" charset="0"/>
            <a:buChar char="•"/>
          </a:pPr>
          <a:r>
            <a:rPr lang="en-IE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180,000 (9%) vacant 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00A0EE"/>
            </a:buClr>
            <a:buFont typeface="Arial" pitchFamily="34" charset="0"/>
            <a:buChar char="•"/>
          </a:pPr>
          <a:r>
            <a:rPr lang="en-IE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Low density, but not like this picture! </a:t>
          </a:r>
        </a:p>
      </dsp:txBody>
      <dsp:txXfrm>
        <a:off x="2435951" y="819847"/>
        <a:ext cx="5168501" cy="1574564"/>
      </dsp:txXfrm>
    </dsp:sp>
    <dsp:sp modelId="{D43B6134-F982-49F9-9C77-1D92E7030623}">
      <dsp:nvSpPr>
        <dsp:cNvPr id="0" name=""/>
        <dsp:cNvSpPr/>
      </dsp:nvSpPr>
      <dsp:spPr>
        <a:xfrm>
          <a:off x="3714" y="2821799"/>
          <a:ext cx="1900184" cy="1291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73660" rIns="206248" bIns="73660" numCol="1" spcCol="1270" anchor="ctr" anchorCtr="0">
          <a:noAutofit/>
        </a:bodyPr>
        <a:lstStyle/>
        <a:p>
          <a:pPr marL="0" lvl="0" indent="0" algn="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kern="1200" dirty="0"/>
            <a:t>Social Housing Stock </a:t>
          </a:r>
        </a:p>
      </dsp:txBody>
      <dsp:txXfrm>
        <a:off x="3714" y="2821799"/>
        <a:ext cx="1900184" cy="1291950"/>
      </dsp:txXfrm>
    </dsp:sp>
    <dsp:sp modelId="{F5A4D47E-490C-4FC0-BF2E-1EA0399BEBE8}">
      <dsp:nvSpPr>
        <dsp:cNvPr id="0" name=""/>
        <dsp:cNvSpPr/>
      </dsp:nvSpPr>
      <dsp:spPr>
        <a:xfrm>
          <a:off x="1903899" y="2498811"/>
          <a:ext cx="380036" cy="193792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BFE185-0C5D-489E-A177-EF4B20EA56B2}">
      <dsp:nvSpPr>
        <dsp:cNvPr id="0" name=""/>
        <dsp:cNvSpPr/>
      </dsp:nvSpPr>
      <dsp:spPr>
        <a:xfrm>
          <a:off x="2435951" y="2498811"/>
          <a:ext cx="5168501" cy="1937925"/>
        </a:xfrm>
        <a:prstGeom prst="rect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00A0EE"/>
            </a:buClr>
            <a:buFont typeface="Arial" pitchFamily="34" charset="0"/>
            <a:buChar char="•"/>
          </a:pPr>
          <a:r>
            <a:rPr lang="en-IE" sz="2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c.135,000</a:t>
          </a:r>
          <a:r>
            <a:rPr lang="en-IE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 local authority</a:t>
          </a:r>
          <a:endParaRPr lang="en-US" sz="2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/>
            <a:ea typeface="+mn-ea"/>
            <a:cs typeface="+mn-cs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00A0EE"/>
            </a:buClr>
            <a:buFont typeface="Arial" pitchFamily="34" charset="0"/>
            <a:buChar char="•"/>
          </a:pPr>
          <a:r>
            <a:rPr lang="en-IE" sz="2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c. 36,000</a:t>
          </a:r>
          <a:r>
            <a:rPr lang="en-IE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 voluntary, non-profit</a:t>
          </a:r>
          <a:endParaRPr lang="en-US" sz="2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/>
            <a:ea typeface="+mn-ea"/>
            <a:cs typeface="+mn-cs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00A0EE"/>
            </a:buClr>
            <a:buFont typeface="Arial" pitchFamily="34" charset="0"/>
            <a:buChar char="•"/>
          </a:pPr>
          <a:r>
            <a:rPr lang="en-IE" sz="2400" b="1" kern="1200" dirty="0"/>
            <a:t>c. 63,000 </a:t>
          </a:r>
          <a:r>
            <a:rPr lang="en-IE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in private rented sector with housing subsidy</a:t>
          </a:r>
          <a:endParaRPr lang="en-US" sz="2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/>
            <a:ea typeface="+mn-ea"/>
            <a:cs typeface="+mn-cs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00A0EE"/>
            </a:buClr>
            <a:buFont typeface="Arial" pitchFamily="34" charset="0"/>
            <a:buChar char="•"/>
          </a:pPr>
          <a:r>
            <a:rPr lang="en-US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[</a:t>
          </a:r>
          <a:r>
            <a:rPr lang="en-US" sz="2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c.</a:t>
          </a:r>
          <a:r>
            <a:rPr lang="en-US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 +</a:t>
          </a:r>
          <a:r>
            <a:rPr lang="en-US" sz="2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30,00 </a:t>
          </a:r>
          <a:r>
            <a:rPr lang="en-US" sz="24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+mn-ea"/>
              <a:cs typeface="+mn-cs"/>
            </a:rPr>
            <a:t>rent supplement]</a:t>
          </a:r>
        </a:p>
      </dsp:txBody>
      <dsp:txXfrm>
        <a:off x="2435951" y="2498811"/>
        <a:ext cx="5168501" cy="19379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0.93508</cdr:x>
      <cdr:y>0.72418</cdr:y>
    </cdr:from>
    <cdr:to>
      <cdr:x>0.99423</cdr:x>
      <cdr:y>0.78182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992582" y="3619298"/>
          <a:ext cx="568883" cy="2880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IE" sz="1800" dirty="0">
              <a:latin typeface="Arial" panose="020B0604020202020204" pitchFamily="34" charset="0"/>
              <a:cs typeface="Arial" panose="020B0604020202020204" pitchFamily="34" charset="0"/>
            </a:rPr>
            <a:t> 2.3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F5B95F-56AB-487B-A0F9-F5C0C249584E}" type="datetimeFigureOut">
              <a:rPr lang="en-IE" smtClean="0"/>
              <a:t>01/08/2019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DB524-E27D-4C36-B937-9FD8B7C0753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85192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5DB524-E27D-4C36-B937-9FD8B7C0753F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42652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013D9DCB-65F7-4159-B1A5-C2F1AE873547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84971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dirty="0"/>
              <a:t>https://www.esri.ie/system/files/media/file-uploads/2018-01/RS70.pdf  (page 50)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5DB524-E27D-4C36-B937-9FD8B7C0753F}" type="slidenum">
              <a:rPr lang="en-IE" smtClean="0"/>
              <a:t>7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953380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013D9DCB-65F7-4159-B1A5-C2F1AE873547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87419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C5DB524-E27D-4C36-B937-9FD8B7C0753F}" type="slidenum">
              <a:rPr kumimoji="0" lang="en-IE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IE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942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SOURCE NEEDED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C5DB524-E27D-4C36-B937-9FD8B7C0753F}" type="slidenum">
              <a:rPr kumimoji="0" lang="en-IE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IE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8235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The most significant demographic change in Ireland has been the extremely rapid reduction in household</a:t>
            </a:r>
            <a:r>
              <a:rPr lang="en-IE" baseline="0" dirty="0"/>
              <a:t> size over the last 50 years.</a:t>
            </a:r>
          </a:p>
          <a:p>
            <a:r>
              <a:rPr lang="en-IE" baseline="0" dirty="0"/>
              <a:t>The reduction in household size over this period is twice the European average.</a:t>
            </a:r>
          </a:p>
          <a:p>
            <a:r>
              <a:rPr lang="en-IE" baseline="0" dirty="0"/>
              <a:t>The effects on our society needs to be analysed and understood.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C5DB524-E27D-4C36-B937-9FD8B7C0753F}" type="slidenum">
              <a:rPr kumimoji="0" lang="en-IE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IE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6806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DB524-E27D-4C36-B937-9FD8B7C0753F}" type="slidenum">
              <a:rPr lang="en-IE" smtClean="0"/>
              <a:t>16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0961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49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00AD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03081" y="-459432"/>
            <a:ext cx="12295081" cy="7605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 userDrawn="1"/>
        </p:nvSpPr>
        <p:spPr>
          <a:xfrm>
            <a:off x="623392" y="5537656"/>
            <a:ext cx="3888432" cy="529317"/>
          </a:xfrm>
          <a:prstGeom prst="rect">
            <a:avLst/>
          </a:prstGeom>
          <a:solidFill>
            <a:srgbClr val="00ADEE"/>
          </a:solidFill>
        </p:spPr>
        <p:txBody>
          <a:bodyPr wrap="square" rtlCol="0">
            <a:spAutoFit/>
          </a:bodyPr>
          <a:lstStyle/>
          <a:p>
            <a:endParaRPr lang="en-IE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695400" y="5748532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600" b="1" dirty="0">
                <a:solidFill>
                  <a:srgbClr val="00397E"/>
                </a:solidFill>
                <a:latin typeface="+mn-lt"/>
              </a:rPr>
              <a:t>www.housingagency.ie</a:t>
            </a:r>
            <a:endParaRPr lang="en-IE" sz="1600" dirty="0">
              <a:solidFill>
                <a:srgbClr val="00397E"/>
              </a:solidFill>
              <a:latin typeface="+mn-lt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855200" cy="1143000"/>
          </a:xfrm>
        </p:spPr>
        <p:txBody>
          <a:bodyPr/>
          <a:lstStyle>
            <a:lvl1pPr algn="l">
              <a:lnSpc>
                <a:spcPts val="3800"/>
              </a:lnSpc>
              <a:defRPr sz="3400" b="1" baseline="0">
                <a:solidFill>
                  <a:srgbClr val="00A0EE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819401"/>
            <a:ext cx="9855200" cy="3306763"/>
          </a:xfrm>
        </p:spPr>
        <p:txBody>
          <a:bodyPr/>
          <a:lstStyle>
            <a:lvl1pPr marL="457200" indent="-457200">
              <a:lnSpc>
                <a:spcPts val="3600"/>
              </a:lnSpc>
              <a:spcBef>
                <a:spcPts val="1984"/>
              </a:spcBef>
              <a:buClr>
                <a:srgbClr val="00A0EE"/>
              </a:buClr>
              <a:buFont typeface="Arial" pitchFamily="34" charset="0"/>
              <a:buChar char="•"/>
              <a:defRPr sz="2800" baseline="0">
                <a:solidFill>
                  <a:srgbClr val="004990"/>
                </a:solidFill>
                <a:latin typeface="Arial" pitchFamily="34" charset="0"/>
                <a:cs typeface="Arial" pitchFamily="34" charset="0"/>
              </a:defRPr>
            </a:lvl1pPr>
            <a:lvl2pPr defTabSz="828000">
              <a:lnSpc>
                <a:spcPts val="3200"/>
              </a:lnSpc>
              <a:spcBef>
                <a:spcPts val="567"/>
              </a:spcBef>
              <a:tabLst>
                <a:tab pos="828000" algn="l"/>
              </a:tabLst>
              <a:defRPr sz="2400" baseline="0">
                <a:solidFill>
                  <a:srgbClr val="004990"/>
                </a:solidFill>
              </a:defRPr>
            </a:lvl2pPr>
            <a:lvl3pPr>
              <a:defRPr>
                <a:solidFill>
                  <a:srgbClr val="004990"/>
                </a:solidFill>
              </a:defRPr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609600" y="1600200"/>
            <a:ext cx="9855200" cy="990600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ts val="3600"/>
              </a:lnSpc>
              <a:spcBef>
                <a:spcPts val="198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2800">
                <a:solidFill>
                  <a:srgbClr val="00499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9317297" y="6324601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600" b="1" dirty="0">
                <a:solidFill>
                  <a:srgbClr val="00A0EE"/>
                </a:solidFill>
                <a:latin typeface="+mn-lt"/>
              </a:rPr>
              <a:t>www.housingagency.ie</a:t>
            </a:r>
            <a:endParaRPr lang="en-IE" sz="1600" dirty="0">
              <a:solidFill>
                <a:srgbClr val="00A0EE"/>
              </a:solidFill>
              <a:latin typeface="+mn-lt"/>
            </a:endParaRPr>
          </a:p>
        </p:txBody>
      </p:sp>
      <p:pic>
        <p:nvPicPr>
          <p:cNvPr id="11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0" y="304801"/>
            <a:ext cx="1117600" cy="963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855200" cy="1143000"/>
          </a:xfrm>
        </p:spPr>
        <p:txBody>
          <a:bodyPr/>
          <a:lstStyle>
            <a:lvl1pPr algn="l">
              <a:lnSpc>
                <a:spcPts val="3800"/>
              </a:lnSpc>
              <a:defRPr sz="3400" b="1" baseline="0">
                <a:solidFill>
                  <a:srgbClr val="00A0EE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9855200" cy="2514600"/>
          </a:xfrm>
        </p:spPr>
        <p:txBody>
          <a:bodyPr/>
          <a:lstStyle>
            <a:lvl1pPr marL="457200" indent="-457200">
              <a:lnSpc>
                <a:spcPts val="3600"/>
              </a:lnSpc>
              <a:spcBef>
                <a:spcPts val="1984"/>
              </a:spcBef>
              <a:buClr>
                <a:srgbClr val="00A0EE"/>
              </a:buClr>
              <a:buFont typeface="Arial" pitchFamily="34" charset="0"/>
              <a:buChar char="•"/>
              <a:defRPr sz="2800" baseline="0">
                <a:solidFill>
                  <a:srgbClr val="004990"/>
                </a:solidFill>
                <a:latin typeface="Arial" pitchFamily="34" charset="0"/>
                <a:cs typeface="Arial" pitchFamily="34" charset="0"/>
              </a:defRPr>
            </a:lvl1pPr>
            <a:lvl2pPr marL="800100" indent="-342900" defTabSz="828000">
              <a:lnSpc>
                <a:spcPts val="3200"/>
              </a:lnSpc>
              <a:spcBef>
                <a:spcPts val="567"/>
              </a:spcBef>
              <a:buFont typeface="Arial" pitchFamily="34" charset="0"/>
              <a:buChar char="–"/>
              <a:tabLst>
                <a:tab pos="828000" algn="l"/>
              </a:tabLst>
              <a:defRPr sz="2400" baseline="0">
                <a:solidFill>
                  <a:srgbClr val="004990"/>
                </a:solidFill>
              </a:defRPr>
            </a:lvl2pPr>
            <a:lvl3pPr>
              <a:defRPr>
                <a:solidFill>
                  <a:srgbClr val="004990"/>
                </a:solidFill>
              </a:defRPr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0"/>
          </p:nvPr>
        </p:nvSpPr>
        <p:spPr>
          <a:xfrm>
            <a:off x="609600" y="4495800"/>
            <a:ext cx="9855200" cy="1676400"/>
          </a:xfrm>
        </p:spPr>
        <p:txBody>
          <a:bodyPr/>
          <a:lstStyle>
            <a:lvl1pPr marL="0" indent="0">
              <a:lnSpc>
                <a:spcPts val="3600"/>
              </a:lnSpc>
              <a:spcBef>
                <a:spcPts val="1984"/>
              </a:spcBef>
              <a:buClr>
                <a:srgbClr val="00A0EE"/>
              </a:buClr>
              <a:buFont typeface="Arial" pitchFamily="34" charset="0"/>
              <a:buNone/>
              <a:defRPr sz="2800" baseline="0">
                <a:solidFill>
                  <a:srgbClr val="004990"/>
                </a:solidFill>
                <a:latin typeface="Arial" pitchFamily="34" charset="0"/>
                <a:cs typeface="Arial" pitchFamily="34" charset="0"/>
              </a:defRPr>
            </a:lvl1pPr>
            <a:lvl2pPr marL="457200" indent="0" defTabSz="828000">
              <a:lnSpc>
                <a:spcPts val="3200"/>
              </a:lnSpc>
              <a:spcBef>
                <a:spcPts val="567"/>
              </a:spcBef>
              <a:buNone/>
              <a:tabLst>
                <a:tab pos="828000" algn="l"/>
              </a:tabLst>
              <a:defRPr sz="2400" baseline="0">
                <a:solidFill>
                  <a:srgbClr val="004990"/>
                </a:solidFill>
              </a:defRPr>
            </a:lvl2pPr>
            <a:lvl3pPr>
              <a:defRPr>
                <a:solidFill>
                  <a:srgbClr val="004990"/>
                </a:solidFill>
              </a:defRPr>
            </a:lvl3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9317297" y="6324601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600" b="1" dirty="0">
                <a:solidFill>
                  <a:srgbClr val="00A0EE"/>
                </a:solidFill>
                <a:latin typeface="+mn-lt"/>
              </a:rPr>
              <a:t>www.housingagency.ie</a:t>
            </a:r>
            <a:endParaRPr lang="en-IE" sz="1600" dirty="0">
              <a:solidFill>
                <a:srgbClr val="00A0EE"/>
              </a:solidFill>
              <a:latin typeface="+mn-lt"/>
            </a:endParaRPr>
          </a:p>
        </p:txBody>
      </p:sp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0" y="304801"/>
            <a:ext cx="1117600" cy="963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0" y="304801"/>
            <a:ext cx="1117600" cy="963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855200" cy="1143000"/>
          </a:xfrm>
        </p:spPr>
        <p:txBody>
          <a:bodyPr/>
          <a:lstStyle>
            <a:lvl1pPr algn="l">
              <a:lnSpc>
                <a:spcPts val="3800"/>
              </a:lnSpc>
              <a:defRPr sz="3400" b="1" baseline="0">
                <a:solidFill>
                  <a:srgbClr val="00A0EE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9855200" cy="4525963"/>
          </a:xfrm>
        </p:spPr>
        <p:txBody>
          <a:bodyPr/>
          <a:lstStyle>
            <a:lvl1pPr marL="457200" indent="-457200">
              <a:lnSpc>
                <a:spcPts val="3600"/>
              </a:lnSpc>
              <a:spcBef>
                <a:spcPts val="1984"/>
              </a:spcBef>
              <a:buClr>
                <a:srgbClr val="00A0EE"/>
              </a:buClr>
              <a:buFont typeface="Arial" pitchFamily="34" charset="0"/>
              <a:buChar char="•"/>
              <a:defRPr sz="2800" baseline="0">
                <a:solidFill>
                  <a:srgbClr val="004990"/>
                </a:solidFill>
                <a:latin typeface="Arial" pitchFamily="34" charset="0"/>
                <a:cs typeface="Arial" pitchFamily="34" charset="0"/>
              </a:defRPr>
            </a:lvl1pPr>
            <a:lvl2pPr defTabSz="828000">
              <a:lnSpc>
                <a:spcPts val="3200"/>
              </a:lnSpc>
              <a:spcBef>
                <a:spcPts val="567"/>
              </a:spcBef>
              <a:tabLst>
                <a:tab pos="828000" algn="l"/>
              </a:tabLst>
              <a:defRPr sz="2400" baseline="0">
                <a:solidFill>
                  <a:srgbClr val="004990"/>
                </a:solidFill>
              </a:defRPr>
            </a:lvl2pPr>
            <a:lvl3pPr>
              <a:defRPr>
                <a:solidFill>
                  <a:srgbClr val="004990"/>
                </a:solidFill>
              </a:defRPr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9317297" y="6324601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600" b="1" dirty="0">
                <a:solidFill>
                  <a:srgbClr val="00A0EE"/>
                </a:solidFill>
                <a:latin typeface="+mn-lt"/>
              </a:rPr>
              <a:t>www.housingagency.ie</a:t>
            </a:r>
            <a:endParaRPr lang="en-IE" sz="1600" dirty="0">
              <a:solidFill>
                <a:srgbClr val="00A0EE"/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23E5D70-E022-4C75-9D9D-D646E080DAD4}" type="datetime1">
              <a:rPr lang="en-US" smtClean="0"/>
              <a:t>8/1/2019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347114E-E65C-4725-A6AE-19C42772F6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5.xml"/><Relationship Id="rId1" Type="http://schemas.openxmlformats.org/officeDocument/2006/relationships/video" Target="https://www.youtube.com/embed/VFkQSGyeCWg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ousingagency.ie/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7.jp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>
            <a:spLocks noChangeArrowheads="1"/>
          </p:cNvSpPr>
          <p:nvPr/>
        </p:nvSpPr>
        <p:spPr bwMode="auto">
          <a:xfrm>
            <a:off x="623392" y="1772816"/>
            <a:ext cx="979308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 err="1">
                <a:latin typeface="Arial" charset="0"/>
              </a:rPr>
              <a:t>Handiheat</a:t>
            </a:r>
            <a:r>
              <a:rPr lang="en-US" sz="4400" b="1" dirty="0">
                <a:latin typeface="Arial" charset="0"/>
              </a:rPr>
              <a:t> Seminar</a:t>
            </a:r>
          </a:p>
          <a:p>
            <a:r>
              <a:rPr lang="en-US" sz="4400" b="1" dirty="0">
                <a:latin typeface="+mj-lt"/>
              </a:rPr>
              <a:t>Claremorris </a:t>
            </a:r>
          </a:p>
          <a:p>
            <a:endParaRPr lang="en-US" sz="4400" b="1" dirty="0">
              <a:latin typeface="Arial" charset="0"/>
            </a:endParaRPr>
          </a:p>
          <a:p>
            <a:r>
              <a:rPr lang="en-US" sz="4400" b="1" dirty="0">
                <a:latin typeface="Arial" charset="0"/>
              </a:rPr>
              <a:t>David Silke</a:t>
            </a:r>
          </a:p>
          <a:p>
            <a:endParaRPr lang="en-US" sz="4400" b="1" dirty="0">
              <a:latin typeface="Arial" charset="0"/>
            </a:endParaRPr>
          </a:p>
          <a:p>
            <a:r>
              <a:rPr lang="en-US" sz="2400" b="1" dirty="0">
                <a:latin typeface="Arial" charset="0"/>
              </a:rPr>
              <a:t>23</a:t>
            </a:r>
            <a:r>
              <a:rPr lang="en-US" sz="2400" b="1" baseline="30000" dirty="0">
                <a:latin typeface="Arial" charset="0"/>
              </a:rPr>
              <a:t>rd</a:t>
            </a:r>
            <a:r>
              <a:rPr lang="en-US" sz="2400" b="1" dirty="0">
                <a:latin typeface="Arial" charset="0"/>
              </a:rPr>
              <a:t> May 2019</a:t>
            </a:r>
          </a:p>
          <a:p>
            <a:endParaRPr lang="en-US" sz="4400" b="1" dirty="0"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D8981897-0B6C-41C7-8DBE-B6DCF168E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682" y="345702"/>
            <a:ext cx="9592344" cy="857250"/>
          </a:xfrm>
        </p:spPr>
        <p:txBody>
          <a:bodyPr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IE" altLang="en-US" sz="4400" dirty="0"/>
              <a:t>Household Tenure and Size 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90365D1C-0050-41E7-9039-501FDF621999}"/>
              </a:ext>
            </a:extLst>
          </p:cNvPr>
          <p:cNvGraphicFramePr>
            <a:graphicFrameLocks noGrp="1"/>
          </p:cNvGraphicFramePr>
          <p:nvPr/>
        </p:nvGraphicFramePr>
        <p:xfrm>
          <a:off x="1415480" y="1383577"/>
          <a:ext cx="8318748" cy="5360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object 2">
            <a:extLst>
              <a:ext uri="{FF2B5EF4-FFF2-40B4-BE49-F238E27FC236}">
                <a16:creationId xmlns:a16="http://schemas.microsoft.com/office/drawing/2014/main" id="{BD977272-3068-4F4D-9FE2-6B5E01309E59}"/>
              </a:ext>
            </a:extLst>
          </p:cNvPr>
          <p:cNvSpPr txBox="1"/>
          <p:nvPr/>
        </p:nvSpPr>
        <p:spPr>
          <a:xfrm>
            <a:off x="6168008" y="1916832"/>
            <a:ext cx="4574332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820"/>
              </a:spcBef>
            </a:pPr>
            <a:r>
              <a:rPr lang="en-IE" sz="2400" spc="-30" dirty="0">
                <a:latin typeface="Arial"/>
                <a:cs typeface="Arial"/>
              </a:rPr>
              <a:t>Av. household size</a:t>
            </a:r>
            <a:r>
              <a:rPr sz="2400" spc="-30" dirty="0">
                <a:latin typeface="Arial"/>
                <a:cs typeface="Arial"/>
              </a:rPr>
              <a:t>: </a:t>
            </a:r>
            <a:r>
              <a:rPr lang="en-IE" sz="2400" spc="-30" dirty="0">
                <a:latin typeface="Arial"/>
                <a:cs typeface="Arial"/>
              </a:rPr>
              <a:t>2.75 people</a:t>
            </a:r>
            <a:endParaRPr lang="en-IE" sz="2400" spc="-5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249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D8981897-0B6C-41C7-8DBE-B6DCF168E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682" y="345702"/>
            <a:ext cx="9592344" cy="857250"/>
          </a:xfrm>
        </p:spPr>
        <p:txBody>
          <a:bodyPr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IE" sz="4400" dirty="0"/>
              <a:t>Household Sizes </a:t>
            </a:r>
            <a:br>
              <a:rPr lang="en-IE" sz="4400" dirty="0"/>
            </a:br>
            <a:r>
              <a:rPr lang="en-IE" sz="3200" dirty="0"/>
              <a:t>Ireland, UK and European average, </a:t>
            </a:r>
            <a:r>
              <a:rPr lang="en-US" sz="3200" dirty="0"/>
              <a:t>1920-2013</a:t>
            </a:r>
            <a:endParaRPr lang="en-IE" altLang="en-US" sz="4400" dirty="0"/>
          </a:p>
        </p:txBody>
      </p:sp>
      <p:graphicFrame>
        <p:nvGraphicFramePr>
          <p:cNvPr id="5" name="Content Placeholder 6">
            <a:extLst>
              <a:ext uri="{FF2B5EF4-FFF2-40B4-BE49-F238E27FC236}">
                <a16:creationId xmlns:a16="http://schemas.microsoft.com/office/drawing/2014/main" id="{4B6B65C6-E4C2-4D38-9E0A-7BB921C76DD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271464" y="1646802"/>
          <a:ext cx="8856984" cy="4158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A054F06-D1EF-4451-8B9D-283812FD0C1B}"/>
              </a:ext>
            </a:extLst>
          </p:cNvPr>
          <p:cNvSpPr txBox="1"/>
          <p:nvPr/>
        </p:nvSpPr>
        <p:spPr>
          <a:xfrm>
            <a:off x="1392787" y="6122156"/>
            <a:ext cx="6575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i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Sources: CSO Census Data and Data from Housing Europe</a:t>
            </a:r>
            <a:endParaRPr lang="en-US" i="1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36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4400" dirty="0"/>
              <a:t>Changes </a:t>
            </a:r>
            <a:br>
              <a:rPr lang="en-IE" sz="4400" dirty="0"/>
            </a:br>
            <a:r>
              <a:rPr lang="en-IE" sz="3200" dirty="0"/>
              <a:t>Population and Housing Stock, 1991 - 2016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1" y="1492176"/>
            <a:ext cx="8909796" cy="4745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2466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22B55-3339-49FE-A68E-80EE65286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123" y="2720182"/>
            <a:ext cx="9855200" cy="1143000"/>
          </a:xfrm>
        </p:spPr>
        <p:txBody>
          <a:bodyPr/>
          <a:lstStyle/>
          <a:p>
            <a:pPr algn="ctr"/>
            <a:r>
              <a:rPr lang="en-IE" sz="4400" dirty="0"/>
              <a:t>Challenges </a:t>
            </a:r>
          </a:p>
        </p:txBody>
      </p:sp>
    </p:spTree>
    <p:extLst>
      <p:ext uri="{BB962C8B-B14F-4D97-AF65-F5344CB8AC3E}">
        <p14:creationId xmlns:p14="http://schemas.microsoft.com/office/powerpoint/2010/main" val="7509460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BD0F2-97C7-40B1-90DC-38D4FE225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855200" cy="1570186"/>
          </a:xfrm>
        </p:spPr>
        <p:txBody>
          <a:bodyPr/>
          <a:lstStyle/>
          <a:p>
            <a:r>
              <a:rPr lang="en-IE" dirty="0"/>
              <a:t>Challenges for rural housing to become more energy efficient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B8C12-242D-45D6-B836-7B3283CEC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32856"/>
            <a:ext cx="10382944" cy="4032448"/>
          </a:xfrm>
        </p:spPr>
        <p:txBody>
          <a:bodyPr/>
          <a:lstStyle/>
          <a:p>
            <a:r>
              <a:rPr lang="en-IE" sz="3200" dirty="0"/>
              <a:t>Location  – need to move from one-off to villages and                                                                                                  towns to reduce reliance on cars</a:t>
            </a:r>
          </a:p>
          <a:p>
            <a:r>
              <a:rPr lang="en-IE" sz="3200" dirty="0"/>
              <a:t>Planning  – planning for </a:t>
            </a:r>
            <a:r>
              <a:rPr lang="en-IE" sz="3200" dirty="0">
                <a:solidFill>
                  <a:srgbClr val="00397E"/>
                </a:solidFill>
                <a:latin typeface="+mn-lt"/>
              </a:rPr>
              <a:t>smaller household sizes</a:t>
            </a:r>
          </a:p>
          <a:p>
            <a:pPr marL="2286000" lvl="5" indent="0">
              <a:buNone/>
            </a:pPr>
            <a:r>
              <a:rPr lang="en-IE" sz="3200" dirty="0"/>
              <a:t>– </a:t>
            </a:r>
            <a:r>
              <a:rPr lang="en-IE" sz="3200" dirty="0">
                <a:solidFill>
                  <a:srgbClr val="00397E"/>
                </a:solidFill>
              </a:rPr>
              <a:t>one-off houses dominate rural areas</a:t>
            </a:r>
          </a:p>
          <a:p>
            <a:r>
              <a:rPr lang="en-IE" sz="3200" dirty="0"/>
              <a:t>Practice   – high reliance on oil, turf, coal</a:t>
            </a:r>
          </a:p>
          <a:p>
            <a:r>
              <a:rPr lang="en-IE" sz="3200" dirty="0"/>
              <a:t>Poverty    – fuel poverty rate of 20% limits investment options</a:t>
            </a:r>
          </a:p>
          <a:p>
            <a:endParaRPr lang="en-IE" dirty="0"/>
          </a:p>
          <a:p>
            <a:pPr lvl="1"/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237539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06F4C-EC14-43B5-9130-D02220B59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Planning for Sustainable Development</a:t>
            </a:r>
            <a:endParaRPr lang="en-IE" dirty="0"/>
          </a:p>
        </p:txBody>
      </p:sp>
      <p:pic>
        <p:nvPicPr>
          <p:cNvPr id="5" name="Online Media 4" title="Greta Thunberg full speech at UN Climate Change COP24 Conference">
            <a:hlinkClick r:id="" action="ppaction://media"/>
            <a:extLst>
              <a:ext uri="{FF2B5EF4-FFF2-40B4-BE49-F238E27FC236}">
                <a16:creationId xmlns:a16="http://schemas.microsoft.com/office/drawing/2014/main" id="{15BE03C9-0043-46F8-A478-5C363BB34271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-15363"/>
            <a:ext cx="12238892" cy="688437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260968-08FE-429F-9BB5-0443FDF75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347114E-E65C-4725-A6AE-19C42772F62C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8570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15480" y="1045965"/>
            <a:ext cx="837093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IE" sz="4000" b="1" dirty="0">
              <a:latin typeface="+mj-lt"/>
            </a:endParaRPr>
          </a:p>
          <a:p>
            <a:pPr algn="ctr"/>
            <a:r>
              <a:rPr lang="en-IE" sz="4000" b="1" dirty="0">
                <a:latin typeface="+mj-lt"/>
              </a:rPr>
              <a:t>Thank You</a:t>
            </a:r>
          </a:p>
          <a:p>
            <a:pPr algn="ctr"/>
            <a:endParaRPr lang="en-IE" sz="2000" b="1" dirty="0">
              <a:latin typeface="+mj-lt"/>
            </a:endParaRPr>
          </a:p>
          <a:p>
            <a:pPr algn="ctr"/>
            <a:endParaRPr lang="en-IE" sz="2000" b="1" dirty="0">
              <a:latin typeface="+mj-lt"/>
            </a:endParaRPr>
          </a:p>
          <a:p>
            <a:pPr algn="ctr"/>
            <a:endParaRPr lang="en-IE" sz="4800" b="1" dirty="0">
              <a:latin typeface="+mj-lt"/>
            </a:endParaRPr>
          </a:p>
          <a:p>
            <a:pPr algn="ctr"/>
            <a:r>
              <a:rPr lang="en-IE" sz="3600" b="1" kern="1100" dirty="0">
                <a:solidFill>
                  <a:srgbClr val="16C0F3"/>
                </a:solidFill>
                <a:latin typeface="Arial" panose="020B0604020202020204" pitchFamily="34" charset="0"/>
              </a:rPr>
              <a:t>info@housingagency.ie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8D971E-8C4D-4745-A8C5-C1A55103482F}"/>
              </a:ext>
            </a:extLst>
          </p:cNvPr>
          <p:cNvSpPr txBox="1"/>
          <p:nvPr/>
        </p:nvSpPr>
        <p:spPr>
          <a:xfrm>
            <a:off x="2133600" y="5568433"/>
            <a:ext cx="2209800" cy="369332"/>
          </a:xfrm>
          <a:prstGeom prst="rect">
            <a:avLst/>
          </a:prstGeom>
          <a:solidFill>
            <a:srgbClr val="004990"/>
          </a:solidFill>
        </p:spPr>
        <p:txBody>
          <a:bodyPr wrap="square" rtlCol="0">
            <a:spAutoFit/>
          </a:bodyPr>
          <a:lstStyle/>
          <a:p>
            <a:endParaRPr lang="en-IE" dirty="0">
              <a:solidFill>
                <a:srgbClr val="16C0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014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 dirty="0"/>
              <a:t>  </a:t>
            </a:r>
            <a:r>
              <a:rPr lang="en-IE" altLang="en-US" sz="4400" dirty="0"/>
              <a:t>Housing Agency</a:t>
            </a:r>
            <a:endParaRPr lang="en-IE" altLang="en-US" dirty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3935760" y="1417638"/>
            <a:ext cx="7704856" cy="4525962"/>
          </a:xfrm>
        </p:spPr>
        <p:txBody>
          <a:bodyPr/>
          <a:lstStyle/>
          <a:p>
            <a:pPr>
              <a:spcBef>
                <a:spcPts val="1988"/>
              </a:spcBef>
            </a:pPr>
            <a:r>
              <a:rPr lang="en-IE" altLang="en-US" sz="3200" dirty="0"/>
              <a:t>State Agency - operating on a national basis</a:t>
            </a:r>
          </a:p>
          <a:p>
            <a:pPr>
              <a:spcBef>
                <a:spcPts val="1988"/>
              </a:spcBef>
              <a:spcAft>
                <a:spcPts val="3600"/>
              </a:spcAft>
            </a:pPr>
            <a:r>
              <a:rPr lang="en-IE" altLang="en-US" sz="3200" dirty="0"/>
              <a:t>Work with others on the delivery of housing and housing services for citizens</a:t>
            </a:r>
          </a:p>
          <a:p>
            <a:pPr marL="0" indent="0" algn="ctr">
              <a:spcBef>
                <a:spcPts val="1988"/>
              </a:spcBef>
              <a:buNone/>
            </a:pPr>
            <a:r>
              <a:rPr lang="en-IE" sz="3200" dirty="0">
                <a:solidFill>
                  <a:srgbClr val="009EEE"/>
                </a:solidFill>
              </a:rPr>
              <a:t>Our </a:t>
            </a:r>
            <a:r>
              <a:rPr lang="en-IE" sz="3200" b="1" dirty="0">
                <a:solidFill>
                  <a:srgbClr val="009EEE"/>
                </a:solidFill>
              </a:rPr>
              <a:t>vision </a:t>
            </a:r>
            <a:r>
              <a:rPr lang="en-IE" sz="3200" dirty="0">
                <a:solidFill>
                  <a:srgbClr val="009EEE"/>
                </a:solidFill>
              </a:rPr>
              <a:t>is to promote the building of sustainable communities</a:t>
            </a:r>
          </a:p>
          <a:p>
            <a:pPr>
              <a:spcBef>
                <a:spcPts val="1988"/>
              </a:spcBef>
            </a:pPr>
            <a:endParaRPr lang="en-IE" altLang="en-US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2C2EF8-2695-4455-99D4-EDBDC11F61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724" y="1556792"/>
            <a:ext cx="2542980" cy="4972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107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 sz="4400" dirty="0"/>
              <a:t>Housing Agency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>
          <a:xfrm>
            <a:off x="769256" y="1556792"/>
            <a:ext cx="11159392" cy="3895081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IE" altLang="en-US" sz="3200" dirty="0">
                <a:ea typeface="ＭＳ Ｐゴシック" pitchFamily="34" charset="-128"/>
              </a:rPr>
              <a:t>The </a:t>
            </a:r>
            <a:r>
              <a:rPr lang="en-IE" altLang="en-US" sz="3200" dirty="0">
                <a:ea typeface="ＭＳ Ｐゴシック" pitchFamily="34" charset="-128"/>
                <a:hlinkClick r:id="rId2"/>
              </a:rPr>
              <a:t>Agency</a:t>
            </a:r>
            <a:r>
              <a:rPr lang="en-IE" altLang="en-US" sz="3200" dirty="0">
                <a:ea typeface="ＭＳ Ｐゴシック" pitchFamily="34" charset="-128"/>
              </a:rPr>
              <a:t> </a:t>
            </a:r>
            <a:r>
              <a:rPr lang="en-GB" altLang="en-US" sz="3200" dirty="0">
                <a:ea typeface="ＭＳ Ｐゴシック" pitchFamily="34" charset="-128"/>
              </a:rPr>
              <a:t>works with and supports:</a:t>
            </a:r>
          </a:p>
          <a:p>
            <a:pPr marL="457200" lvl="1" indent="-457200" defTabSz="6858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A0EE"/>
              </a:buClr>
              <a:buFont typeface="Arial" pitchFamily="34" charset="0"/>
              <a:buChar char="•"/>
              <a:tabLst/>
              <a:defRPr/>
            </a:pPr>
            <a:r>
              <a:rPr lang="en-GB" altLang="en-US" sz="3200" dirty="0">
                <a:latin typeface="Arial" pitchFamily="34" charset="0"/>
                <a:cs typeface="Arial" pitchFamily="34" charset="0"/>
              </a:rPr>
              <a:t>Local Authorities</a:t>
            </a:r>
          </a:p>
          <a:p>
            <a:pPr marL="457200" lvl="1" indent="-457200" defTabSz="6858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A0EE"/>
              </a:buClr>
              <a:buFont typeface="Arial" pitchFamily="34" charset="0"/>
              <a:buChar char="•"/>
              <a:tabLst/>
              <a:defRPr/>
            </a:pPr>
            <a:r>
              <a:rPr lang="en-GB" altLang="en-US" sz="3200" dirty="0">
                <a:latin typeface="Arial" pitchFamily="34" charset="0"/>
                <a:cs typeface="Arial" pitchFamily="34" charset="0"/>
              </a:rPr>
              <a:t>Approved Housing Bodies (AHBs) – </a:t>
            </a:r>
            <a:r>
              <a:rPr lang="en-GB" altLang="en-US" sz="3200" i="1" dirty="0">
                <a:latin typeface="Arial" pitchFamily="34" charset="0"/>
                <a:cs typeface="Arial" pitchFamily="34" charset="0"/>
              </a:rPr>
              <a:t>Housing Associations</a:t>
            </a:r>
          </a:p>
          <a:p>
            <a:pPr marL="457200" lvl="1" indent="-457200" defTabSz="6858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A0EE"/>
              </a:buClr>
              <a:buFont typeface="Arial" pitchFamily="34" charset="0"/>
              <a:buChar char="•"/>
              <a:tabLst/>
              <a:defRPr/>
            </a:pPr>
            <a:r>
              <a:rPr lang="en-GB" altLang="en-US" sz="3200" dirty="0">
                <a:latin typeface="Arial" pitchFamily="34" charset="0"/>
                <a:cs typeface="Arial" pitchFamily="34" charset="0"/>
              </a:rPr>
              <a:t>Department of Housing, Planning &amp; Local Government                   </a:t>
            </a:r>
          </a:p>
          <a:p>
            <a:pPr marL="457200" lvl="1" indent="-457200" defTabSz="6858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A0EE"/>
              </a:buClr>
              <a:buFont typeface="Arial" pitchFamily="34" charset="0"/>
              <a:buChar char="•"/>
              <a:tabLst/>
              <a:defRPr/>
            </a:pPr>
            <a:r>
              <a:rPr lang="en-GB" altLang="en-US" sz="3200" dirty="0">
                <a:latin typeface="Arial" pitchFamily="34" charset="0"/>
                <a:cs typeface="Arial" pitchFamily="34" charset="0"/>
              </a:rPr>
              <a:t>Private Sector</a:t>
            </a:r>
          </a:p>
          <a:p>
            <a:pPr marL="0" lvl="1" indent="0" defTabSz="685800">
              <a:spcBef>
                <a:spcPts val="600"/>
              </a:spcBef>
              <a:spcAft>
                <a:spcPts val="600"/>
              </a:spcAft>
              <a:buNone/>
              <a:tabLst/>
              <a:defRPr/>
            </a:pPr>
            <a:r>
              <a:rPr lang="en-GB" altLang="en-US" sz="3200" dirty="0">
                <a:ea typeface="ＭＳ Ｐゴシック" pitchFamily="34" charset="-128"/>
                <a:cs typeface="Arial" pitchFamily="34" charset="0"/>
              </a:rPr>
              <a:t>in the delivery of housing and housing services.</a:t>
            </a:r>
            <a:endParaRPr lang="en-US" altLang="en-US" sz="3200" dirty="0">
              <a:ea typeface="ＭＳ Ｐゴシック" pitchFamily="34" charset="-128"/>
              <a:cs typeface="Arial" pitchFamily="34" charset="0"/>
            </a:endParaRPr>
          </a:p>
          <a:p>
            <a:pPr>
              <a:spcBef>
                <a:spcPts val="600"/>
              </a:spcBef>
              <a:defRPr/>
            </a:pPr>
            <a:endParaRPr lang="en-IE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4598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22B55-3339-49FE-A68E-80EE65286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123" y="2720182"/>
            <a:ext cx="9855200" cy="1143000"/>
          </a:xfrm>
        </p:spPr>
        <p:txBody>
          <a:bodyPr/>
          <a:lstStyle/>
          <a:p>
            <a:pPr algn="ctr"/>
            <a:r>
              <a:rPr lang="en-IE" sz="4400" dirty="0"/>
              <a:t>Setting the Scene… </a:t>
            </a:r>
          </a:p>
        </p:txBody>
      </p:sp>
    </p:spTree>
    <p:extLst>
      <p:ext uri="{BB962C8B-B14F-4D97-AF65-F5344CB8AC3E}">
        <p14:creationId xmlns:p14="http://schemas.microsoft.com/office/powerpoint/2010/main" val="1365514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536104" y="410051"/>
            <a:ext cx="6291876" cy="857250"/>
          </a:xfrm>
        </p:spPr>
        <p:txBody>
          <a:bodyPr/>
          <a:lstStyle/>
          <a:p>
            <a:r>
              <a:rPr lang="en-IE" altLang="en-US" sz="4400" dirty="0"/>
              <a:t>Population in Ireland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82783CA-7D97-4F86-B6D3-63A881C69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962" y="2129075"/>
            <a:ext cx="3308829" cy="4195979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30AE93D-2F36-4713-AC72-6B1B5541E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336368"/>
              </p:ext>
            </p:extLst>
          </p:nvPr>
        </p:nvGraphicFramePr>
        <p:xfrm>
          <a:off x="4007768" y="2141155"/>
          <a:ext cx="7200800" cy="3235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24536">
                  <a:extLst>
                    <a:ext uri="{9D8B030D-6E8A-4147-A177-3AD203B41FA5}">
                      <a16:colId xmlns:a16="http://schemas.microsoft.com/office/drawing/2014/main" val="2190583785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4533565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1336101"/>
                  </a:ext>
                </a:extLst>
              </a:tr>
              <a:tr h="157421">
                <a:tc>
                  <a:txBody>
                    <a:bodyPr/>
                    <a:lstStyle/>
                    <a:p>
                      <a:pPr algn="r"/>
                      <a:r>
                        <a:rPr lang="en-IE" sz="2800" kern="1200" baseline="0" dirty="0">
                          <a:solidFill>
                            <a:srgbClr val="004990"/>
                          </a:solidFill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Population: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kern="1200" baseline="0" dirty="0">
                          <a:solidFill>
                            <a:srgbClr val="004990"/>
                          </a:solidFill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4,761,865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i="1" kern="1200" baseline="0" dirty="0">
                          <a:solidFill>
                            <a:srgbClr val="004990"/>
                          </a:solidFill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Up 4% since 2011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236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IE" sz="2800" kern="1200" baseline="0" dirty="0">
                          <a:solidFill>
                            <a:srgbClr val="004990"/>
                          </a:solidFill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Average 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kern="1200" baseline="0" dirty="0">
                          <a:solidFill>
                            <a:srgbClr val="004990"/>
                          </a:solidFill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37.4 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553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IE" sz="2800" kern="1200" baseline="0" dirty="0">
                          <a:solidFill>
                            <a:srgbClr val="004990"/>
                          </a:solidFill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Dependency ratio: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kern="1200" baseline="0" dirty="0">
                          <a:solidFill>
                            <a:srgbClr val="004990"/>
                          </a:solidFill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53%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001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IE" sz="2800" kern="1200" baseline="0" dirty="0">
                          <a:solidFill>
                            <a:srgbClr val="004990"/>
                          </a:solidFill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Persons aged 14 or less: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kern="1200" baseline="0" dirty="0">
                          <a:solidFill>
                            <a:srgbClr val="004990"/>
                          </a:solidFill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0536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IE" sz="2800" kern="1200" baseline="0" dirty="0">
                          <a:solidFill>
                            <a:srgbClr val="004990"/>
                          </a:solidFill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Persons aged 65 and over: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E" sz="2800" kern="1200" baseline="0" dirty="0">
                          <a:solidFill>
                            <a:srgbClr val="004990"/>
                          </a:solidFill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21%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4391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4124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50713-F6CB-448E-AEB1-9D6362DF3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Population Growth by area 1966 – 2016 (CSO)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63AAD3C-24C5-449B-B33F-F259A641AE8A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9416" y="1628800"/>
            <a:ext cx="10513168" cy="4680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122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1698EB9-376D-4422-95B7-04B756DDF9BA}"/>
              </a:ext>
            </a:extLst>
          </p:cNvPr>
          <p:cNvSpPr/>
          <p:nvPr/>
        </p:nvSpPr>
        <p:spPr>
          <a:xfrm>
            <a:off x="7896200" y="0"/>
            <a:ext cx="42958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0AEDDDE-2410-443E-A26F-C91F476B64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9132" y="148086"/>
            <a:ext cx="4897108" cy="671232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92060B-5F95-4EA1-9AFB-BD6C31A94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347114E-E65C-4725-A6AE-19C42772F62C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3E96DA-EC45-4874-A1BA-08F30C175A75}"/>
              </a:ext>
            </a:extLst>
          </p:cNvPr>
          <p:cNvSpPr txBox="1"/>
          <p:nvPr/>
        </p:nvSpPr>
        <p:spPr>
          <a:xfrm>
            <a:off x="8616280" y="5589240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>
                <a:solidFill>
                  <a:srgbClr val="004A8F"/>
                </a:solidFill>
              </a:rPr>
              <a:t>Source, ESRI 2018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5F124A2-918E-467B-96F9-FBD0787A6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855200" cy="1143000"/>
          </a:xfrm>
        </p:spPr>
        <p:txBody>
          <a:bodyPr/>
          <a:lstStyle/>
          <a:p>
            <a:r>
              <a:rPr lang="en-IE" dirty="0"/>
              <a:t>Population Density</a:t>
            </a:r>
            <a:br>
              <a:rPr lang="en-IE" dirty="0"/>
            </a:br>
            <a:r>
              <a:rPr lang="en-IE" dirty="0"/>
              <a:t>2016</a:t>
            </a:r>
          </a:p>
        </p:txBody>
      </p:sp>
    </p:spTree>
    <p:extLst>
      <p:ext uri="{BB962C8B-B14F-4D97-AF65-F5344CB8AC3E}">
        <p14:creationId xmlns:p14="http://schemas.microsoft.com/office/powerpoint/2010/main" val="3320434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02BD562-3A37-4DE1-9B6C-DA5D0977B1DC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273947"/>
            <a:ext cx="12192000" cy="6050124"/>
          </a:xfrm>
          <a:prstGeom prst="rect">
            <a:avLst/>
          </a:prstGeom>
        </p:spPr>
      </p:pic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536104" y="410051"/>
            <a:ext cx="6291876" cy="857250"/>
          </a:xfrm>
        </p:spPr>
        <p:txBody>
          <a:bodyPr/>
          <a:lstStyle/>
          <a:p>
            <a:r>
              <a:rPr lang="en-IE" altLang="en-US" sz="4400" dirty="0"/>
              <a:t>The Housing Stock 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B0B98861-0E17-4F8D-9492-0B1E9D8B04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3279044"/>
              </p:ext>
            </p:extLst>
          </p:nvPr>
        </p:nvGraphicFramePr>
        <p:xfrm>
          <a:off x="0" y="1772816"/>
          <a:ext cx="760816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913842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FEE4437-A38C-4EA2-9760-93E7D3B45044}"/>
              </a:ext>
            </a:extLst>
          </p:cNvPr>
          <p:cNvSpPr txBox="1"/>
          <p:nvPr/>
        </p:nvSpPr>
        <p:spPr>
          <a:xfrm>
            <a:off x="3071664" y="1794447"/>
            <a:ext cx="621069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IE" altLang="en-US" sz="1350" dirty="0">
                <a:solidFill>
                  <a:prstClr val="black"/>
                </a:solidFill>
              </a:rPr>
              <a:t>                         </a:t>
            </a:r>
            <a:r>
              <a:rPr lang="en-IE" altLang="en-US" sz="2100" b="1" dirty="0">
                <a:solidFill>
                  <a:prstClr val="black"/>
                </a:solidFill>
              </a:rPr>
              <a:t>Europe (EU 15)			  Ireland</a:t>
            </a:r>
            <a:endParaRPr lang="en-IE" sz="2100" b="1" dirty="0">
              <a:solidFill>
                <a:prstClr val="black"/>
              </a:solidFill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>
            <a:graphicFrameLocks/>
          </p:cNvGraphicFramePr>
          <p:nvPr/>
        </p:nvGraphicFramePr>
        <p:xfrm>
          <a:off x="1271464" y="1628801"/>
          <a:ext cx="10081120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">
            <a:extLst>
              <a:ext uri="{FF2B5EF4-FFF2-40B4-BE49-F238E27FC236}">
                <a16:creationId xmlns:a16="http://schemas.microsoft.com/office/drawing/2014/main" id="{82FAE8B9-1F36-4A71-A102-3EB343E051C1}"/>
              </a:ext>
            </a:extLst>
          </p:cNvPr>
          <p:cNvSpPr txBox="1"/>
          <p:nvPr/>
        </p:nvSpPr>
        <p:spPr>
          <a:xfrm>
            <a:off x="2710107" y="3159950"/>
            <a:ext cx="603067" cy="307994"/>
          </a:xfrm>
          <a:prstGeom prst="rect">
            <a:avLst/>
          </a:prstGeom>
        </p:spPr>
        <p:txBody>
          <a:bodyPr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IE" sz="1400" i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28.7%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id="{A1E6DAA1-4F3E-43B4-9E4A-7010F06C8F82}"/>
              </a:ext>
            </a:extLst>
          </p:cNvPr>
          <p:cNvSpPr txBox="1"/>
          <p:nvPr/>
        </p:nvSpPr>
        <p:spPr>
          <a:xfrm>
            <a:off x="4025160" y="3159950"/>
            <a:ext cx="750116" cy="307994"/>
          </a:xfrm>
          <a:prstGeom prst="rect">
            <a:avLst/>
          </a:prstGeom>
        </p:spPr>
        <p:txBody>
          <a:bodyPr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IE" sz="1400" i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28.3%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C96D637A-1289-45D0-BD3E-87103E64063C}"/>
              </a:ext>
            </a:extLst>
          </p:cNvPr>
          <p:cNvSpPr txBox="1"/>
          <p:nvPr/>
        </p:nvSpPr>
        <p:spPr>
          <a:xfrm>
            <a:off x="5546470" y="2126409"/>
            <a:ext cx="705554" cy="249182"/>
          </a:xfrm>
          <a:prstGeom prst="rect">
            <a:avLst/>
          </a:prstGeom>
        </p:spPr>
        <p:txBody>
          <a:bodyPr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IE" sz="1400" i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42.2</a:t>
            </a:r>
            <a:r>
              <a:rPr lang="en-IE" sz="1200" i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74EB6FF6-EB91-40D2-B4A1-7ECABE701A37}"/>
              </a:ext>
            </a:extLst>
          </p:cNvPr>
          <p:cNvSpPr txBox="1"/>
          <p:nvPr/>
        </p:nvSpPr>
        <p:spPr>
          <a:xfrm>
            <a:off x="7032105" y="2126409"/>
            <a:ext cx="735084" cy="187854"/>
          </a:xfrm>
          <a:prstGeom prst="rect">
            <a:avLst/>
          </a:prstGeom>
        </p:spPr>
        <p:txBody>
          <a:bodyPr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IE" sz="1400" i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42.0%</a:t>
            </a: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6B8E8191-37CA-4F44-B801-24CCD2D56941}"/>
              </a:ext>
            </a:extLst>
          </p:cNvPr>
          <p:cNvSpPr txBox="1"/>
          <p:nvPr/>
        </p:nvSpPr>
        <p:spPr>
          <a:xfrm>
            <a:off x="8547270" y="1870092"/>
            <a:ext cx="660342" cy="281784"/>
          </a:xfrm>
          <a:prstGeom prst="rect">
            <a:avLst/>
          </a:prstGeom>
        </p:spPr>
        <p:txBody>
          <a:bodyPr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IE" sz="1400" i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45.0%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61DCAFA3-F569-4976-ACC4-A0088B048349}"/>
              </a:ext>
            </a:extLst>
          </p:cNvPr>
          <p:cNvSpPr txBox="1"/>
          <p:nvPr/>
        </p:nvSpPr>
        <p:spPr>
          <a:xfrm>
            <a:off x="9768408" y="4365104"/>
            <a:ext cx="879376" cy="306034"/>
          </a:xfrm>
          <a:prstGeom prst="rect">
            <a:avLst/>
          </a:prstGeom>
        </p:spPr>
        <p:txBody>
          <a:bodyPr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IE" sz="1400" i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12.0</a:t>
            </a:r>
            <a:r>
              <a:rPr lang="en-IE" sz="1200" i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0D0090E-BF63-4D84-8878-3969987C7F73}"/>
              </a:ext>
            </a:extLst>
          </p:cNvPr>
          <p:cNvSpPr txBox="1"/>
          <p:nvPr/>
        </p:nvSpPr>
        <p:spPr>
          <a:xfrm>
            <a:off x="2710107" y="6070685"/>
            <a:ext cx="6896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IE" i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Sources:  Census 2016 (E1005) and </a:t>
            </a:r>
            <a:r>
              <a:rPr lang="en-US" i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IE" i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ILC (ilc_lvho01) for EU15</a:t>
            </a:r>
            <a:endParaRPr lang="en-US" i="1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8981897-0B6C-41C7-8DBE-B6DCF168E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526327"/>
            <a:ext cx="9592344" cy="857250"/>
          </a:xfrm>
        </p:spPr>
        <p:txBody>
          <a:bodyPr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IE" altLang="en-US" sz="4400" dirty="0"/>
              <a:t>Types of buildings in the housing stock </a:t>
            </a:r>
          </a:p>
        </p:txBody>
      </p:sp>
    </p:spTree>
    <p:extLst>
      <p:ext uri="{BB962C8B-B14F-4D97-AF65-F5344CB8AC3E}">
        <p14:creationId xmlns:p14="http://schemas.microsoft.com/office/powerpoint/2010/main" val="2244979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ha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Colour Palette Housing Agency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717174"/>
    </a:accent1>
    <a:accent2>
      <a:srgbClr val="B70072"/>
    </a:accent2>
    <a:accent3>
      <a:srgbClr val="004A8F"/>
    </a:accent3>
    <a:accent4>
      <a:srgbClr val="EF4135"/>
    </a:accent4>
    <a:accent5>
      <a:srgbClr val="008D7F"/>
    </a:accent5>
    <a:accent6>
      <a:srgbClr val="00AEEF"/>
    </a:accent6>
    <a:hlink>
      <a:srgbClr val="E7A614"/>
    </a:hlink>
    <a:folHlink>
      <a:srgbClr val="72CCD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HA Colours">
    <a:dk1>
      <a:srgbClr val="221E1F"/>
    </a:dk1>
    <a:lt1>
      <a:sysClr val="window" lastClr="FFFFFF"/>
    </a:lt1>
    <a:dk2>
      <a:srgbClr val="44546A"/>
    </a:dk2>
    <a:lt2>
      <a:srgbClr val="E7E6E6"/>
    </a:lt2>
    <a:accent1>
      <a:srgbClr val="717174"/>
    </a:accent1>
    <a:accent2>
      <a:srgbClr val="B70072"/>
    </a:accent2>
    <a:accent3>
      <a:srgbClr val="004A8F"/>
    </a:accent3>
    <a:accent4>
      <a:srgbClr val="EF4135"/>
    </a:accent4>
    <a:accent5>
      <a:srgbClr val="008D7F"/>
    </a:accent5>
    <a:accent6>
      <a:srgbClr val="00AEEF"/>
    </a:accent6>
    <a:hlink>
      <a:srgbClr val="E7A614"/>
    </a:hlink>
    <a:folHlink>
      <a:srgbClr val="72CCD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2012 Housing Agency Powerpoint Slide Template</Template>
  <TotalTime>743</TotalTime>
  <Words>418</Words>
  <Application>Microsoft Office PowerPoint</Application>
  <PresentationFormat>Widescreen</PresentationFormat>
  <Paragraphs>90</Paragraphs>
  <Slides>16</Slides>
  <Notes>8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PowerPoint Presentation</vt:lpstr>
      <vt:lpstr>  Housing Agency</vt:lpstr>
      <vt:lpstr>Housing Agency</vt:lpstr>
      <vt:lpstr>Setting the Scene… </vt:lpstr>
      <vt:lpstr>Population in Ireland </vt:lpstr>
      <vt:lpstr>Population Growth by area 1966 – 2016 (CSO)</vt:lpstr>
      <vt:lpstr>Population Density 2016</vt:lpstr>
      <vt:lpstr>The Housing Stock </vt:lpstr>
      <vt:lpstr>Types of buildings in the housing stock </vt:lpstr>
      <vt:lpstr>Household Tenure and Size </vt:lpstr>
      <vt:lpstr>Household Sizes  Ireland, UK and European average, 1920-2013</vt:lpstr>
      <vt:lpstr>Changes  Population and Housing Stock, 1991 - 2016</vt:lpstr>
      <vt:lpstr>Challenges </vt:lpstr>
      <vt:lpstr>Challenges for rural housing to become more energy efficient</vt:lpstr>
      <vt:lpstr>Planning for Sustainable Development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Smith</dc:creator>
  <cp:lastModifiedBy>Alma Gallagher</cp:lastModifiedBy>
  <cp:revision>76</cp:revision>
  <cp:lastPrinted>2019-05-21T16:31:35Z</cp:lastPrinted>
  <dcterms:created xsi:type="dcterms:W3CDTF">2016-10-10T09:12:54Z</dcterms:created>
  <dcterms:modified xsi:type="dcterms:W3CDTF">2019-08-01T11:01:35Z</dcterms:modified>
</cp:coreProperties>
</file>