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18"/>
  </p:notesMasterIdLst>
  <p:handoutMasterIdLst>
    <p:handoutMasterId r:id="rId19"/>
  </p:handoutMasterIdLst>
  <p:sldIdLst>
    <p:sldId id="290" r:id="rId3"/>
    <p:sldId id="268" r:id="rId4"/>
    <p:sldId id="305" r:id="rId5"/>
    <p:sldId id="307" r:id="rId6"/>
    <p:sldId id="295" r:id="rId7"/>
    <p:sldId id="296" r:id="rId8"/>
    <p:sldId id="297" r:id="rId9"/>
    <p:sldId id="298" r:id="rId10"/>
    <p:sldId id="299" r:id="rId11"/>
    <p:sldId id="306" r:id="rId12"/>
    <p:sldId id="300" r:id="rId13"/>
    <p:sldId id="301" r:id="rId14"/>
    <p:sldId id="302" r:id="rId15"/>
    <p:sldId id="304" r:id="rId16"/>
    <p:sldId id="303" r:id="rId17"/>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A300"/>
    <a:srgbClr val="1AE624"/>
    <a:srgbClr val="E24585"/>
    <a:srgbClr val="C0D600"/>
    <a:srgbClr val="E57200"/>
    <a:srgbClr val="D7D2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9" autoAdjust="0"/>
    <p:restoredTop sz="94662" autoAdjust="0"/>
  </p:normalViewPr>
  <p:slideViewPr>
    <p:cSldViewPr snapToGrid="0" snapToObjects="1">
      <p:cViewPr varScale="1">
        <p:scale>
          <a:sx n="72" d="100"/>
          <a:sy n="72" d="100"/>
        </p:scale>
        <p:origin x="1482" y="66"/>
      </p:cViewPr>
      <p:guideLst>
        <p:guide orient="horz" pos="2160"/>
        <p:guide pos="2880"/>
      </p:guideLst>
    </p:cSldViewPr>
  </p:slideViewPr>
  <p:outlineViewPr>
    <p:cViewPr>
      <p:scale>
        <a:sx n="33" d="100"/>
        <a:sy n="33" d="100"/>
      </p:scale>
      <p:origin x="0" y="-13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E7767-527F-4DAA-836E-1D83A86726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E"/>
        </a:p>
      </dgm:t>
    </dgm:pt>
    <dgm:pt modelId="{189D2D0A-FEF1-4D5D-80B6-2267BF5F4C75}">
      <dgm:prSet phldrT="[Text]"/>
      <dgm:spPr/>
      <dgm:t>
        <a:bodyPr/>
        <a:lstStyle/>
        <a:p>
          <a:r>
            <a:rPr lang="en-IE" dirty="0"/>
            <a:t>c. 100GWh Energy Efficiency kWh Generated</a:t>
          </a:r>
        </a:p>
      </dgm:t>
    </dgm:pt>
    <dgm:pt modelId="{18BD01B1-984B-4566-9CD1-95BF464CFEE3}" type="parTrans" cxnId="{D09C18C2-1A81-4C27-9EC2-BA9CEE7E2631}">
      <dgm:prSet/>
      <dgm:spPr/>
      <dgm:t>
        <a:bodyPr/>
        <a:lstStyle/>
        <a:p>
          <a:endParaRPr lang="en-IE"/>
        </a:p>
      </dgm:t>
    </dgm:pt>
    <dgm:pt modelId="{8A59E929-30A4-49CD-923D-0114EEC1482C}" type="sibTrans" cxnId="{D09C18C2-1A81-4C27-9EC2-BA9CEE7E2631}">
      <dgm:prSet/>
      <dgm:spPr/>
      <dgm:t>
        <a:bodyPr/>
        <a:lstStyle/>
        <a:p>
          <a:endParaRPr lang="en-IE"/>
        </a:p>
      </dgm:t>
    </dgm:pt>
    <dgm:pt modelId="{20D833F6-AA68-4A72-B76A-562FB11C20B5}">
      <dgm:prSet phldrT="[Text]"/>
      <dgm:spPr/>
      <dgm:t>
        <a:bodyPr/>
        <a:lstStyle/>
        <a:p>
          <a:r>
            <a:rPr lang="en-IE" dirty="0"/>
            <a:t>Equivalent to </a:t>
          </a:r>
          <a:r>
            <a:rPr lang="en-IE" dirty="0" err="1"/>
            <a:t>approx</a:t>
          </a:r>
          <a:r>
            <a:rPr lang="en-IE" dirty="0"/>
            <a:t>&gt;5,000 homes annual energy consumption</a:t>
          </a:r>
        </a:p>
      </dgm:t>
    </dgm:pt>
    <dgm:pt modelId="{860E8C71-CB68-4734-B2DF-20B416292100}" type="parTrans" cxnId="{A51E86C3-9446-4802-8564-36B223474BBC}">
      <dgm:prSet/>
      <dgm:spPr/>
      <dgm:t>
        <a:bodyPr/>
        <a:lstStyle/>
        <a:p>
          <a:endParaRPr lang="en-IE"/>
        </a:p>
      </dgm:t>
    </dgm:pt>
    <dgm:pt modelId="{C05AD858-9BE5-4274-A23B-144D3E92AAD4}" type="sibTrans" cxnId="{A51E86C3-9446-4802-8564-36B223474BBC}">
      <dgm:prSet/>
      <dgm:spPr/>
      <dgm:t>
        <a:bodyPr/>
        <a:lstStyle/>
        <a:p>
          <a:endParaRPr lang="en-IE"/>
        </a:p>
      </dgm:t>
    </dgm:pt>
    <dgm:pt modelId="{AD1C1414-834C-419B-9047-4CB286433F5D}">
      <dgm:prSet phldrT="[Text]"/>
      <dgm:spPr/>
      <dgm:t>
        <a:bodyPr/>
        <a:lstStyle/>
        <a:p>
          <a:r>
            <a:rPr lang="en-IE" dirty="0"/>
            <a:t>Equivalent to c. 10 years of output from  existing </a:t>
          </a:r>
          <a:r>
            <a:rPr lang="en-IE" dirty="0" err="1"/>
            <a:t>Bellacorrick</a:t>
          </a:r>
          <a:r>
            <a:rPr lang="en-IE" dirty="0"/>
            <a:t> Windfarm</a:t>
          </a:r>
        </a:p>
      </dgm:t>
    </dgm:pt>
    <dgm:pt modelId="{638EBE26-A40A-4CA8-A556-3BE251A5746A}" type="parTrans" cxnId="{387CAD29-3802-4905-B9D5-F7670BEE6826}">
      <dgm:prSet/>
      <dgm:spPr/>
      <dgm:t>
        <a:bodyPr/>
        <a:lstStyle/>
        <a:p>
          <a:endParaRPr lang="en-IE"/>
        </a:p>
      </dgm:t>
    </dgm:pt>
    <dgm:pt modelId="{6E9B3AA7-E2BE-4F32-92C0-D315F7CFCACF}" type="sibTrans" cxnId="{387CAD29-3802-4905-B9D5-F7670BEE6826}">
      <dgm:prSet/>
      <dgm:spPr/>
      <dgm:t>
        <a:bodyPr/>
        <a:lstStyle/>
        <a:p>
          <a:endParaRPr lang="en-IE"/>
        </a:p>
      </dgm:t>
    </dgm:pt>
    <dgm:pt modelId="{7AC8E83B-B7A9-4614-9BDB-D8D536464886}" type="pres">
      <dgm:prSet presAssocID="{733E7767-527F-4DAA-836E-1D83A86726FD}" presName="Name0" presStyleCnt="0">
        <dgm:presLayoutVars>
          <dgm:chMax val="7"/>
          <dgm:chPref val="7"/>
          <dgm:dir/>
        </dgm:presLayoutVars>
      </dgm:prSet>
      <dgm:spPr/>
    </dgm:pt>
    <dgm:pt modelId="{E32B757F-07F6-444F-9C35-73BBE897A8B0}" type="pres">
      <dgm:prSet presAssocID="{733E7767-527F-4DAA-836E-1D83A86726FD}" presName="Name1" presStyleCnt="0"/>
      <dgm:spPr/>
    </dgm:pt>
    <dgm:pt modelId="{5F38EFB5-6CF9-4144-A381-AB8EE04BE1C3}" type="pres">
      <dgm:prSet presAssocID="{733E7767-527F-4DAA-836E-1D83A86726FD}" presName="cycle" presStyleCnt="0"/>
      <dgm:spPr/>
    </dgm:pt>
    <dgm:pt modelId="{B58C6640-2712-41C3-9952-B4093059C3DD}" type="pres">
      <dgm:prSet presAssocID="{733E7767-527F-4DAA-836E-1D83A86726FD}" presName="srcNode" presStyleLbl="node1" presStyleIdx="0" presStyleCnt="3"/>
      <dgm:spPr/>
    </dgm:pt>
    <dgm:pt modelId="{8B0E5A5D-AFC2-4F62-B919-E20612C23180}" type="pres">
      <dgm:prSet presAssocID="{733E7767-527F-4DAA-836E-1D83A86726FD}" presName="conn" presStyleLbl="parChTrans1D2" presStyleIdx="0" presStyleCnt="1"/>
      <dgm:spPr/>
    </dgm:pt>
    <dgm:pt modelId="{1EEFBFA9-89DB-4F91-AB6B-400A61F801B7}" type="pres">
      <dgm:prSet presAssocID="{733E7767-527F-4DAA-836E-1D83A86726FD}" presName="extraNode" presStyleLbl="node1" presStyleIdx="0" presStyleCnt="3"/>
      <dgm:spPr/>
    </dgm:pt>
    <dgm:pt modelId="{7FBC1ACB-967E-4508-A2EB-049E9AB93F68}" type="pres">
      <dgm:prSet presAssocID="{733E7767-527F-4DAA-836E-1D83A86726FD}" presName="dstNode" presStyleLbl="node1" presStyleIdx="0" presStyleCnt="3"/>
      <dgm:spPr/>
    </dgm:pt>
    <dgm:pt modelId="{41F39C87-1AE7-45DF-9C5E-13ECCFC04265}" type="pres">
      <dgm:prSet presAssocID="{189D2D0A-FEF1-4D5D-80B6-2267BF5F4C75}" presName="text_1" presStyleLbl="node1" presStyleIdx="0" presStyleCnt="3">
        <dgm:presLayoutVars>
          <dgm:bulletEnabled val="1"/>
        </dgm:presLayoutVars>
      </dgm:prSet>
      <dgm:spPr/>
    </dgm:pt>
    <dgm:pt modelId="{20EB5966-9C3A-4A77-9063-5928F5754631}" type="pres">
      <dgm:prSet presAssocID="{189D2D0A-FEF1-4D5D-80B6-2267BF5F4C75}" presName="accent_1" presStyleCnt="0"/>
      <dgm:spPr/>
    </dgm:pt>
    <dgm:pt modelId="{6E248565-90BB-4FC1-AA1D-332A2B2B4E32}" type="pres">
      <dgm:prSet presAssocID="{189D2D0A-FEF1-4D5D-80B6-2267BF5F4C75}" presName="accentRepeatNode" presStyleLbl="solidFgAcc1" presStyleIdx="0" presStyleCnt="3"/>
      <dgm:spPr/>
    </dgm:pt>
    <dgm:pt modelId="{5391E4A5-9BEA-4B18-8794-D5FB4C8F141B}" type="pres">
      <dgm:prSet presAssocID="{20D833F6-AA68-4A72-B76A-562FB11C20B5}" presName="text_2" presStyleLbl="node1" presStyleIdx="1" presStyleCnt="3">
        <dgm:presLayoutVars>
          <dgm:bulletEnabled val="1"/>
        </dgm:presLayoutVars>
      </dgm:prSet>
      <dgm:spPr/>
    </dgm:pt>
    <dgm:pt modelId="{BE927578-19DC-4237-A599-A7ABF4AAF736}" type="pres">
      <dgm:prSet presAssocID="{20D833F6-AA68-4A72-B76A-562FB11C20B5}" presName="accent_2" presStyleCnt="0"/>
      <dgm:spPr/>
    </dgm:pt>
    <dgm:pt modelId="{9036AC55-3893-4225-928F-7EAEC68F7F42}" type="pres">
      <dgm:prSet presAssocID="{20D833F6-AA68-4A72-B76A-562FB11C20B5}" presName="accentRepeatNode" presStyleLbl="solidFgAcc1" presStyleIdx="1" presStyleCnt="3"/>
      <dgm:spPr/>
    </dgm:pt>
    <dgm:pt modelId="{9A56D90C-B6B5-4AD2-9BC5-AA77A93995A6}" type="pres">
      <dgm:prSet presAssocID="{AD1C1414-834C-419B-9047-4CB286433F5D}" presName="text_3" presStyleLbl="node1" presStyleIdx="2" presStyleCnt="3">
        <dgm:presLayoutVars>
          <dgm:bulletEnabled val="1"/>
        </dgm:presLayoutVars>
      </dgm:prSet>
      <dgm:spPr/>
    </dgm:pt>
    <dgm:pt modelId="{69C0A3E9-6727-44BE-9072-8B604D5C4C52}" type="pres">
      <dgm:prSet presAssocID="{AD1C1414-834C-419B-9047-4CB286433F5D}" presName="accent_3" presStyleCnt="0"/>
      <dgm:spPr/>
    </dgm:pt>
    <dgm:pt modelId="{D43C8C3D-FE80-40D5-BEC4-9B22303419CB}" type="pres">
      <dgm:prSet presAssocID="{AD1C1414-834C-419B-9047-4CB286433F5D}" presName="accentRepeatNode" presStyleLbl="solidFgAcc1" presStyleIdx="2" presStyleCnt="3"/>
      <dgm:spPr/>
    </dgm:pt>
  </dgm:ptLst>
  <dgm:cxnLst>
    <dgm:cxn modelId="{4D191618-6089-4F4B-93BE-C11E1B66A661}" type="presOf" srcId="{20D833F6-AA68-4A72-B76A-562FB11C20B5}" destId="{5391E4A5-9BEA-4B18-8794-D5FB4C8F141B}" srcOrd="0" destOrd="0" presId="urn:microsoft.com/office/officeart/2008/layout/VerticalCurvedList"/>
    <dgm:cxn modelId="{387CAD29-3802-4905-B9D5-F7670BEE6826}" srcId="{733E7767-527F-4DAA-836E-1D83A86726FD}" destId="{AD1C1414-834C-419B-9047-4CB286433F5D}" srcOrd="2" destOrd="0" parTransId="{638EBE26-A40A-4CA8-A556-3BE251A5746A}" sibTransId="{6E9B3AA7-E2BE-4F32-92C0-D315F7CFCACF}"/>
    <dgm:cxn modelId="{503F8E3A-A58A-4E3F-B47E-0C9CA152A1E2}" type="presOf" srcId="{AD1C1414-834C-419B-9047-4CB286433F5D}" destId="{9A56D90C-B6B5-4AD2-9BC5-AA77A93995A6}" srcOrd="0" destOrd="0" presId="urn:microsoft.com/office/officeart/2008/layout/VerticalCurvedList"/>
    <dgm:cxn modelId="{88CFD375-2FF0-41A4-A2CB-DBCCD0F75771}" type="presOf" srcId="{189D2D0A-FEF1-4D5D-80B6-2267BF5F4C75}" destId="{41F39C87-1AE7-45DF-9C5E-13ECCFC04265}" srcOrd="0" destOrd="0" presId="urn:microsoft.com/office/officeart/2008/layout/VerticalCurvedList"/>
    <dgm:cxn modelId="{D09C18C2-1A81-4C27-9EC2-BA9CEE7E2631}" srcId="{733E7767-527F-4DAA-836E-1D83A86726FD}" destId="{189D2D0A-FEF1-4D5D-80B6-2267BF5F4C75}" srcOrd="0" destOrd="0" parTransId="{18BD01B1-984B-4566-9CD1-95BF464CFEE3}" sibTransId="{8A59E929-30A4-49CD-923D-0114EEC1482C}"/>
    <dgm:cxn modelId="{A51E86C3-9446-4802-8564-36B223474BBC}" srcId="{733E7767-527F-4DAA-836E-1D83A86726FD}" destId="{20D833F6-AA68-4A72-B76A-562FB11C20B5}" srcOrd="1" destOrd="0" parTransId="{860E8C71-CB68-4734-B2DF-20B416292100}" sibTransId="{C05AD858-9BE5-4274-A23B-144D3E92AAD4}"/>
    <dgm:cxn modelId="{F65E4FCA-051C-4105-80DF-C2AAA9D103A3}" type="presOf" srcId="{8A59E929-30A4-49CD-923D-0114EEC1482C}" destId="{8B0E5A5D-AFC2-4F62-B919-E20612C23180}" srcOrd="0" destOrd="0" presId="urn:microsoft.com/office/officeart/2008/layout/VerticalCurvedList"/>
    <dgm:cxn modelId="{ECFB04CE-7A02-4C11-B906-4CB4C408D3B2}" type="presOf" srcId="{733E7767-527F-4DAA-836E-1D83A86726FD}" destId="{7AC8E83B-B7A9-4614-9BDB-D8D536464886}" srcOrd="0" destOrd="0" presId="urn:microsoft.com/office/officeart/2008/layout/VerticalCurvedList"/>
    <dgm:cxn modelId="{F034BA5B-484B-4506-8C30-2FD940747B60}" type="presParOf" srcId="{7AC8E83B-B7A9-4614-9BDB-D8D536464886}" destId="{E32B757F-07F6-444F-9C35-73BBE897A8B0}" srcOrd="0" destOrd="0" presId="urn:microsoft.com/office/officeart/2008/layout/VerticalCurvedList"/>
    <dgm:cxn modelId="{A89D6D3C-DEB1-45DC-A641-8BEE4F563609}" type="presParOf" srcId="{E32B757F-07F6-444F-9C35-73BBE897A8B0}" destId="{5F38EFB5-6CF9-4144-A381-AB8EE04BE1C3}" srcOrd="0" destOrd="0" presId="urn:microsoft.com/office/officeart/2008/layout/VerticalCurvedList"/>
    <dgm:cxn modelId="{F8A09872-1CA1-4B0A-9B6D-62DF71AD55AC}" type="presParOf" srcId="{5F38EFB5-6CF9-4144-A381-AB8EE04BE1C3}" destId="{B58C6640-2712-41C3-9952-B4093059C3DD}" srcOrd="0" destOrd="0" presId="urn:microsoft.com/office/officeart/2008/layout/VerticalCurvedList"/>
    <dgm:cxn modelId="{AF977D9F-6C28-4630-9B7D-968859D7CD2B}" type="presParOf" srcId="{5F38EFB5-6CF9-4144-A381-AB8EE04BE1C3}" destId="{8B0E5A5D-AFC2-4F62-B919-E20612C23180}" srcOrd="1" destOrd="0" presId="urn:microsoft.com/office/officeart/2008/layout/VerticalCurvedList"/>
    <dgm:cxn modelId="{59AD0C34-A1E3-4D98-A3B5-4377AB1368FC}" type="presParOf" srcId="{5F38EFB5-6CF9-4144-A381-AB8EE04BE1C3}" destId="{1EEFBFA9-89DB-4F91-AB6B-400A61F801B7}" srcOrd="2" destOrd="0" presId="urn:microsoft.com/office/officeart/2008/layout/VerticalCurvedList"/>
    <dgm:cxn modelId="{1A13B1AA-4C7A-4B80-A137-A5364B4ECCAF}" type="presParOf" srcId="{5F38EFB5-6CF9-4144-A381-AB8EE04BE1C3}" destId="{7FBC1ACB-967E-4508-A2EB-049E9AB93F68}" srcOrd="3" destOrd="0" presId="urn:microsoft.com/office/officeart/2008/layout/VerticalCurvedList"/>
    <dgm:cxn modelId="{BF1FC642-EB1E-43D8-96DD-BF2721A856F9}" type="presParOf" srcId="{E32B757F-07F6-444F-9C35-73BBE897A8B0}" destId="{41F39C87-1AE7-45DF-9C5E-13ECCFC04265}" srcOrd="1" destOrd="0" presId="urn:microsoft.com/office/officeart/2008/layout/VerticalCurvedList"/>
    <dgm:cxn modelId="{48A0965A-038F-46B9-88D8-4176022D817E}" type="presParOf" srcId="{E32B757F-07F6-444F-9C35-73BBE897A8B0}" destId="{20EB5966-9C3A-4A77-9063-5928F5754631}" srcOrd="2" destOrd="0" presId="urn:microsoft.com/office/officeart/2008/layout/VerticalCurvedList"/>
    <dgm:cxn modelId="{68D1CF01-5D29-4C76-B0D1-54BC80276F98}" type="presParOf" srcId="{20EB5966-9C3A-4A77-9063-5928F5754631}" destId="{6E248565-90BB-4FC1-AA1D-332A2B2B4E32}" srcOrd="0" destOrd="0" presId="urn:microsoft.com/office/officeart/2008/layout/VerticalCurvedList"/>
    <dgm:cxn modelId="{2527C1A0-2358-4929-BBB8-D4ACA2E6A694}" type="presParOf" srcId="{E32B757F-07F6-444F-9C35-73BBE897A8B0}" destId="{5391E4A5-9BEA-4B18-8794-D5FB4C8F141B}" srcOrd="3" destOrd="0" presId="urn:microsoft.com/office/officeart/2008/layout/VerticalCurvedList"/>
    <dgm:cxn modelId="{80A44269-C22B-475E-BCA4-352A2D21DBE9}" type="presParOf" srcId="{E32B757F-07F6-444F-9C35-73BBE897A8B0}" destId="{BE927578-19DC-4237-A599-A7ABF4AAF736}" srcOrd="4" destOrd="0" presId="urn:microsoft.com/office/officeart/2008/layout/VerticalCurvedList"/>
    <dgm:cxn modelId="{59C17379-6C71-49FA-A67B-98C171081767}" type="presParOf" srcId="{BE927578-19DC-4237-A599-A7ABF4AAF736}" destId="{9036AC55-3893-4225-928F-7EAEC68F7F42}" srcOrd="0" destOrd="0" presId="urn:microsoft.com/office/officeart/2008/layout/VerticalCurvedList"/>
    <dgm:cxn modelId="{2B251E75-FE51-4B69-B248-204EC783D81A}" type="presParOf" srcId="{E32B757F-07F6-444F-9C35-73BBE897A8B0}" destId="{9A56D90C-B6B5-4AD2-9BC5-AA77A93995A6}" srcOrd="5" destOrd="0" presId="urn:microsoft.com/office/officeart/2008/layout/VerticalCurvedList"/>
    <dgm:cxn modelId="{43298D9D-FA41-4FBD-AF13-1C400478F34F}" type="presParOf" srcId="{E32B757F-07F6-444F-9C35-73BBE897A8B0}" destId="{69C0A3E9-6727-44BE-9072-8B604D5C4C52}" srcOrd="6" destOrd="0" presId="urn:microsoft.com/office/officeart/2008/layout/VerticalCurvedList"/>
    <dgm:cxn modelId="{29870FAD-D570-4D43-BB75-DA1D9F17F2BE}" type="presParOf" srcId="{69C0A3E9-6727-44BE-9072-8B604D5C4C52}" destId="{D43C8C3D-FE80-40D5-BEC4-9B22303419C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E5A5D-AFC2-4F62-B919-E20612C23180}">
      <dsp:nvSpPr>
        <dsp:cNvPr id="0" name=""/>
        <dsp:cNvSpPr/>
      </dsp:nvSpPr>
      <dsp:spPr>
        <a:xfrm>
          <a:off x="-5009093" y="-767462"/>
          <a:ext cx="5965518" cy="5965518"/>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39C87-1AE7-45DF-9C5E-13ECCFC04265}">
      <dsp:nvSpPr>
        <dsp:cNvPr id="0" name=""/>
        <dsp:cNvSpPr/>
      </dsp:nvSpPr>
      <dsp:spPr>
        <a:xfrm>
          <a:off x="615132" y="443059"/>
          <a:ext cx="5893014" cy="8861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357"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dirty="0"/>
            <a:t>c. 100GWh Energy Efficiency kWh Generated</a:t>
          </a:r>
        </a:p>
      </dsp:txBody>
      <dsp:txXfrm>
        <a:off x="615132" y="443059"/>
        <a:ext cx="5893014" cy="886118"/>
      </dsp:txXfrm>
    </dsp:sp>
    <dsp:sp modelId="{6E248565-90BB-4FC1-AA1D-332A2B2B4E32}">
      <dsp:nvSpPr>
        <dsp:cNvPr id="0" name=""/>
        <dsp:cNvSpPr/>
      </dsp:nvSpPr>
      <dsp:spPr>
        <a:xfrm>
          <a:off x="61307" y="332294"/>
          <a:ext cx="1107648" cy="11076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1E4A5-9BEA-4B18-8794-D5FB4C8F141B}">
      <dsp:nvSpPr>
        <dsp:cNvPr id="0" name=""/>
        <dsp:cNvSpPr/>
      </dsp:nvSpPr>
      <dsp:spPr>
        <a:xfrm>
          <a:off x="937236" y="1772237"/>
          <a:ext cx="5570910" cy="8861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357"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dirty="0"/>
            <a:t>Equivalent to </a:t>
          </a:r>
          <a:r>
            <a:rPr lang="en-IE" sz="2400" kern="1200" dirty="0" err="1"/>
            <a:t>approx</a:t>
          </a:r>
          <a:r>
            <a:rPr lang="en-IE" sz="2400" kern="1200" dirty="0"/>
            <a:t>&gt;5,000 homes annual energy consumption</a:t>
          </a:r>
        </a:p>
      </dsp:txBody>
      <dsp:txXfrm>
        <a:off x="937236" y="1772237"/>
        <a:ext cx="5570910" cy="886118"/>
      </dsp:txXfrm>
    </dsp:sp>
    <dsp:sp modelId="{9036AC55-3893-4225-928F-7EAEC68F7F42}">
      <dsp:nvSpPr>
        <dsp:cNvPr id="0" name=""/>
        <dsp:cNvSpPr/>
      </dsp:nvSpPr>
      <dsp:spPr>
        <a:xfrm>
          <a:off x="383412" y="1661472"/>
          <a:ext cx="1107648" cy="11076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56D90C-B6B5-4AD2-9BC5-AA77A93995A6}">
      <dsp:nvSpPr>
        <dsp:cNvPr id="0" name=""/>
        <dsp:cNvSpPr/>
      </dsp:nvSpPr>
      <dsp:spPr>
        <a:xfrm>
          <a:off x="615132" y="3101415"/>
          <a:ext cx="5893014" cy="8861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357" tIns="60960" rIns="60960" bIns="60960" numCol="1" spcCol="1270" anchor="ctr" anchorCtr="0">
          <a:noAutofit/>
        </a:bodyPr>
        <a:lstStyle/>
        <a:p>
          <a:pPr marL="0" lvl="0" indent="0" algn="l" defTabSz="1066800">
            <a:lnSpc>
              <a:spcPct val="90000"/>
            </a:lnSpc>
            <a:spcBef>
              <a:spcPct val="0"/>
            </a:spcBef>
            <a:spcAft>
              <a:spcPct val="35000"/>
            </a:spcAft>
            <a:buNone/>
          </a:pPr>
          <a:r>
            <a:rPr lang="en-IE" sz="2400" kern="1200" dirty="0"/>
            <a:t>Equivalent to c. 10 years of output from  existing </a:t>
          </a:r>
          <a:r>
            <a:rPr lang="en-IE" sz="2400" kern="1200" dirty="0" err="1"/>
            <a:t>Bellacorrick</a:t>
          </a:r>
          <a:r>
            <a:rPr lang="en-IE" sz="2400" kern="1200" dirty="0"/>
            <a:t> Windfarm</a:t>
          </a:r>
        </a:p>
      </dsp:txBody>
      <dsp:txXfrm>
        <a:off x="615132" y="3101415"/>
        <a:ext cx="5893014" cy="886118"/>
      </dsp:txXfrm>
    </dsp:sp>
    <dsp:sp modelId="{D43C8C3D-FE80-40D5-BEC4-9B22303419CB}">
      <dsp:nvSpPr>
        <dsp:cNvPr id="0" name=""/>
        <dsp:cNvSpPr/>
      </dsp:nvSpPr>
      <dsp:spPr>
        <a:xfrm>
          <a:off x="61307" y="2990650"/>
          <a:ext cx="1107648" cy="11076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E04014E6-C6B8-C547-B247-C05784F1D9FF}" type="datetimeFigureOut">
              <a:rPr lang="en-US" smtClean="0"/>
              <a:t>8/1/2019</a:t>
            </a:fld>
            <a:endParaRPr lang="en-US"/>
          </a:p>
        </p:txBody>
      </p:sp>
      <p:sp>
        <p:nvSpPr>
          <p:cNvPr id="4" name="Footer Placeholder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0148BC10-5CAF-A44C-A427-C5E89BE759D9}" type="slidenum">
              <a:rPr lang="en-US" smtClean="0"/>
              <a:t>‹#›</a:t>
            </a:fld>
            <a:endParaRPr lang="en-US"/>
          </a:p>
        </p:txBody>
      </p:sp>
    </p:spTree>
    <p:extLst>
      <p:ext uri="{BB962C8B-B14F-4D97-AF65-F5344CB8AC3E}">
        <p14:creationId xmlns:p14="http://schemas.microsoft.com/office/powerpoint/2010/main" val="1675365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ECEDFDBD-017B-426E-A586-0A3EA63E0332}" type="datetimeFigureOut">
              <a:rPr lang="en-IE" smtClean="0"/>
              <a:t>01/08/2019</a:t>
            </a:fld>
            <a:endParaRPr lang="en-IE"/>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BA530149-39E3-4520-A363-B24B32909E2D}" type="slidenum">
              <a:rPr lang="en-IE" smtClean="0"/>
              <a:t>‹#›</a:t>
            </a:fld>
            <a:endParaRPr lang="en-IE"/>
          </a:p>
        </p:txBody>
      </p:sp>
    </p:spTree>
    <p:extLst>
      <p:ext uri="{BB962C8B-B14F-4D97-AF65-F5344CB8AC3E}">
        <p14:creationId xmlns:p14="http://schemas.microsoft.com/office/powerpoint/2010/main" val="3120221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A530149-39E3-4520-A363-B24B32909E2D}" type="slidenum">
              <a:rPr lang="en-IE" smtClean="0"/>
              <a:t>5</a:t>
            </a:fld>
            <a:endParaRPr lang="en-IE"/>
          </a:p>
        </p:txBody>
      </p:sp>
    </p:spTree>
    <p:extLst>
      <p:ext uri="{BB962C8B-B14F-4D97-AF65-F5344CB8AC3E}">
        <p14:creationId xmlns:p14="http://schemas.microsoft.com/office/powerpoint/2010/main" val="396043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A530149-39E3-4520-A363-B24B32909E2D}" type="slidenum">
              <a:rPr lang="en-IE" smtClean="0"/>
              <a:t>6</a:t>
            </a:fld>
            <a:endParaRPr lang="en-IE"/>
          </a:p>
        </p:txBody>
      </p:sp>
    </p:spTree>
    <p:extLst>
      <p:ext uri="{BB962C8B-B14F-4D97-AF65-F5344CB8AC3E}">
        <p14:creationId xmlns:p14="http://schemas.microsoft.com/office/powerpoint/2010/main" val="2003553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ectangle 22"/>
          <p:cNvSpPr/>
          <p:nvPr userDrawn="1"/>
        </p:nvSpPr>
        <p:spPr>
          <a:xfrm>
            <a:off x="7356115" y="6060013"/>
            <a:ext cx="1662158" cy="791244"/>
          </a:xfrm>
          <a:prstGeom prst="rect">
            <a:avLst/>
          </a:prstGeom>
          <a:solidFill>
            <a:schemeClr val="bg1"/>
          </a:solid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063" y="1116542"/>
            <a:ext cx="8750628" cy="5540096"/>
          </a:xfrm>
          <a:prstGeom prst="rect">
            <a:avLst/>
          </a:prstGeom>
        </p:spPr>
      </p:pic>
      <p:sp>
        <p:nvSpPr>
          <p:cNvPr id="2" name="Title 1"/>
          <p:cNvSpPr>
            <a:spLocks noGrp="1"/>
          </p:cNvSpPr>
          <p:nvPr>
            <p:ph type="ctrTitle" hasCustomPrompt="1"/>
          </p:nvPr>
        </p:nvSpPr>
        <p:spPr>
          <a:xfrm>
            <a:off x="685800" y="1287641"/>
            <a:ext cx="7772400" cy="686666"/>
          </a:xfrm>
        </p:spPr>
        <p:txBody>
          <a:bodyPr/>
          <a:lstStyle>
            <a:lvl1pPr algn="ctr">
              <a:defRPr>
                <a:solidFill>
                  <a:schemeClr val="tx1"/>
                </a:solidFill>
              </a:defRPr>
            </a:lvl1pPr>
          </a:lstStyle>
          <a:p>
            <a:r>
              <a:rPr lang="ga-IE" dirty="0"/>
              <a:t>Title goes here 33pt</a:t>
            </a:r>
            <a:endParaRPr lang="en-US" dirty="0"/>
          </a:p>
        </p:txBody>
      </p:sp>
      <p:sp>
        <p:nvSpPr>
          <p:cNvPr id="3" name="Subtitle 2"/>
          <p:cNvSpPr>
            <a:spLocks noGrp="1"/>
          </p:cNvSpPr>
          <p:nvPr>
            <p:ph type="subTitle" idx="1" hasCustomPrompt="1"/>
          </p:nvPr>
        </p:nvSpPr>
        <p:spPr>
          <a:xfrm>
            <a:off x="1371600" y="1974307"/>
            <a:ext cx="6400800" cy="507999"/>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Sub text goes here 24pt</a:t>
            </a:r>
            <a:endParaRPr lang="en-US" dirty="0"/>
          </a:p>
        </p:txBody>
      </p:sp>
      <p:pic>
        <p:nvPicPr>
          <p:cNvPr id="11" name="Picture 10" descr="BNM_LOGO_tagline_gradient_72dpi.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182" y="268540"/>
            <a:ext cx="2228273" cy="626702"/>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80825" y="4593211"/>
            <a:ext cx="1907309" cy="2258046"/>
          </a:xfrm>
          <a:prstGeom prst="rect">
            <a:avLst/>
          </a:prstGeom>
        </p:spPr>
      </p:pic>
      <p:sp>
        <p:nvSpPr>
          <p:cNvPr id="5" name="Text Placeholder 4"/>
          <p:cNvSpPr>
            <a:spLocks noGrp="1"/>
          </p:cNvSpPr>
          <p:nvPr>
            <p:ph type="body" sz="quarter" idx="10" hasCustomPrompt="1"/>
          </p:nvPr>
        </p:nvSpPr>
        <p:spPr>
          <a:xfrm>
            <a:off x="1371601" y="2505525"/>
            <a:ext cx="6400799" cy="392113"/>
          </a:xfrm>
        </p:spPr>
        <p:txBody>
          <a:bodyPr/>
          <a:lstStyle>
            <a:lvl1pPr algn="ctr">
              <a:defRPr sz="1800" baseline="0">
                <a:solidFill>
                  <a:schemeClr val="tx1"/>
                </a:solidFill>
              </a:defRPr>
            </a:lvl1pPr>
          </a:lstStyle>
          <a:p>
            <a:pPr lvl="0"/>
            <a:r>
              <a:rPr lang="en-US" dirty="0"/>
              <a:t>Add Date and Location </a:t>
            </a:r>
          </a:p>
        </p:txBody>
      </p:sp>
    </p:spTree>
    <p:extLst>
      <p:ext uri="{BB962C8B-B14F-4D97-AF65-F5344CB8AC3E}">
        <p14:creationId xmlns:p14="http://schemas.microsoft.com/office/powerpoint/2010/main" val="304791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descr="BNM_PPT_backgrounds_2701163.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69" y="285862"/>
            <a:ext cx="8621786" cy="5840301"/>
          </a:xfrm>
          <a:prstGeom prst="rect">
            <a:avLst/>
          </a:prstGeom>
        </p:spPr>
      </p:pic>
      <p:sp>
        <p:nvSpPr>
          <p:cNvPr id="5" name="Footer Placeholder 4"/>
          <p:cNvSpPr>
            <a:spLocks noGrp="1"/>
          </p:cNvSpPr>
          <p:nvPr>
            <p:ph type="ftr" sz="quarter" idx="11"/>
          </p:nvPr>
        </p:nvSpPr>
        <p:spPr/>
        <p:txBody>
          <a:bodyPr/>
          <a:lstStyle/>
          <a:p>
            <a:r>
              <a:rPr lang="en-US"/>
              <a:t>Footer title goes here</a:t>
            </a:r>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11" name="Text Placeholder 10"/>
          <p:cNvSpPr>
            <a:spLocks noGrp="1"/>
          </p:cNvSpPr>
          <p:nvPr>
            <p:ph type="body" sz="quarter" idx="13"/>
          </p:nvPr>
        </p:nvSpPr>
        <p:spPr>
          <a:xfrm>
            <a:off x="685800" y="2862696"/>
            <a:ext cx="7772400" cy="1074305"/>
          </a:xfrm>
        </p:spPr>
        <p:txBody>
          <a:bodyPr>
            <a:normAutofit/>
          </a:bodyPr>
          <a:lstStyle>
            <a:lvl1pPr algn="ctr">
              <a:defRPr sz="3300" b="1">
                <a:solidFill>
                  <a:schemeClr val="bg1"/>
                </a:solidFill>
              </a:defRPr>
            </a:lvl1pPr>
            <a:lvl2pPr algn="l">
              <a:defRPr/>
            </a:lvl2pPr>
            <a:lvl3pPr algn="l">
              <a:defRPr/>
            </a:lvl3pPr>
            <a:lvl4pPr algn="l">
              <a:defRPr/>
            </a:lvl4pPr>
            <a:lvl5pPr algn="l">
              <a:defRPr/>
            </a:lvl5pPr>
          </a:lstStyle>
          <a:p>
            <a:pPr lvl="0"/>
            <a:r>
              <a:rPr lang="ga-IE"/>
              <a:t>Click to edit Master text styles</a:t>
            </a:r>
          </a:p>
        </p:txBody>
      </p:sp>
    </p:spTree>
    <p:extLst>
      <p:ext uri="{BB962C8B-B14F-4D97-AF65-F5344CB8AC3E}">
        <p14:creationId xmlns:p14="http://schemas.microsoft.com/office/powerpoint/2010/main" val="214641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descr="BNM_PPT_backgrounds_270116.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70" y="285863"/>
            <a:ext cx="8621785" cy="5840300"/>
          </a:xfrm>
          <a:prstGeom prst="rect">
            <a:avLst/>
          </a:prstGeom>
        </p:spPr>
      </p:pic>
      <p:sp>
        <p:nvSpPr>
          <p:cNvPr id="5" name="Footer Placeholder 4"/>
          <p:cNvSpPr>
            <a:spLocks noGrp="1"/>
          </p:cNvSpPr>
          <p:nvPr>
            <p:ph type="ftr" sz="quarter" idx="11"/>
          </p:nvPr>
        </p:nvSpPr>
        <p:spPr/>
        <p:txBody>
          <a:bodyPr/>
          <a:lstStyle/>
          <a:p>
            <a:r>
              <a:rPr lang="en-US"/>
              <a:t>Footer title goes here</a:t>
            </a:r>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11" name="Text Placeholder 10"/>
          <p:cNvSpPr>
            <a:spLocks noGrp="1"/>
          </p:cNvSpPr>
          <p:nvPr>
            <p:ph type="body" sz="quarter" idx="13"/>
          </p:nvPr>
        </p:nvSpPr>
        <p:spPr>
          <a:xfrm>
            <a:off x="685800" y="2862696"/>
            <a:ext cx="7772400" cy="1074305"/>
          </a:xfrm>
        </p:spPr>
        <p:txBody>
          <a:bodyPr>
            <a:normAutofit/>
          </a:bodyPr>
          <a:lstStyle>
            <a:lvl1pPr algn="ctr">
              <a:defRPr sz="3300" b="1">
                <a:solidFill>
                  <a:schemeClr val="bg1"/>
                </a:solidFill>
              </a:defRPr>
            </a:lvl1pPr>
            <a:lvl2pPr algn="l">
              <a:defRPr/>
            </a:lvl2pPr>
            <a:lvl3pPr algn="l">
              <a:defRPr/>
            </a:lvl3pPr>
            <a:lvl4pPr algn="l">
              <a:defRPr/>
            </a:lvl4pPr>
            <a:lvl5pPr algn="l">
              <a:defRPr/>
            </a:lvl5pPr>
          </a:lstStyle>
          <a:p>
            <a:pPr lvl="0"/>
            <a:r>
              <a:rPr lang="ga-IE"/>
              <a:t>Click to edit Master text styles</a:t>
            </a:r>
          </a:p>
        </p:txBody>
      </p:sp>
    </p:spTree>
    <p:extLst>
      <p:ext uri="{BB962C8B-B14F-4D97-AF65-F5344CB8AC3E}">
        <p14:creationId xmlns:p14="http://schemas.microsoft.com/office/powerpoint/2010/main" val="203364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BNM_PPT_backgrounds_2701164.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545" y="285863"/>
            <a:ext cx="8612910" cy="5840300"/>
          </a:xfrm>
          <a:prstGeom prst="rect">
            <a:avLst/>
          </a:prstGeom>
        </p:spPr>
      </p:pic>
      <p:sp>
        <p:nvSpPr>
          <p:cNvPr id="5" name="Footer Placeholder 4"/>
          <p:cNvSpPr>
            <a:spLocks noGrp="1"/>
          </p:cNvSpPr>
          <p:nvPr>
            <p:ph type="ftr" sz="quarter" idx="11"/>
          </p:nvPr>
        </p:nvSpPr>
        <p:spPr/>
        <p:txBody>
          <a:bodyPr/>
          <a:lstStyle/>
          <a:p>
            <a:r>
              <a:rPr lang="en-US"/>
              <a:t>Footer title goes here</a:t>
            </a:r>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11" name="Text Placeholder 10"/>
          <p:cNvSpPr>
            <a:spLocks noGrp="1"/>
          </p:cNvSpPr>
          <p:nvPr>
            <p:ph type="body" sz="quarter" idx="13"/>
          </p:nvPr>
        </p:nvSpPr>
        <p:spPr>
          <a:xfrm>
            <a:off x="685800" y="2862696"/>
            <a:ext cx="7772400" cy="1074305"/>
          </a:xfrm>
        </p:spPr>
        <p:txBody>
          <a:bodyPr>
            <a:normAutofit/>
          </a:bodyPr>
          <a:lstStyle>
            <a:lvl1pPr algn="ctr">
              <a:defRPr sz="3300" b="1">
                <a:solidFill>
                  <a:schemeClr val="bg1"/>
                </a:solidFill>
              </a:defRPr>
            </a:lvl1pPr>
            <a:lvl2pPr algn="l">
              <a:defRPr/>
            </a:lvl2pPr>
            <a:lvl3pPr algn="l">
              <a:defRPr/>
            </a:lvl3pPr>
            <a:lvl4pPr algn="l">
              <a:defRPr/>
            </a:lvl4pPr>
            <a:lvl5pPr algn="l">
              <a:defRPr/>
            </a:lvl5pPr>
          </a:lstStyle>
          <a:p>
            <a:pPr lvl="0"/>
            <a:r>
              <a:rPr lang="ga-IE"/>
              <a:t>Click to edit Master text styles</a:t>
            </a:r>
          </a:p>
        </p:txBody>
      </p:sp>
    </p:spTree>
    <p:extLst>
      <p:ext uri="{BB962C8B-B14F-4D97-AF65-F5344CB8AC3E}">
        <p14:creationId xmlns:p14="http://schemas.microsoft.com/office/powerpoint/2010/main" val="214641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descr="BNM_PPT_backgrounds_2701165.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544" y="285863"/>
            <a:ext cx="8612911" cy="5840300"/>
          </a:xfrm>
          <a:prstGeom prst="rect">
            <a:avLst/>
          </a:prstGeom>
        </p:spPr>
      </p:pic>
      <p:sp>
        <p:nvSpPr>
          <p:cNvPr id="5" name="Footer Placeholder 4"/>
          <p:cNvSpPr>
            <a:spLocks noGrp="1"/>
          </p:cNvSpPr>
          <p:nvPr>
            <p:ph type="ftr" sz="quarter" idx="11"/>
          </p:nvPr>
        </p:nvSpPr>
        <p:spPr/>
        <p:txBody>
          <a:bodyPr/>
          <a:lstStyle/>
          <a:p>
            <a:r>
              <a:rPr lang="en-US"/>
              <a:t>Footer title goes here</a:t>
            </a:r>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11" name="Text Placeholder 10"/>
          <p:cNvSpPr>
            <a:spLocks noGrp="1"/>
          </p:cNvSpPr>
          <p:nvPr>
            <p:ph type="body" sz="quarter" idx="13"/>
          </p:nvPr>
        </p:nvSpPr>
        <p:spPr>
          <a:xfrm>
            <a:off x="685800" y="2862696"/>
            <a:ext cx="7772400" cy="1074305"/>
          </a:xfrm>
        </p:spPr>
        <p:txBody>
          <a:bodyPr>
            <a:normAutofit/>
          </a:bodyPr>
          <a:lstStyle>
            <a:lvl1pPr algn="ctr">
              <a:defRPr sz="3300" b="1">
                <a:solidFill>
                  <a:schemeClr val="bg1"/>
                </a:solidFill>
              </a:defRPr>
            </a:lvl1pPr>
            <a:lvl2pPr algn="l">
              <a:defRPr/>
            </a:lvl2pPr>
            <a:lvl3pPr algn="l">
              <a:defRPr/>
            </a:lvl3pPr>
            <a:lvl4pPr algn="l">
              <a:defRPr/>
            </a:lvl4pPr>
            <a:lvl5pPr algn="l">
              <a:defRPr/>
            </a:lvl5pPr>
          </a:lstStyle>
          <a:p>
            <a:pPr lvl="0"/>
            <a:r>
              <a:rPr lang="ga-IE"/>
              <a:t>Click to edit Master text styles</a:t>
            </a:r>
          </a:p>
        </p:txBody>
      </p:sp>
    </p:spTree>
    <p:extLst>
      <p:ext uri="{BB962C8B-B14F-4D97-AF65-F5344CB8AC3E}">
        <p14:creationId xmlns:p14="http://schemas.microsoft.com/office/powerpoint/2010/main" val="214641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669" y="274638"/>
            <a:ext cx="8607930" cy="1143000"/>
          </a:xfrm>
        </p:spPr>
        <p:txBody>
          <a:bodyPr/>
          <a:lstStyle/>
          <a:p>
            <a:r>
              <a:rPr lang="ga-IE" dirty="0"/>
              <a:t>Click to edit Master title style</a:t>
            </a:r>
            <a:endParaRPr lang="en-US" dirty="0"/>
          </a:p>
        </p:txBody>
      </p:sp>
      <p:sp>
        <p:nvSpPr>
          <p:cNvPr id="3" name="Content Placeholder 2"/>
          <p:cNvSpPr>
            <a:spLocks noGrp="1"/>
          </p:cNvSpPr>
          <p:nvPr>
            <p:ph idx="1" hasCustomPrompt="1"/>
          </p:nvPr>
        </p:nvSpPr>
        <p:spPr>
          <a:xfrm>
            <a:off x="256669" y="1600200"/>
            <a:ext cx="4112131" cy="4525963"/>
          </a:xfrm>
        </p:spPr>
        <p:txBody>
          <a:bodyPr>
            <a:normAutofit/>
          </a:bodyPr>
          <a:lstStyle>
            <a:lvl1pPr marL="0" indent="0">
              <a:buNone/>
              <a:defRPr sz="2700"/>
            </a:lvl1pPr>
            <a:lvl2pPr marL="60300" indent="0" algn="l">
              <a:buFont typeface="Arial"/>
              <a:buNone/>
              <a:defRPr sz="1800"/>
            </a:lvl2pPr>
            <a:lvl3pPr>
              <a:defRPr sz="1800"/>
            </a:lvl3pPr>
          </a:lstStyle>
          <a:p>
            <a:pPr lvl="1"/>
            <a:r>
              <a:rPr lang="ga-IE" dirty="0"/>
              <a:t>Paragraph</a:t>
            </a:r>
          </a:p>
        </p:txBody>
      </p:sp>
      <p:sp>
        <p:nvSpPr>
          <p:cNvPr id="5" name="Footer Placeholder 4"/>
          <p:cNvSpPr>
            <a:spLocks noGrp="1"/>
          </p:cNvSpPr>
          <p:nvPr>
            <p:ph type="ftr" sz="quarter" idx="11"/>
          </p:nvPr>
        </p:nvSpPr>
        <p:spPr/>
        <p:txBody>
          <a:bodyPr/>
          <a:lstStyle/>
          <a:p>
            <a:r>
              <a:rPr lang="en-US"/>
              <a:t>Footer title goes here</a:t>
            </a:r>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8" name="Picture Placeholder 7"/>
          <p:cNvSpPr>
            <a:spLocks noGrp="1"/>
          </p:cNvSpPr>
          <p:nvPr>
            <p:ph type="pic" sz="quarter" idx="13" hasCustomPrompt="1"/>
          </p:nvPr>
        </p:nvSpPr>
        <p:spPr>
          <a:xfrm>
            <a:off x="4571999" y="1600200"/>
            <a:ext cx="4292599" cy="4525963"/>
          </a:xfrm>
        </p:spPr>
        <p:txBody>
          <a:bodyPr/>
          <a:lstStyle/>
          <a:p>
            <a:r>
              <a:rPr lang="en-US" dirty="0"/>
              <a:t>Drag image into box or click on icon.</a:t>
            </a:r>
          </a:p>
        </p:txBody>
      </p:sp>
      <p:cxnSp>
        <p:nvCxnSpPr>
          <p:cNvPr id="10" name="Straight Connector 9"/>
          <p:cNvCxnSpPr/>
          <p:nvPr userDrawn="1"/>
        </p:nvCxnSpPr>
        <p:spPr>
          <a:xfrm>
            <a:off x="574964" y="1196385"/>
            <a:ext cx="8086436"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56669" y="6126163"/>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38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69" y="1417637"/>
            <a:ext cx="8607930" cy="4708525"/>
          </a:xfrm>
          <a:prstGeom prst="rect">
            <a:avLst/>
          </a:prstGeom>
        </p:spPr>
      </p:pic>
      <p:sp>
        <p:nvSpPr>
          <p:cNvPr id="2" name="Title 1"/>
          <p:cNvSpPr>
            <a:spLocks noGrp="1"/>
          </p:cNvSpPr>
          <p:nvPr>
            <p:ph type="title" hasCustomPrompt="1"/>
          </p:nvPr>
        </p:nvSpPr>
        <p:spPr>
          <a:xfrm>
            <a:off x="825500" y="274638"/>
            <a:ext cx="7810499" cy="1143000"/>
          </a:xfrm>
        </p:spPr>
        <p:txBody>
          <a:bodyPr/>
          <a:lstStyle>
            <a:lvl1pPr>
              <a:defRPr baseline="0"/>
            </a:lvl1pPr>
          </a:lstStyle>
          <a:p>
            <a:r>
              <a:rPr lang="ga-IE" dirty="0"/>
              <a:t>Fuels</a:t>
            </a:r>
            <a:endParaRPr lang="en-US" dirty="0"/>
          </a:p>
        </p:txBody>
      </p:sp>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3"/>
            <a:ext cx="4033837" cy="3498273"/>
          </a:xfrm>
        </p:spPr>
        <p:txBody>
          <a:bodyPr/>
          <a:lstStyle/>
          <a:p>
            <a:r>
              <a:rPr lang="ga-IE"/>
              <a:t>Click icon to add chart</a:t>
            </a:r>
            <a:endParaRPr lang="en-US" dirty="0"/>
          </a:p>
        </p:txBody>
      </p:sp>
      <p:pic>
        <p:nvPicPr>
          <p:cNvPr id="28" name="Picture 27" descr="BNM_Icons_BUSUNITS_HEATING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669" y="571500"/>
            <a:ext cx="558800" cy="558800"/>
          </a:xfrm>
          <a:prstGeom prst="rect">
            <a:avLst/>
          </a:prstGeom>
        </p:spPr>
      </p:pic>
      <p:cxnSp>
        <p:nvCxnSpPr>
          <p:cNvPr id="10" name="Straight Connector 9"/>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8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68" y="1417636"/>
            <a:ext cx="8607931" cy="4708527"/>
          </a:xfrm>
          <a:prstGeom prst="rect">
            <a:avLst/>
          </a:prstGeom>
        </p:spPr>
      </p:pic>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4"/>
            <a:ext cx="4033837" cy="3546768"/>
          </a:xfrm>
        </p:spPr>
        <p:txBody>
          <a:bodyPr/>
          <a:lstStyle/>
          <a:p>
            <a:r>
              <a:rPr lang="ga-IE"/>
              <a:t>Click icon to add chart</a:t>
            </a:r>
            <a:endParaRPr lang="en-US" dirty="0"/>
          </a:p>
        </p:txBody>
      </p:sp>
      <p:sp>
        <p:nvSpPr>
          <p:cNvPr id="13" name="Title 1"/>
          <p:cNvSpPr>
            <a:spLocks noGrp="1"/>
          </p:cNvSpPr>
          <p:nvPr>
            <p:ph type="title" hasCustomPrompt="1"/>
          </p:nvPr>
        </p:nvSpPr>
        <p:spPr>
          <a:xfrm>
            <a:off x="825500" y="274638"/>
            <a:ext cx="7810499" cy="1143000"/>
          </a:xfrm>
        </p:spPr>
        <p:txBody>
          <a:bodyPr/>
          <a:lstStyle>
            <a:lvl1pPr>
              <a:defRPr baseline="0"/>
            </a:lvl1pPr>
          </a:lstStyle>
          <a:p>
            <a:r>
              <a:rPr lang="ga-IE" dirty="0"/>
              <a:t>Horticulture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669" y="571500"/>
            <a:ext cx="558800" cy="558800"/>
          </a:xfrm>
          <a:prstGeom prst="rect">
            <a:avLst/>
          </a:prstGeom>
        </p:spPr>
      </p:pic>
      <p:cxnSp>
        <p:nvCxnSpPr>
          <p:cNvPr id="12" name="Straight Connector 11"/>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63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8232" y="1417637"/>
            <a:ext cx="8606367" cy="4708526"/>
          </a:xfrm>
          <a:prstGeom prst="rect">
            <a:avLst/>
          </a:prstGeom>
        </p:spPr>
      </p:pic>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3"/>
            <a:ext cx="4033837" cy="3498273"/>
          </a:xfrm>
        </p:spPr>
        <p:txBody>
          <a:bodyPr/>
          <a:lstStyle/>
          <a:p>
            <a:r>
              <a:rPr lang="ga-IE"/>
              <a:t>Click icon to add chart</a:t>
            </a:r>
            <a:endParaRPr lang="en-US" dirty="0"/>
          </a:p>
        </p:txBody>
      </p:sp>
      <p:sp>
        <p:nvSpPr>
          <p:cNvPr id="13" name="Title 1"/>
          <p:cNvSpPr>
            <a:spLocks noGrp="1"/>
          </p:cNvSpPr>
          <p:nvPr>
            <p:ph type="title" hasCustomPrompt="1"/>
          </p:nvPr>
        </p:nvSpPr>
        <p:spPr>
          <a:xfrm>
            <a:off x="825500" y="274638"/>
            <a:ext cx="7810499" cy="1143000"/>
          </a:xfrm>
        </p:spPr>
        <p:txBody>
          <a:bodyPr/>
          <a:lstStyle>
            <a:lvl1pPr>
              <a:defRPr baseline="0"/>
            </a:lvl1pPr>
          </a:lstStyle>
          <a:p>
            <a:r>
              <a:rPr lang="ga-IE" dirty="0"/>
              <a:t>Peat</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8233" y="571500"/>
            <a:ext cx="558800" cy="558800"/>
          </a:xfrm>
          <a:prstGeom prst="rect">
            <a:avLst/>
          </a:prstGeom>
        </p:spPr>
      </p:pic>
      <p:cxnSp>
        <p:nvCxnSpPr>
          <p:cNvPr id="10" name="Straight Connector 9"/>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737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68" y="1417638"/>
            <a:ext cx="8607931" cy="4708524"/>
          </a:xfrm>
          <a:prstGeom prst="rect">
            <a:avLst/>
          </a:prstGeom>
        </p:spPr>
      </p:pic>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4"/>
            <a:ext cx="4033837" cy="3546768"/>
          </a:xfrm>
        </p:spPr>
        <p:txBody>
          <a:bodyPr/>
          <a:lstStyle/>
          <a:p>
            <a:r>
              <a:rPr lang="ga-IE"/>
              <a:t>Click icon to add chart</a:t>
            </a:r>
            <a:endParaRPr lang="en-US" dirty="0"/>
          </a:p>
        </p:txBody>
      </p:sp>
      <p:sp>
        <p:nvSpPr>
          <p:cNvPr id="14" name="Title 1"/>
          <p:cNvSpPr>
            <a:spLocks noGrp="1"/>
          </p:cNvSpPr>
          <p:nvPr>
            <p:ph type="title" hasCustomPrompt="1"/>
          </p:nvPr>
        </p:nvSpPr>
        <p:spPr>
          <a:xfrm>
            <a:off x="825500" y="274638"/>
            <a:ext cx="7810499" cy="1143000"/>
          </a:xfrm>
        </p:spPr>
        <p:txBody>
          <a:bodyPr/>
          <a:lstStyle>
            <a:lvl1pPr>
              <a:defRPr baseline="0"/>
            </a:lvl1pPr>
          </a:lstStyle>
          <a:p>
            <a:r>
              <a:rPr lang="ga-IE" dirty="0"/>
              <a:t>Powergen</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669" y="571500"/>
            <a:ext cx="558800" cy="558800"/>
          </a:xfrm>
          <a:prstGeom prst="rect">
            <a:avLst/>
          </a:prstGeom>
        </p:spPr>
      </p:pic>
      <p:cxnSp>
        <p:nvCxnSpPr>
          <p:cNvPr id="10" name="Straight Connector 9"/>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23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800" y="1417638"/>
            <a:ext cx="8788400" cy="4708524"/>
          </a:xfrm>
          <a:prstGeom prst="rect">
            <a:avLst/>
          </a:prstGeom>
        </p:spPr>
      </p:pic>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4"/>
            <a:ext cx="4033837" cy="3546768"/>
          </a:xfrm>
        </p:spPr>
        <p:txBody>
          <a:bodyPr/>
          <a:lstStyle/>
          <a:p>
            <a:r>
              <a:rPr lang="ga-IE"/>
              <a:t>Click icon to add chart</a:t>
            </a:r>
            <a:endParaRPr lang="en-US" dirty="0"/>
          </a:p>
        </p:txBody>
      </p:sp>
      <p:sp>
        <p:nvSpPr>
          <p:cNvPr id="14" name="Title 1"/>
          <p:cNvSpPr>
            <a:spLocks noGrp="1"/>
          </p:cNvSpPr>
          <p:nvPr>
            <p:ph type="title" hasCustomPrompt="1"/>
          </p:nvPr>
        </p:nvSpPr>
        <p:spPr>
          <a:xfrm>
            <a:off x="825500" y="274638"/>
            <a:ext cx="7810499" cy="1143000"/>
          </a:xfrm>
        </p:spPr>
        <p:txBody>
          <a:bodyPr/>
          <a:lstStyle>
            <a:lvl1pPr>
              <a:defRPr baseline="0"/>
            </a:lvl1pPr>
          </a:lstStyle>
          <a:p>
            <a:r>
              <a:rPr lang="ga-IE" dirty="0"/>
              <a:t>Resource Recovery</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7800" y="571500"/>
            <a:ext cx="558800" cy="558800"/>
          </a:xfrm>
          <a:prstGeom prst="rect">
            <a:avLst/>
          </a:prstGeom>
          <a:noFill/>
          <a:ln>
            <a:noFill/>
          </a:ln>
        </p:spPr>
      </p:pic>
    </p:spTree>
    <p:extLst>
      <p:ext uri="{BB962C8B-B14F-4D97-AF65-F5344CB8AC3E}">
        <p14:creationId xmlns:p14="http://schemas.microsoft.com/office/powerpoint/2010/main" val="37261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7356115" y="6060013"/>
            <a:ext cx="1662158" cy="791244"/>
          </a:xfrm>
          <a:prstGeom prst="rect">
            <a:avLst/>
          </a:prstGeom>
          <a:solidFill>
            <a:schemeClr val="bg1"/>
          </a:solid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US"/>
          </a:p>
        </p:txBody>
      </p:sp>
      <p:pic>
        <p:nvPicPr>
          <p:cNvPr id="4" name="Picture 3" descr="Cover image 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7704" y="1052826"/>
            <a:ext cx="8751563" cy="5598368"/>
          </a:xfrm>
          <a:prstGeom prst="rect">
            <a:avLst/>
          </a:prstGeom>
        </p:spPr>
      </p:pic>
      <p:sp>
        <p:nvSpPr>
          <p:cNvPr id="2" name="Title 1"/>
          <p:cNvSpPr>
            <a:spLocks noGrp="1"/>
          </p:cNvSpPr>
          <p:nvPr>
            <p:ph type="ctrTitle" hasCustomPrompt="1"/>
          </p:nvPr>
        </p:nvSpPr>
        <p:spPr>
          <a:xfrm>
            <a:off x="685800" y="1287641"/>
            <a:ext cx="7772400" cy="686666"/>
          </a:xfrm>
        </p:spPr>
        <p:txBody>
          <a:bodyPr/>
          <a:lstStyle>
            <a:lvl1pPr algn="ctr">
              <a:defRPr>
                <a:solidFill>
                  <a:schemeClr val="tx1"/>
                </a:solidFill>
              </a:defRPr>
            </a:lvl1pPr>
          </a:lstStyle>
          <a:p>
            <a:r>
              <a:rPr lang="ga-IE" dirty="0"/>
              <a:t>Title goes here 33pt</a:t>
            </a:r>
            <a:endParaRPr lang="en-US" dirty="0"/>
          </a:p>
        </p:txBody>
      </p:sp>
      <p:sp>
        <p:nvSpPr>
          <p:cNvPr id="3" name="Subtitle 2"/>
          <p:cNvSpPr>
            <a:spLocks noGrp="1"/>
          </p:cNvSpPr>
          <p:nvPr>
            <p:ph type="subTitle" idx="1" hasCustomPrompt="1"/>
          </p:nvPr>
        </p:nvSpPr>
        <p:spPr>
          <a:xfrm>
            <a:off x="1371600" y="1974307"/>
            <a:ext cx="6400800" cy="507999"/>
          </a:xfrm>
        </p:spPr>
        <p:txBody>
          <a:bodyPr>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Sub text goes here 24pt</a:t>
            </a:r>
            <a:endParaRPr lang="en-US" dirty="0"/>
          </a:p>
        </p:txBody>
      </p:sp>
      <p:pic>
        <p:nvPicPr>
          <p:cNvPr id="11" name="Picture 10" descr="BNM_LOGO_tagline_gradient_72dpi.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182" y="268540"/>
            <a:ext cx="2228273" cy="626702"/>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89349" y="4593211"/>
            <a:ext cx="1907309" cy="2258046"/>
          </a:xfrm>
          <a:prstGeom prst="rect">
            <a:avLst/>
          </a:prstGeom>
        </p:spPr>
      </p:pic>
      <p:sp>
        <p:nvSpPr>
          <p:cNvPr id="9" name="Text Placeholder 4"/>
          <p:cNvSpPr>
            <a:spLocks noGrp="1"/>
          </p:cNvSpPr>
          <p:nvPr>
            <p:ph type="body" sz="quarter" idx="10" hasCustomPrompt="1"/>
          </p:nvPr>
        </p:nvSpPr>
        <p:spPr>
          <a:xfrm>
            <a:off x="1371601" y="2505525"/>
            <a:ext cx="6400799" cy="392113"/>
          </a:xfrm>
        </p:spPr>
        <p:txBody>
          <a:bodyPr/>
          <a:lstStyle>
            <a:lvl1pPr algn="ctr">
              <a:defRPr sz="1800" baseline="0">
                <a:solidFill>
                  <a:schemeClr val="tx1"/>
                </a:solidFill>
              </a:defRPr>
            </a:lvl1pPr>
          </a:lstStyle>
          <a:p>
            <a:pPr lvl="0"/>
            <a:r>
              <a:rPr lang="en-US" dirty="0"/>
              <a:t>Add Date and Location </a:t>
            </a:r>
          </a:p>
        </p:txBody>
      </p:sp>
    </p:spTree>
    <p:extLst>
      <p:ext uri="{BB962C8B-B14F-4D97-AF65-F5344CB8AC3E}">
        <p14:creationId xmlns:p14="http://schemas.microsoft.com/office/powerpoint/2010/main" val="2653689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68" y="1417638"/>
            <a:ext cx="8607931" cy="4708524"/>
          </a:xfrm>
          <a:prstGeom prst="rect">
            <a:avLst/>
          </a:prstGeom>
        </p:spPr>
      </p:pic>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3"/>
            <a:ext cx="4033837" cy="3498273"/>
          </a:xfrm>
        </p:spPr>
        <p:txBody>
          <a:bodyPr/>
          <a:lstStyle/>
          <a:p>
            <a:r>
              <a:rPr lang="ga-IE"/>
              <a:t>Click icon to add chart</a:t>
            </a:r>
            <a:endParaRPr lang="en-US" dirty="0"/>
          </a:p>
        </p:txBody>
      </p:sp>
      <p:sp>
        <p:nvSpPr>
          <p:cNvPr id="14" name="Title 1"/>
          <p:cNvSpPr>
            <a:spLocks noGrp="1"/>
          </p:cNvSpPr>
          <p:nvPr>
            <p:ph type="title" hasCustomPrompt="1"/>
          </p:nvPr>
        </p:nvSpPr>
        <p:spPr>
          <a:xfrm>
            <a:off x="825500" y="274638"/>
            <a:ext cx="7810499" cy="1143000"/>
          </a:xfrm>
        </p:spPr>
        <p:txBody>
          <a:bodyPr/>
          <a:lstStyle>
            <a:lvl1pPr>
              <a:defRPr baseline="0"/>
            </a:lvl1pPr>
          </a:lstStyle>
          <a:p>
            <a:r>
              <a:rPr lang="ga-IE" dirty="0"/>
              <a:t>Bio-Diversity</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669" y="571500"/>
            <a:ext cx="558800" cy="558800"/>
          </a:xfrm>
          <a:prstGeom prst="rect">
            <a:avLst/>
          </a:prstGeom>
        </p:spPr>
      </p:pic>
      <p:cxnSp>
        <p:nvCxnSpPr>
          <p:cNvPr id="10" name="Straight Connector 9"/>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945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70" y="1417638"/>
            <a:ext cx="8607929" cy="4708524"/>
          </a:xfrm>
          <a:prstGeom prst="rect">
            <a:avLst/>
          </a:prstGeom>
        </p:spPr>
      </p:pic>
      <p:sp>
        <p:nvSpPr>
          <p:cNvPr id="3" name="Text Placeholder 2"/>
          <p:cNvSpPr>
            <a:spLocks noGrp="1"/>
          </p:cNvSpPr>
          <p:nvPr>
            <p:ph type="body" idx="1"/>
          </p:nvPr>
        </p:nvSpPr>
        <p:spPr>
          <a:xfrm>
            <a:off x="457200" y="1754909"/>
            <a:ext cx="8229600" cy="419966"/>
          </a:xfrm>
          <a:solidFill>
            <a:schemeClr val="tx1"/>
          </a:solidFill>
        </p:spPr>
        <p:txBody>
          <a:bodyPr anchor="b">
            <a:normAutofit/>
          </a:bodyPr>
          <a:lstStyle>
            <a:lvl1pPr marL="0" indent="0">
              <a:buNone/>
              <a:defRPr sz="21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378364"/>
            <a:ext cx="4040188" cy="3498272"/>
          </a:xfrm>
        </p:spPr>
        <p:txBody>
          <a:bodyPr/>
          <a:lstStyle>
            <a:lvl1pPr>
              <a:defRPr sz="2100" b="1">
                <a:solidFill>
                  <a:srgbClr val="FFFFFF"/>
                </a:solidFill>
              </a:defRPr>
            </a:lvl1pPr>
            <a:lvl2pPr>
              <a:defRPr sz="2100">
                <a:solidFill>
                  <a:srgbClr val="FFFFFF"/>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p:txBody>
      </p:sp>
      <p:sp>
        <p:nvSpPr>
          <p:cNvPr id="8" name="Footer Placeholder 7"/>
          <p:cNvSpPr>
            <a:spLocks noGrp="1"/>
          </p:cNvSpPr>
          <p:nvPr>
            <p:ph type="ftr" sz="quarter" idx="11"/>
          </p:nvPr>
        </p:nvSpPr>
        <p:spPr/>
        <p:txBody>
          <a:bodyPr/>
          <a:lstStyle/>
          <a:p>
            <a:r>
              <a:rPr lang="en-US"/>
              <a:t>Footer title goes here</a:t>
            </a:r>
          </a:p>
        </p:txBody>
      </p:sp>
      <p:sp>
        <p:nvSpPr>
          <p:cNvPr id="9" name="Slide Number Placeholder 8"/>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1" name="Chart Placeholder 10"/>
          <p:cNvSpPr>
            <a:spLocks noGrp="1"/>
          </p:cNvSpPr>
          <p:nvPr>
            <p:ph type="chart" sz="quarter" idx="13"/>
          </p:nvPr>
        </p:nvSpPr>
        <p:spPr>
          <a:xfrm>
            <a:off x="4652963" y="2378364"/>
            <a:ext cx="4033837" cy="3546768"/>
          </a:xfrm>
        </p:spPr>
        <p:txBody>
          <a:bodyPr/>
          <a:lstStyle/>
          <a:p>
            <a:r>
              <a:rPr lang="ga-IE"/>
              <a:t>Click icon to add chart</a:t>
            </a:r>
            <a:endParaRPr lang="en-US" dirty="0"/>
          </a:p>
        </p:txBody>
      </p:sp>
      <p:sp>
        <p:nvSpPr>
          <p:cNvPr id="14" name="Title 1"/>
          <p:cNvSpPr>
            <a:spLocks noGrp="1"/>
          </p:cNvSpPr>
          <p:nvPr>
            <p:ph type="title" hasCustomPrompt="1"/>
          </p:nvPr>
        </p:nvSpPr>
        <p:spPr>
          <a:xfrm>
            <a:off x="825500" y="274638"/>
            <a:ext cx="7810499" cy="1143000"/>
          </a:xfrm>
        </p:spPr>
        <p:txBody>
          <a:bodyPr/>
          <a:lstStyle>
            <a:lvl1pPr>
              <a:defRPr baseline="0"/>
            </a:lvl1pPr>
          </a:lstStyle>
          <a:p>
            <a:r>
              <a:rPr lang="ga-IE" dirty="0"/>
              <a:t>Biomass</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669" y="571500"/>
            <a:ext cx="558800" cy="558800"/>
          </a:xfrm>
          <a:prstGeom prst="rect">
            <a:avLst/>
          </a:prstGeom>
        </p:spPr>
      </p:pic>
      <p:cxnSp>
        <p:nvCxnSpPr>
          <p:cNvPr id="10" name="Straight Connector 9"/>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942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Footer title goes here</a:t>
            </a:r>
          </a:p>
        </p:txBody>
      </p:sp>
      <p:sp>
        <p:nvSpPr>
          <p:cNvPr id="7" name="Slide Number Placeholder 6"/>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24" name="Title 1"/>
          <p:cNvSpPr>
            <a:spLocks noGrp="1"/>
          </p:cNvSpPr>
          <p:nvPr>
            <p:ph type="title"/>
          </p:nvPr>
        </p:nvSpPr>
        <p:spPr>
          <a:xfrm>
            <a:off x="256669" y="274638"/>
            <a:ext cx="8607930" cy="1143000"/>
          </a:xfrm>
        </p:spPr>
        <p:txBody>
          <a:bodyPr/>
          <a:lstStyle/>
          <a:p>
            <a:r>
              <a:rPr lang="ga-IE" dirty="0"/>
              <a:t>Click to edit Master title style</a:t>
            </a:r>
            <a:endParaRPr lang="en-US" dirty="0"/>
          </a:p>
        </p:txBody>
      </p:sp>
      <p:sp>
        <p:nvSpPr>
          <p:cNvPr id="53" name="Rectangle 52"/>
          <p:cNvSpPr/>
          <p:nvPr userDrawn="1"/>
        </p:nvSpPr>
        <p:spPr>
          <a:xfrm>
            <a:off x="457200" y="3817938"/>
            <a:ext cx="4056063" cy="2270125"/>
          </a:xfrm>
          <a:prstGeom prst="rect">
            <a:avLst/>
          </a:prstGeom>
          <a:solidFill>
            <a:srgbClr val="D7D2C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Rectangle 54"/>
          <p:cNvSpPr/>
          <p:nvPr userDrawn="1"/>
        </p:nvSpPr>
        <p:spPr>
          <a:xfrm>
            <a:off x="457200" y="1422401"/>
            <a:ext cx="4056063" cy="2279650"/>
          </a:xfrm>
          <a:prstGeom prst="rect">
            <a:avLst/>
          </a:prstGeom>
          <a:solidFill>
            <a:srgbClr val="D7D2C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userDrawn="1"/>
        </p:nvSpPr>
        <p:spPr>
          <a:xfrm>
            <a:off x="4630738" y="1422401"/>
            <a:ext cx="4056062" cy="2279650"/>
          </a:xfrm>
          <a:prstGeom prst="rect">
            <a:avLst/>
          </a:prstGeom>
          <a:solidFill>
            <a:srgbClr val="D7D2C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ectangle 56"/>
          <p:cNvSpPr/>
          <p:nvPr userDrawn="1"/>
        </p:nvSpPr>
        <p:spPr>
          <a:xfrm>
            <a:off x="4630738" y="3817938"/>
            <a:ext cx="4056062" cy="2270125"/>
          </a:xfrm>
          <a:prstGeom prst="rect">
            <a:avLst/>
          </a:prstGeom>
          <a:solidFill>
            <a:srgbClr val="D7D2CB">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userDrawn="1"/>
        </p:nvSpPr>
        <p:spPr>
          <a:xfrm>
            <a:off x="457200" y="1422400"/>
            <a:ext cx="4056063" cy="333375"/>
          </a:xfrm>
          <a:prstGeom prst="rect">
            <a:avLst/>
          </a:prstGeom>
          <a:solidFill>
            <a:srgbClr val="D7D2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userDrawn="1"/>
        </p:nvSpPr>
        <p:spPr>
          <a:xfrm>
            <a:off x="4630738" y="1422400"/>
            <a:ext cx="4056062" cy="333375"/>
          </a:xfrm>
          <a:prstGeom prst="rect">
            <a:avLst/>
          </a:prstGeom>
          <a:solidFill>
            <a:srgbClr val="D7D2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userDrawn="1"/>
        </p:nvSpPr>
        <p:spPr>
          <a:xfrm>
            <a:off x="457200" y="3817938"/>
            <a:ext cx="4056063" cy="333375"/>
          </a:xfrm>
          <a:prstGeom prst="rect">
            <a:avLst/>
          </a:prstGeom>
          <a:solidFill>
            <a:srgbClr val="D7D2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userDrawn="1"/>
        </p:nvSpPr>
        <p:spPr>
          <a:xfrm>
            <a:off x="4630738" y="3817938"/>
            <a:ext cx="4056062" cy="333375"/>
          </a:xfrm>
          <a:prstGeom prst="rect">
            <a:avLst/>
          </a:prstGeom>
          <a:solidFill>
            <a:srgbClr val="D7D2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hart Placeholder 2"/>
          <p:cNvSpPr>
            <a:spLocks noGrp="1"/>
          </p:cNvSpPr>
          <p:nvPr>
            <p:ph type="chart" sz="quarter" idx="13"/>
          </p:nvPr>
        </p:nvSpPr>
        <p:spPr>
          <a:xfrm>
            <a:off x="449262" y="1417638"/>
            <a:ext cx="4056063" cy="2284412"/>
          </a:xfrm>
        </p:spPr>
        <p:txBody>
          <a:bodyPr tIns="72000">
            <a:normAutofit/>
          </a:bodyPr>
          <a:lstStyle>
            <a:lvl1pPr>
              <a:defRPr sz="1400" b="1"/>
            </a:lvl1pPr>
          </a:lstStyle>
          <a:p>
            <a:r>
              <a:rPr lang="ga-IE"/>
              <a:t>Click icon to add chart</a:t>
            </a:r>
            <a:endParaRPr lang="en-IE" dirty="0"/>
          </a:p>
        </p:txBody>
      </p:sp>
      <p:sp>
        <p:nvSpPr>
          <p:cNvPr id="25" name="Chart Placeholder 2"/>
          <p:cNvSpPr>
            <a:spLocks noGrp="1"/>
          </p:cNvSpPr>
          <p:nvPr>
            <p:ph type="chart" sz="quarter" idx="14"/>
          </p:nvPr>
        </p:nvSpPr>
        <p:spPr>
          <a:xfrm>
            <a:off x="4630738" y="1417638"/>
            <a:ext cx="4056063" cy="2284412"/>
          </a:xfrm>
        </p:spPr>
        <p:txBody>
          <a:bodyPr tIns="72000">
            <a:normAutofit/>
          </a:bodyPr>
          <a:lstStyle>
            <a:lvl1pPr>
              <a:defRPr sz="1400" b="1"/>
            </a:lvl1pPr>
          </a:lstStyle>
          <a:p>
            <a:r>
              <a:rPr lang="ga-IE"/>
              <a:t>Click icon to add chart</a:t>
            </a:r>
            <a:endParaRPr lang="en-IE" dirty="0"/>
          </a:p>
        </p:txBody>
      </p:sp>
      <p:sp>
        <p:nvSpPr>
          <p:cNvPr id="26" name="Chart Placeholder 2"/>
          <p:cNvSpPr>
            <a:spLocks noGrp="1"/>
          </p:cNvSpPr>
          <p:nvPr>
            <p:ph type="chart" sz="quarter" idx="15"/>
          </p:nvPr>
        </p:nvSpPr>
        <p:spPr>
          <a:xfrm>
            <a:off x="457200" y="3817938"/>
            <a:ext cx="4056063" cy="2284412"/>
          </a:xfrm>
        </p:spPr>
        <p:txBody>
          <a:bodyPr tIns="72000">
            <a:normAutofit/>
          </a:bodyPr>
          <a:lstStyle>
            <a:lvl1pPr>
              <a:defRPr sz="1400" b="1"/>
            </a:lvl1pPr>
          </a:lstStyle>
          <a:p>
            <a:r>
              <a:rPr lang="ga-IE"/>
              <a:t>Click icon to add chart</a:t>
            </a:r>
            <a:endParaRPr lang="en-IE" dirty="0"/>
          </a:p>
        </p:txBody>
      </p:sp>
      <p:sp>
        <p:nvSpPr>
          <p:cNvPr id="27" name="Chart Placeholder 2"/>
          <p:cNvSpPr>
            <a:spLocks noGrp="1"/>
          </p:cNvSpPr>
          <p:nvPr>
            <p:ph type="chart" sz="quarter" idx="16"/>
          </p:nvPr>
        </p:nvSpPr>
        <p:spPr>
          <a:xfrm>
            <a:off x="4630738" y="3817938"/>
            <a:ext cx="4056063" cy="2284412"/>
          </a:xfrm>
        </p:spPr>
        <p:txBody>
          <a:bodyPr tIns="72000">
            <a:normAutofit/>
          </a:bodyPr>
          <a:lstStyle>
            <a:lvl1pPr>
              <a:defRPr sz="1400" b="1"/>
            </a:lvl1pPr>
          </a:lstStyle>
          <a:p>
            <a:r>
              <a:rPr lang="ga-IE"/>
              <a:t>Click icon to add chart</a:t>
            </a:r>
            <a:endParaRPr lang="en-IE" dirty="0"/>
          </a:p>
        </p:txBody>
      </p:sp>
      <p:cxnSp>
        <p:nvCxnSpPr>
          <p:cNvPr id="18" name="Straight Connector 17"/>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56669" y="6189663"/>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151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Footer title goes here</a:t>
            </a:r>
          </a:p>
        </p:txBody>
      </p:sp>
      <p:sp>
        <p:nvSpPr>
          <p:cNvPr id="7" name="Slide Number Placeholder 6"/>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pic>
        <p:nvPicPr>
          <p:cNvPr id="8" name="Picture 4" descr="BNM_ppt_back_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091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9563A633-BC34-4A58-9C04-56DC627F3717}" type="datetimeFigureOut">
              <a:rPr lang="en-IE" smtClean="0"/>
              <a:t>01/08/2019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391439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563A633-BC34-4A58-9C04-56DC627F3717}" type="datetimeFigureOut">
              <a:rPr lang="en-IE" smtClean="0"/>
              <a:t>01/08/2019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73830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63A633-BC34-4A58-9C04-56DC627F3717}" type="datetimeFigureOut">
              <a:rPr lang="en-IE" smtClean="0"/>
              <a:t>01/08/2019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3254001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9563A633-BC34-4A58-9C04-56DC627F3717}" type="datetimeFigureOut">
              <a:rPr lang="en-IE" smtClean="0"/>
              <a:t>01/08/2019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3640234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9563A633-BC34-4A58-9C04-56DC627F3717}" type="datetimeFigureOut">
              <a:rPr lang="en-IE" smtClean="0"/>
              <a:t>01/08/2019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1723569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9563A633-BC34-4A58-9C04-56DC627F3717}" type="datetimeFigureOut">
              <a:rPr lang="en-IE" smtClean="0"/>
              <a:t>01/08/2019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301128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80000"/>
            <a:extLst>
              <a:ext uri="{28A0092B-C50C-407E-A947-70E740481C1C}">
                <a14:useLocalDpi xmlns:a14="http://schemas.microsoft.com/office/drawing/2010/main"/>
              </a:ext>
            </a:extLst>
          </a:blip>
          <a:srcRect/>
          <a:stretch/>
        </p:blipFill>
        <p:spPr>
          <a:xfrm>
            <a:off x="265545" y="187504"/>
            <a:ext cx="8612910" cy="5938659"/>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ga-IE" dirty="0"/>
              <a:t>Headline text 33pt</a:t>
            </a:r>
            <a:endParaRPr lang="en-US" dirty="0"/>
          </a:p>
        </p:txBody>
      </p:sp>
      <p:sp>
        <p:nvSpPr>
          <p:cNvPr id="3" name="Footer Placeholder 2"/>
          <p:cNvSpPr>
            <a:spLocks noGrp="1"/>
          </p:cNvSpPr>
          <p:nvPr>
            <p:ph type="ftr" sz="quarter" idx="10"/>
          </p:nvPr>
        </p:nvSpPr>
        <p:spPr/>
        <p:txBody>
          <a:bodyPr/>
          <a:lstStyle/>
          <a:p>
            <a:r>
              <a:rPr lang="en-US"/>
              <a:t>Footer title goes here</a:t>
            </a:r>
            <a:endParaRPr lang="en-US" dirty="0"/>
          </a:p>
        </p:txBody>
      </p:sp>
      <p:sp>
        <p:nvSpPr>
          <p:cNvPr id="4" name="Slide Number Placeholder 3"/>
          <p:cNvSpPr>
            <a:spLocks noGrp="1"/>
          </p:cNvSpPr>
          <p:nvPr>
            <p:ph type="sldNum" sz="quarter" idx="11"/>
          </p:nvPr>
        </p:nvSpPr>
        <p:spPr/>
        <p:txBody>
          <a:bodyPr/>
          <a:lstStyle/>
          <a:p>
            <a:pPr algn="l"/>
            <a:fld id="{125EE8F5-089C-4544-BDD9-1509F9832AE3}" type="slidenum">
              <a:rPr lang="en-US" smtClean="0"/>
              <a:pPr algn="l"/>
              <a:t>‹#›</a:t>
            </a:fld>
            <a:endParaRPr lang="en-US" dirty="0"/>
          </a:p>
        </p:txBody>
      </p:sp>
      <p:sp>
        <p:nvSpPr>
          <p:cNvPr id="5" name="Content Placeholder 2"/>
          <p:cNvSpPr>
            <a:spLocks noGrp="1"/>
          </p:cNvSpPr>
          <p:nvPr>
            <p:ph sz="half" idx="1" hasCustomPrompt="1"/>
          </p:nvPr>
        </p:nvSpPr>
        <p:spPr>
          <a:xfrm>
            <a:off x="457200" y="1600200"/>
            <a:ext cx="8229600" cy="4525963"/>
          </a:xfrm>
        </p:spPr>
        <p:txBody>
          <a:bodyPr>
            <a:normAutofit/>
          </a:bodyPr>
          <a:lstStyle>
            <a:lvl1pPr marL="0" indent="0">
              <a:buNone/>
              <a:defRPr sz="4000" b="1" baseline="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dirty="0"/>
              <a:t>Introduction text can go here 40pt</a:t>
            </a:r>
          </a:p>
        </p:txBody>
      </p:sp>
      <p:cxnSp>
        <p:nvCxnSpPr>
          <p:cNvPr id="8" name="Straight Connector 7"/>
          <p:cNvCxnSpPr/>
          <p:nvPr userDrawn="1"/>
        </p:nvCxnSpPr>
        <p:spPr>
          <a:xfrm>
            <a:off x="600364" y="1196385"/>
            <a:ext cx="8086436"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695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3A633-BC34-4A58-9C04-56DC627F3717}" type="datetimeFigureOut">
              <a:rPr lang="en-IE" smtClean="0"/>
              <a:t>01/08/2019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2734780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63A633-BC34-4A58-9C04-56DC627F3717}" type="datetimeFigureOut">
              <a:rPr lang="en-IE" smtClean="0"/>
              <a:t>01/08/2019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4122326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63A633-BC34-4A58-9C04-56DC627F3717}" type="datetimeFigureOut">
              <a:rPr lang="en-IE" smtClean="0"/>
              <a:t>01/08/2019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386557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563A633-BC34-4A58-9C04-56DC627F3717}" type="datetimeFigureOut">
              <a:rPr lang="en-IE" smtClean="0"/>
              <a:t>01/08/2019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1658828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563A633-BC34-4A58-9C04-56DC627F3717}" type="datetimeFigureOut">
              <a:rPr lang="en-IE" smtClean="0"/>
              <a:t>01/08/2019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E155BE5-163C-478E-B54B-FBFCCE33713C}" type="slidenum">
              <a:rPr lang="en-IE" smtClean="0"/>
              <a:t>‹#›</a:t>
            </a:fld>
            <a:endParaRPr lang="en-IE"/>
          </a:p>
        </p:txBody>
      </p:sp>
    </p:spTree>
    <p:extLst>
      <p:ext uri="{BB962C8B-B14F-4D97-AF65-F5344CB8AC3E}">
        <p14:creationId xmlns:p14="http://schemas.microsoft.com/office/powerpoint/2010/main" val="335212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title goes here</a:t>
            </a:r>
            <a:endParaRPr lang="en-US" dirty="0"/>
          </a:p>
        </p:txBody>
      </p:sp>
      <p:sp>
        <p:nvSpPr>
          <p:cNvPr id="4" name="Slide Number Placeholder 3"/>
          <p:cNvSpPr>
            <a:spLocks noGrp="1"/>
          </p:cNvSpPr>
          <p:nvPr>
            <p:ph type="sldNum" sz="quarter" idx="11"/>
          </p:nvPr>
        </p:nvSpPr>
        <p:spPr/>
        <p:txBody>
          <a:bodyPr/>
          <a:lstStyle/>
          <a:p>
            <a:pPr algn="l"/>
            <a:fld id="{125EE8F5-089C-4544-BDD9-1509F9832AE3}" type="slidenum">
              <a:rPr lang="en-US" smtClean="0"/>
              <a:pPr algn="l"/>
              <a:t>‹#›</a:t>
            </a:fld>
            <a:endParaRPr lang="en-US" dirty="0"/>
          </a:p>
        </p:txBody>
      </p:sp>
      <p:sp>
        <p:nvSpPr>
          <p:cNvPr id="10" name="Picture Placeholder 8"/>
          <p:cNvSpPr>
            <a:spLocks noGrp="1"/>
          </p:cNvSpPr>
          <p:nvPr>
            <p:ph type="pic" sz="quarter" idx="12" hasCustomPrompt="1"/>
          </p:nvPr>
        </p:nvSpPr>
        <p:spPr>
          <a:xfrm>
            <a:off x="265113" y="285750"/>
            <a:ext cx="8613775" cy="5856288"/>
          </a:xfrm>
        </p:spPr>
        <p:txBody>
          <a:bodyPr/>
          <a:lstStyle/>
          <a:p>
            <a:r>
              <a:rPr lang="en-US" dirty="0"/>
              <a:t>Drag image into box or click icon.</a:t>
            </a:r>
          </a:p>
        </p:txBody>
      </p:sp>
    </p:spTree>
    <p:extLst>
      <p:ext uri="{BB962C8B-B14F-4D97-AF65-F5344CB8AC3E}">
        <p14:creationId xmlns:p14="http://schemas.microsoft.com/office/powerpoint/2010/main" val="333846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Footer title goes here</a:t>
            </a:r>
          </a:p>
        </p:txBody>
      </p:sp>
      <p:sp>
        <p:nvSpPr>
          <p:cNvPr id="7" name="Slide Number Placeholder 6"/>
          <p:cNvSpPr>
            <a:spLocks noGrp="1"/>
          </p:cNvSpPr>
          <p:nvPr>
            <p:ph type="sldNum" sz="quarter" idx="12"/>
          </p:nvPr>
        </p:nvSpPr>
        <p:spPr/>
        <p:txBody>
          <a:bodyPr/>
          <a:lstStyle>
            <a:lvl1pPr algn="l">
              <a:defRPr/>
            </a:lvl1pPr>
          </a:lstStyle>
          <a:p>
            <a:fld id="{125EE8F5-089C-4544-BDD9-1509F9832AE3}" type="slidenum">
              <a:rPr lang="en-US" smtClean="0"/>
              <a:pPr/>
              <a:t>‹#›</a:t>
            </a:fld>
            <a:endParaRPr lang="en-US" dirty="0"/>
          </a:p>
        </p:txBody>
      </p:sp>
      <p:sp>
        <p:nvSpPr>
          <p:cNvPr id="17" name="Picture Placeholder 16"/>
          <p:cNvSpPr>
            <a:spLocks noGrp="1"/>
          </p:cNvSpPr>
          <p:nvPr>
            <p:ph type="pic" sz="quarter" idx="13" hasCustomPrompt="1"/>
          </p:nvPr>
        </p:nvSpPr>
        <p:spPr>
          <a:xfrm>
            <a:off x="265544" y="285862"/>
            <a:ext cx="4306455" cy="5856176"/>
          </a:xfrm>
        </p:spPr>
        <p:txBody>
          <a:bodyPr/>
          <a:lstStyle/>
          <a:p>
            <a:r>
              <a:rPr lang="en-US" dirty="0"/>
              <a:t>Drag image into box or click on icon.</a:t>
            </a:r>
          </a:p>
        </p:txBody>
      </p:sp>
      <p:sp>
        <p:nvSpPr>
          <p:cNvPr id="21" name="Picture Placeholder 19"/>
          <p:cNvSpPr>
            <a:spLocks noGrp="1"/>
          </p:cNvSpPr>
          <p:nvPr>
            <p:ph type="pic" sz="quarter" idx="14" hasCustomPrompt="1"/>
          </p:nvPr>
        </p:nvSpPr>
        <p:spPr>
          <a:xfrm>
            <a:off x="4572000" y="285861"/>
            <a:ext cx="4306454" cy="2965338"/>
          </a:xfrm>
        </p:spPr>
        <p:txBody>
          <a:bodyPr/>
          <a:lstStyle/>
          <a:p>
            <a:r>
              <a:rPr lang="en-US" dirty="0"/>
              <a:t>Drag image into box or click on icon.</a:t>
            </a:r>
          </a:p>
        </p:txBody>
      </p:sp>
      <p:sp>
        <p:nvSpPr>
          <p:cNvPr id="30" name="Picture Placeholder 19"/>
          <p:cNvSpPr>
            <a:spLocks noGrp="1"/>
          </p:cNvSpPr>
          <p:nvPr>
            <p:ph type="pic" sz="quarter" idx="16" hasCustomPrompt="1"/>
          </p:nvPr>
        </p:nvSpPr>
        <p:spPr>
          <a:xfrm>
            <a:off x="4572000" y="3251199"/>
            <a:ext cx="4306454" cy="2890839"/>
          </a:xfrm>
        </p:spPr>
        <p:txBody>
          <a:bodyPr/>
          <a:lstStyle/>
          <a:p>
            <a:r>
              <a:rPr lang="en-US" dirty="0"/>
              <a:t>Drag image into box or click on icon.</a:t>
            </a:r>
          </a:p>
        </p:txBody>
      </p:sp>
    </p:spTree>
    <p:extLst>
      <p:ext uri="{BB962C8B-B14F-4D97-AF65-F5344CB8AC3E}">
        <p14:creationId xmlns:p14="http://schemas.microsoft.com/office/powerpoint/2010/main" val="241579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6668" y="274638"/>
            <a:ext cx="8607931" cy="1143000"/>
          </a:xfrm>
        </p:spPr>
        <p:txBody>
          <a:bodyPr/>
          <a:lstStyle/>
          <a:p>
            <a:r>
              <a:rPr lang="ga-IE"/>
              <a:t>Click to edit Master title style</a:t>
            </a:r>
            <a:endParaRPr lang="en-US" dirty="0"/>
          </a:p>
        </p:txBody>
      </p:sp>
      <p:sp>
        <p:nvSpPr>
          <p:cNvPr id="3" name="Footer Placeholder 2"/>
          <p:cNvSpPr>
            <a:spLocks noGrp="1"/>
          </p:cNvSpPr>
          <p:nvPr>
            <p:ph type="ftr" sz="quarter" idx="10"/>
          </p:nvPr>
        </p:nvSpPr>
        <p:spPr/>
        <p:txBody>
          <a:bodyPr/>
          <a:lstStyle/>
          <a:p>
            <a:r>
              <a:rPr lang="en-US"/>
              <a:t>Footer title goes here</a:t>
            </a:r>
            <a:endParaRPr lang="en-US" dirty="0"/>
          </a:p>
        </p:txBody>
      </p:sp>
      <p:sp>
        <p:nvSpPr>
          <p:cNvPr id="4" name="Slide Number Placeholder 3"/>
          <p:cNvSpPr>
            <a:spLocks noGrp="1"/>
          </p:cNvSpPr>
          <p:nvPr>
            <p:ph type="sldNum" sz="quarter" idx="11"/>
          </p:nvPr>
        </p:nvSpPr>
        <p:spPr/>
        <p:txBody>
          <a:bodyPr/>
          <a:lstStyle/>
          <a:p>
            <a:pPr algn="l"/>
            <a:fld id="{125EE8F5-089C-4544-BDD9-1509F9832AE3}" type="slidenum">
              <a:rPr lang="en-US" smtClean="0"/>
              <a:pPr algn="l"/>
              <a:t>‹#›</a:t>
            </a:fld>
            <a:endParaRPr lang="en-US" dirty="0"/>
          </a:p>
        </p:txBody>
      </p:sp>
      <p:cxnSp>
        <p:nvCxnSpPr>
          <p:cNvPr id="8" name="Straight Connector 7"/>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256669" y="1417638"/>
            <a:ext cx="8607930" cy="4708525"/>
          </a:xfrm>
        </p:spPr>
        <p:txBody>
          <a:bodyPr/>
          <a:lstStyle>
            <a:lvl1pPr marL="0" indent="0">
              <a:buNone/>
              <a:defRPr sz="2700"/>
            </a:lvl1pPr>
            <a:lvl2pPr marL="403200" indent="-342900" algn="l">
              <a:buFont typeface="Arial"/>
              <a:buChar char="•"/>
              <a:defRPr sz="2100"/>
            </a:lvl2pPr>
            <a:lvl3pPr>
              <a:defRPr sz="1800"/>
            </a:lvl3pPr>
          </a:lstStyle>
          <a:p>
            <a:pPr lvl="0"/>
            <a:r>
              <a:rPr lang="ga-IE" dirty="0"/>
              <a:t>Click to edit statment</a:t>
            </a:r>
          </a:p>
        </p:txBody>
      </p:sp>
      <p:cxnSp>
        <p:nvCxnSpPr>
          <p:cNvPr id="10" name="Straight Connector 9"/>
          <p:cNvCxnSpPr/>
          <p:nvPr userDrawn="1"/>
        </p:nvCxnSpPr>
        <p:spPr>
          <a:xfrm>
            <a:off x="256669" y="6126163"/>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2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669" y="274638"/>
            <a:ext cx="8620631" cy="1143000"/>
          </a:xfrm>
        </p:spPr>
        <p:txBody>
          <a:bodyPr/>
          <a:lstStyle/>
          <a:p>
            <a:r>
              <a:rPr lang="ga-IE" dirty="0"/>
              <a:t>Click to edit Master title style</a:t>
            </a:r>
            <a:endParaRPr lang="en-US" dirty="0"/>
          </a:p>
        </p:txBody>
      </p:sp>
      <p:sp>
        <p:nvSpPr>
          <p:cNvPr id="3" name="Content Placeholder 2"/>
          <p:cNvSpPr>
            <a:spLocks noGrp="1"/>
          </p:cNvSpPr>
          <p:nvPr>
            <p:ph idx="1"/>
          </p:nvPr>
        </p:nvSpPr>
        <p:spPr>
          <a:xfrm>
            <a:off x="256669" y="1417638"/>
            <a:ext cx="8620631" cy="4708525"/>
          </a:xfrm>
        </p:spPr>
        <p:txBody>
          <a:bodyPr/>
          <a:lstStyle>
            <a:lvl1pPr marL="0" indent="0">
              <a:buNone/>
              <a:defRPr sz="2700"/>
            </a:lvl1pPr>
            <a:lvl2pPr marL="403200" indent="-342900" algn="l">
              <a:buFont typeface="Arial"/>
              <a:buChar char="•"/>
              <a:defRPr sz="2100"/>
            </a:lvl2pPr>
            <a:lvl3pPr>
              <a:defRPr sz="1800"/>
            </a:lvl3pPr>
          </a:lstStyle>
          <a:p>
            <a:pPr lvl="0"/>
            <a:r>
              <a:rPr lang="ga-IE"/>
              <a:t>Click to edit Master text styles</a:t>
            </a:r>
          </a:p>
          <a:p>
            <a:pPr lvl="1"/>
            <a:r>
              <a:rPr lang="ga-IE"/>
              <a:t>Second level</a:t>
            </a:r>
          </a:p>
        </p:txBody>
      </p:sp>
      <p:sp>
        <p:nvSpPr>
          <p:cNvPr id="5" name="Footer Placeholder 4"/>
          <p:cNvSpPr>
            <a:spLocks noGrp="1"/>
          </p:cNvSpPr>
          <p:nvPr>
            <p:ph type="ftr" sz="quarter" idx="11"/>
          </p:nvPr>
        </p:nvSpPr>
        <p:spPr/>
        <p:txBody>
          <a:bodyPr/>
          <a:lstStyle/>
          <a:p>
            <a:r>
              <a:rPr lang="en-US"/>
              <a:t>Footer title goes here</a:t>
            </a:r>
            <a:endParaRPr lang="en-US" dirty="0"/>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cxnSp>
        <p:nvCxnSpPr>
          <p:cNvPr id="11" name="Straight Connector 10"/>
          <p:cNvCxnSpPr/>
          <p:nvPr userDrawn="1"/>
        </p:nvCxnSpPr>
        <p:spPr>
          <a:xfrm>
            <a:off x="256669" y="1196385"/>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56669" y="6126163"/>
            <a:ext cx="8607930"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17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265545" y="285863"/>
            <a:ext cx="8612910" cy="5840300"/>
          </a:xfrm>
          <a:prstGeom prst="rect">
            <a:avLst/>
          </a:prstGeom>
          <a:solidFill>
            <a:srgbClr val="E572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FFFFFF"/>
                </a:solidFill>
              </a:defRPr>
            </a:lvl1pPr>
          </a:lstStyle>
          <a:p>
            <a:r>
              <a:rPr lang="en-IE" dirty="0"/>
              <a:t>HR Weekly Review</a:t>
            </a:r>
            <a:endParaRPr lang="en-US" dirty="0"/>
          </a:p>
        </p:txBody>
      </p:sp>
      <p:sp>
        <p:nvSpPr>
          <p:cNvPr id="3" name="Footer Placeholder 2"/>
          <p:cNvSpPr>
            <a:spLocks noGrp="1"/>
          </p:cNvSpPr>
          <p:nvPr>
            <p:ph type="ftr" sz="quarter" idx="10"/>
          </p:nvPr>
        </p:nvSpPr>
        <p:spPr/>
        <p:txBody>
          <a:bodyPr/>
          <a:lstStyle/>
          <a:p>
            <a:r>
              <a:rPr lang="en-US"/>
              <a:t>Footer title goes here</a:t>
            </a:r>
            <a:endParaRPr lang="en-US" dirty="0"/>
          </a:p>
        </p:txBody>
      </p:sp>
      <p:sp>
        <p:nvSpPr>
          <p:cNvPr id="4" name="Slide Number Placeholder 3"/>
          <p:cNvSpPr>
            <a:spLocks noGrp="1"/>
          </p:cNvSpPr>
          <p:nvPr>
            <p:ph type="sldNum" sz="quarter" idx="11"/>
          </p:nvPr>
        </p:nvSpPr>
        <p:spPr/>
        <p:txBody>
          <a:bodyPr/>
          <a:lstStyle/>
          <a:p>
            <a:pPr algn="l"/>
            <a:fld id="{125EE8F5-089C-4544-BDD9-1509F9832AE3}" type="slidenum">
              <a:rPr lang="en-US" smtClean="0"/>
              <a:pPr algn="l"/>
              <a:t>‹#›</a:t>
            </a:fld>
            <a:endParaRPr lang="en-US" dirty="0"/>
          </a:p>
        </p:txBody>
      </p:sp>
      <p:sp>
        <p:nvSpPr>
          <p:cNvPr id="5" name="Content Placeholder 2"/>
          <p:cNvSpPr>
            <a:spLocks noGrp="1"/>
          </p:cNvSpPr>
          <p:nvPr>
            <p:ph idx="1"/>
          </p:nvPr>
        </p:nvSpPr>
        <p:spPr>
          <a:xfrm>
            <a:off x="457200" y="1417638"/>
            <a:ext cx="8229600" cy="4470545"/>
          </a:xfrm>
        </p:spPr>
        <p:txBody>
          <a:bodyPr>
            <a:normAutofit/>
          </a:bodyPr>
          <a:lstStyle>
            <a:lvl1pPr marL="0" indent="0">
              <a:buNone/>
              <a:defRPr sz="4000" b="1" baseline="300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IE" dirty="0"/>
          </a:p>
          <a:p>
            <a:pPr lvl="0"/>
            <a:endParaRPr lang="en-IE" dirty="0"/>
          </a:p>
          <a:p>
            <a:pPr lvl="0"/>
            <a:endParaRPr lang="en-IE" dirty="0"/>
          </a:p>
          <a:p>
            <a:pPr lvl="0"/>
            <a:r>
              <a:rPr lang="en-IE" dirty="0"/>
              <a:t>Week ending 13th May 2016</a:t>
            </a:r>
            <a:endParaRPr lang="ga-IE" dirty="0"/>
          </a:p>
        </p:txBody>
      </p:sp>
      <p:cxnSp>
        <p:nvCxnSpPr>
          <p:cNvPr id="6" name="Straight Connector 5"/>
          <p:cNvCxnSpPr/>
          <p:nvPr userDrawn="1"/>
        </p:nvCxnSpPr>
        <p:spPr>
          <a:xfrm>
            <a:off x="600364" y="1196385"/>
            <a:ext cx="8086436" cy="0"/>
          </a:xfrm>
          <a:prstGeom prst="line">
            <a:avLst/>
          </a:prstGeom>
          <a:ln w="6350" cmpd="sng">
            <a:solidFill>
              <a:srgbClr val="E572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74964" y="1196385"/>
            <a:ext cx="8086436"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3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BNM_PPT_backgrounds_270116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6668" y="285863"/>
            <a:ext cx="8621787" cy="5840300"/>
          </a:xfrm>
          <a:prstGeom prst="rect">
            <a:avLst/>
          </a:prstGeom>
        </p:spPr>
      </p:pic>
      <p:sp>
        <p:nvSpPr>
          <p:cNvPr id="5" name="Footer Placeholder 4"/>
          <p:cNvSpPr>
            <a:spLocks noGrp="1"/>
          </p:cNvSpPr>
          <p:nvPr>
            <p:ph type="ftr" sz="quarter" idx="11"/>
          </p:nvPr>
        </p:nvSpPr>
        <p:spPr/>
        <p:txBody>
          <a:bodyPr/>
          <a:lstStyle/>
          <a:p>
            <a:r>
              <a:rPr lang="en-US"/>
              <a:t>Footer title goes here</a:t>
            </a:r>
          </a:p>
        </p:txBody>
      </p:sp>
      <p:sp>
        <p:nvSpPr>
          <p:cNvPr id="6" name="Slide Number Placeholder 5"/>
          <p:cNvSpPr>
            <a:spLocks noGrp="1"/>
          </p:cNvSpPr>
          <p:nvPr>
            <p:ph type="sldNum" sz="quarter" idx="12"/>
          </p:nvPr>
        </p:nvSpPr>
        <p:spPr/>
        <p:txBody>
          <a:bodyPr/>
          <a:lstStyle>
            <a:lvl1pPr algn="l">
              <a:defRPr/>
            </a:lvl1pPr>
          </a:lstStyle>
          <a:p>
            <a:fld id="{125EE8F5-089C-4544-BDD9-1509F9832AE3}" type="slidenum">
              <a:rPr lang="en-US" smtClean="0"/>
              <a:pPr/>
              <a:t>‹#›</a:t>
            </a:fld>
            <a:endParaRPr lang="en-US"/>
          </a:p>
        </p:txBody>
      </p:sp>
      <p:sp>
        <p:nvSpPr>
          <p:cNvPr id="11" name="Text Placeholder 10"/>
          <p:cNvSpPr>
            <a:spLocks noGrp="1"/>
          </p:cNvSpPr>
          <p:nvPr>
            <p:ph type="body" sz="quarter" idx="13"/>
          </p:nvPr>
        </p:nvSpPr>
        <p:spPr>
          <a:xfrm>
            <a:off x="685800" y="2862696"/>
            <a:ext cx="7772400" cy="1074305"/>
          </a:xfrm>
        </p:spPr>
        <p:txBody>
          <a:bodyPr>
            <a:normAutofit/>
          </a:bodyPr>
          <a:lstStyle>
            <a:lvl1pPr algn="ctr">
              <a:defRPr sz="3300" b="1">
                <a:solidFill>
                  <a:schemeClr val="bg1"/>
                </a:solidFill>
              </a:defRPr>
            </a:lvl1pPr>
            <a:lvl2pPr algn="l">
              <a:defRPr/>
            </a:lvl2pPr>
            <a:lvl3pPr algn="l">
              <a:defRPr/>
            </a:lvl3pPr>
            <a:lvl4pPr algn="l">
              <a:defRPr/>
            </a:lvl4pPr>
            <a:lvl5pPr algn="l">
              <a:defRPr/>
            </a:lvl5pPr>
          </a:lstStyle>
          <a:p>
            <a:pPr lvl="0"/>
            <a:r>
              <a:rPr lang="ga-IE"/>
              <a:t>Click to edit Master text styles</a:t>
            </a:r>
          </a:p>
        </p:txBody>
      </p:sp>
    </p:spTree>
    <p:extLst>
      <p:ext uri="{BB962C8B-B14F-4D97-AF65-F5344CB8AC3E}">
        <p14:creationId xmlns:p14="http://schemas.microsoft.com/office/powerpoint/2010/main" val="277879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ga-IE" dirty="0"/>
              <a:t>Click to edit Master text styles</a:t>
            </a:r>
          </a:p>
          <a:p>
            <a:pPr lvl="1"/>
            <a:r>
              <a:rPr lang="ga-IE" dirty="0"/>
              <a:t>Second level</a:t>
            </a:r>
          </a:p>
        </p:txBody>
      </p:sp>
      <p:sp>
        <p:nvSpPr>
          <p:cNvPr id="5" name="Footer Placeholder 4"/>
          <p:cNvSpPr>
            <a:spLocks noGrp="1"/>
          </p:cNvSpPr>
          <p:nvPr>
            <p:ph type="ftr" sz="quarter" idx="3"/>
          </p:nvPr>
        </p:nvSpPr>
        <p:spPr>
          <a:xfrm>
            <a:off x="979419" y="6356350"/>
            <a:ext cx="2895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Footer title goes here</a:t>
            </a:r>
            <a:endParaRPr lang="en-US" dirty="0"/>
          </a:p>
        </p:txBody>
      </p:sp>
      <p:sp>
        <p:nvSpPr>
          <p:cNvPr id="6" name="Slide Number Placeholder 5"/>
          <p:cNvSpPr>
            <a:spLocks noGrp="1"/>
          </p:cNvSpPr>
          <p:nvPr>
            <p:ph type="sldNum" sz="quarter" idx="4"/>
          </p:nvPr>
        </p:nvSpPr>
        <p:spPr>
          <a:xfrm>
            <a:off x="256669" y="6356350"/>
            <a:ext cx="662709"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algn="l"/>
            <a:fld id="{125EE8F5-089C-4544-BDD9-1509F9832AE3}" type="slidenum">
              <a:rPr lang="en-US" smtClean="0"/>
              <a:pPr algn="l"/>
              <a:t>‹#›</a:t>
            </a:fld>
            <a:endParaRPr lang="en-US" dirty="0"/>
          </a:p>
        </p:txBody>
      </p:sp>
      <p:pic>
        <p:nvPicPr>
          <p:cNvPr id="8" name="Picture 7" descr="BNM_LOGO_tagline_gradient_72dpi.png"/>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7591776" y="6356350"/>
            <a:ext cx="1298224" cy="365125"/>
          </a:xfrm>
          <a:prstGeom prst="rect">
            <a:avLst/>
          </a:prstGeom>
        </p:spPr>
      </p:pic>
    </p:spTree>
    <p:extLst>
      <p:ext uri="{BB962C8B-B14F-4D97-AF65-F5344CB8AC3E}">
        <p14:creationId xmlns:p14="http://schemas.microsoft.com/office/powerpoint/2010/main" val="21071945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2" r:id="rId5"/>
    <p:sldLayoutId id="2147483663" r:id="rId6"/>
    <p:sldLayoutId id="2147483650" r:id="rId7"/>
    <p:sldLayoutId id="2147483664" r:id="rId8"/>
    <p:sldLayoutId id="2147483665" r:id="rId9"/>
    <p:sldLayoutId id="2147483666" r:id="rId10"/>
    <p:sldLayoutId id="2147483651" r:id="rId11"/>
    <p:sldLayoutId id="2147483667" r:id="rId12"/>
    <p:sldLayoutId id="2147483668" r:id="rId13"/>
    <p:sldLayoutId id="2147483669" r:id="rId14"/>
    <p:sldLayoutId id="2147483653" r:id="rId15"/>
    <p:sldLayoutId id="2147483670" r:id="rId16"/>
    <p:sldLayoutId id="2147483671" r:id="rId17"/>
    <p:sldLayoutId id="2147483672" r:id="rId18"/>
    <p:sldLayoutId id="2147483673" r:id="rId19"/>
    <p:sldLayoutId id="2147483674" r:id="rId20"/>
    <p:sldLayoutId id="2147483675" r:id="rId21"/>
    <p:sldLayoutId id="2147483656" r:id="rId22"/>
    <p:sldLayoutId id="2147483657" r:id="rId23"/>
  </p:sldLayoutIdLst>
  <p:hf hdr="0" dt="0"/>
  <p:txStyles>
    <p:titleStyle>
      <a:lvl1pPr algn="l" defTabSz="457200" rtl="0" eaLnBrk="1" latinLnBrk="0" hangingPunct="1">
        <a:spcBef>
          <a:spcPct val="0"/>
        </a:spcBef>
        <a:buNone/>
        <a:defRPr sz="33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700" kern="1200">
          <a:solidFill>
            <a:schemeClr val="tx2"/>
          </a:solidFill>
          <a:latin typeface="+mn-lt"/>
          <a:ea typeface="+mn-ea"/>
          <a:cs typeface="+mn-cs"/>
        </a:defRPr>
      </a:lvl1pPr>
      <a:lvl2pPr marL="345600" indent="-285750" algn="l" defTabSz="457200" rtl="0" eaLnBrk="1" latinLnBrk="0" hangingPunct="1">
        <a:spcBef>
          <a:spcPct val="20000"/>
        </a:spcBef>
        <a:buFont typeface="Arial"/>
        <a:buChar char="•"/>
        <a:defRPr sz="21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3A633-BC34-4A58-9C04-56DC627F3717}" type="datetimeFigureOut">
              <a:rPr lang="en-IE" smtClean="0"/>
              <a:t>01/08/2019</a:t>
            </a:fld>
            <a:endParaRPr lang="en-I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55BE5-163C-478E-B54B-FBFCCE33713C}" type="slidenum">
              <a:rPr lang="en-IE" smtClean="0"/>
              <a:t>‹#›</a:t>
            </a:fld>
            <a:endParaRPr lang="en-IE"/>
          </a:p>
        </p:txBody>
      </p:sp>
    </p:spTree>
    <p:extLst>
      <p:ext uri="{BB962C8B-B14F-4D97-AF65-F5344CB8AC3E}">
        <p14:creationId xmlns:p14="http://schemas.microsoft.com/office/powerpoint/2010/main" val="24029547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hyperlink" Target="http://www.electricityexchange.i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287641"/>
            <a:ext cx="8534400" cy="686666"/>
          </a:xfrm>
        </p:spPr>
        <p:txBody>
          <a:bodyPr>
            <a:normAutofit fontScale="90000"/>
          </a:bodyPr>
          <a:lstStyle/>
          <a:p>
            <a:r>
              <a:rPr lang="en-IE" dirty="0"/>
              <a:t>Energy Efficiency &amp; Demand Side Management</a:t>
            </a:r>
          </a:p>
        </p:txBody>
      </p:sp>
      <p:sp>
        <p:nvSpPr>
          <p:cNvPr id="4" name="Text Placeholder 3"/>
          <p:cNvSpPr>
            <a:spLocks noGrp="1"/>
          </p:cNvSpPr>
          <p:nvPr>
            <p:ph type="body" sz="quarter" idx="10"/>
          </p:nvPr>
        </p:nvSpPr>
        <p:spPr>
          <a:xfrm>
            <a:off x="1371601" y="3020593"/>
            <a:ext cx="6400799" cy="392113"/>
          </a:xfrm>
        </p:spPr>
        <p:txBody>
          <a:bodyPr/>
          <a:lstStyle/>
          <a:p>
            <a:r>
              <a:rPr lang="en-IE" dirty="0"/>
              <a:t>May 2019</a:t>
            </a:r>
          </a:p>
        </p:txBody>
      </p:sp>
      <p:sp>
        <p:nvSpPr>
          <p:cNvPr id="5" name="Subtitle 4"/>
          <p:cNvSpPr>
            <a:spLocks noGrp="1"/>
          </p:cNvSpPr>
          <p:nvPr>
            <p:ph type="subTitle" idx="1"/>
          </p:nvPr>
        </p:nvSpPr>
        <p:spPr>
          <a:xfrm>
            <a:off x="0" y="4514307"/>
            <a:ext cx="9144000" cy="507999"/>
          </a:xfrm>
        </p:spPr>
        <p:txBody>
          <a:bodyPr/>
          <a:lstStyle/>
          <a:p>
            <a:r>
              <a:rPr lang="en-IE" dirty="0" err="1">
                <a:solidFill>
                  <a:schemeClr val="bg1"/>
                </a:solidFill>
              </a:rPr>
              <a:t>Handiheat</a:t>
            </a:r>
            <a:r>
              <a:rPr lang="en-IE" dirty="0">
                <a:solidFill>
                  <a:schemeClr val="bg1"/>
                </a:solidFill>
              </a:rPr>
              <a:t> Seminar, </a:t>
            </a:r>
            <a:r>
              <a:rPr lang="en-IE" dirty="0" err="1">
                <a:solidFill>
                  <a:schemeClr val="bg1"/>
                </a:solidFill>
              </a:rPr>
              <a:t>Claremorris</a:t>
            </a:r>
            <a:r>
              <a:rPr lang="en-IE" dirty="0">
                <a:solidFill>
                  <a:schemeClr val="bg1"/>
                </a:solidFill>
              </a:rPr>
              <a:t>, Mayo</a:t>
            </a:r>
          </a:p>
        </p:txBody>
      </p:sp>
    </p:spTree>
    <p:extLst>
      <p:ext uri="{BB962C8B-B14F-4D97-AF65-F5344CB8AC3E}">
        <p14:creationId xmlns:p14="http://schemas.microsoft.com/office/powerpoint/2010/main" val="170052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size of the Challenge in Ireland</a:t>
            </a:r>
          </a:p>
        </p:txBody>
      </p:sp>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10</a:t>
            </a:fld>
            <a:endParaRPr lang="en-US"/>
          </a:p>
        </p:txBody>
      </p:sp>
      <p:pic>
        <p:nvPicPr>
          <p:cNvPr id="6" name="Picture 5"/>
          <p:cNvPicPr>
            <a:picLocks noChangeAspect="1"/>
          </p:cNvPicPr>
          <p:nvPr/>
        </p:nvPicPr>
        <p:blipFill>
          <a:blip r:embed="rId2"/>
          <a:stretch>
            <a:fillRect/>
          </a:stretch>
        </p:blipFill>
        <p:spPr>
          <a:xfrm>
            <a:off x="256669" y="1214651"/>
            <a:ext cx="7924482" cy="5007271"/>
          </a:xfrm>
          <a:prstGeom prst="rect">
            <a:avLst/>
          </a:prstGeom>
        </p:spPr>
      </p:pic>
      <p:sp>
        <p:nvSpPr>
          <p:cNvPr id="7" name="Oval 6"/>
          <p:cNvSpPr/>
          <p:nvPr/>
        </p:nvSpPr>
        <p:spPr>
          <a:xfrm>
            <a:off x="2265528" y="2429301"/>
            <a:ext cx="2074460" cy="2729553"/>
          </a:xfrm>
          <a:prstGeom prst="ellipse">
            <a:avLst/>
          </a:prstGeom>
          <a:noFill/>
          <a:ln w="57150">
            <a:solidFill>
              <a:schemeClr val="tx1"/>
            </a:solidFill>
          </a:ln>
          <a:effectLst>
            <a:outerShdw blurRad="50800" dist="50800" dir="5400000" algn="ctr" rotWithShape="0">
              <a:srgbClr val="FF0000"/>
            </a:outerShdw>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9137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Demand Side Management</a:t>
            </a:r>
          </a:p>
        </p:txBody>
      </p:sp>
      <p:sp>
        <p:nvSpPr>
          <p:cNvPr id="3" name="Content Placeholder 2"/>
          <p:cNvSpPr>
            <a:spLocks noGrp="1"/>
          </p:cNvSpPr>
          <p:nvPr>
            <p:ph idx="1"/>
          </p:nvPr>
        </p:nvSpPr>
        <p:spPr/>
        <p:txBody>
          <a:bodyPr/>
          <a:lstStyle/>
          <a:p>
            <a:r>
              <a:rPr lang="en-IE" dirty="0"/>
              <a:t>Demand Side Management (DSM) ~ reference to the consumer managing their consumption. </a:t>
            </a:r>
          </a:p>
          <a:p>
            <a:r>
              <a:rPr lang="en-IE" dirty="0" err="1"/>
              <a:t>Bord</a:t>
            </a:r>
            <a:r>
              <a:rPr lang="en-IE" dirty="0"/>
              <a:t> </a:t>
            </a:r>
            <a:r>
              <a:rPr lang="en-IE" dirty="0" err="1"/>
              <a:t>na</a:t>
            </a:r>
            <a:r>
              <a:rPr lang="en-IE" dirty="0"/>
              <a:t> </a:t>
            </a:r>
            <a:r>
              <a:rPr lang="en-IE" dirty="0" err="1"/>
              <a:t>Móna</a:t>
            </a:r>
            <a:r>
              <a:rPr lang="en-IE" dirty="0"/>
              <a:t> have been working with homes and businesses to assist in understanding their consumption, so that energy savings can be targeted.</a:t>
            </a:r>
          </a:p>
          <a:p>
            <a:r>
              <a:rPr lang="en-IE" dirty="0"/>
              <a:t>Energy in the home can be in the form of solid fuel, electricity, oil, gas and water. Generating information about the energy consumption patterns, allows customers to see opportunities for savings. </a:t>
            </a:r>
          </a:p>
          <a:p>
            <a:r>
              <a:rPr lang="en-IE" dirty="0"/>
              <a:t>If you can Measure it, you can Manage it……</a:t>
            </a:r>
          </a:p>
        </p:txBody>
      </p:sp>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11</a:t>
            </a:fld>
            <a:endParaRPr lang="en-US"/>
          </a:p>
        </p:txBody>
      </p:sp>
    </p:spTree>
    <p:extLst>
      <p:ext uri="{BB962C8B-B14F-4D97-AF65-F5344CB8AC3E}">
        <p14:creationId xmlns:p14="http://schemas.microsoft.com/office/powerpoint/2010/main" val="170180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Demand Side Response</a:t>
            </a:r>
          </a:p>
        </p:txBody>
      </p:sp>
      <p:sp>
        <p:nvSpPr>
          <p:cNvPr id="3" name="Content Placeholder 2"/>
          <p:cNvSpPr>
            <a:spLocks noGrp="1"/>
          </p:cNvSpPr>
          <p:nvPr>
            <p:ph idx="1"/>
          </p:nvPr>
        </p:nvSpPr>
        <p:spPr/>
        <p:txBody>
          <a:bodyPr/>
          <a:lstStyle/>
          <a:p>
            <a:r>
              <a:rPr lang="en-IE" dirty="0"/>
              <a:t>In addition, there are global developments in demand side response. </a:t>
            </a:r>
          </a:p>
          <a:p>
            <a:r>
              <a:rPr lang="en-IE" dirty="0"/>
              <a:t>This means that communities will in the future be able to look at their energy load, and consumption and respond to signals from the grid.</a:t>
            </a:r>
          </a:p>
          <a:p>
            <a:r>
              <a:rPr lang="en-IE" dirty="0"/>
              <a:t>Community energy projects may become about how the community can respond to request to reduce consumption, turn off plant, or even become independent grids of their own (micro grids).</a:t>
            </a:r>
          </a:p>
          <a:p>
            <a:r>
              <a:rPr lang="en-IE" dirty="0"/>
              <a:t>This all starts with being in charge of your energy….</a:t>
            </a:r>
          </a:p>
        </p:txBody>
      </p:sp>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12</a:t>
            </a:fld>
            <a:endParaRPr lang="en-US"/>
          </a:p>
        </p:txBody>
      </p:sp>
    </p:spTree>
    <p:extLst>
      <p:ext uri="{BB962C8B-B14F-4D97-AF65-F5344CB8AC3E}">
        <p14:creationId xmlns:p14="http://schemas.microsoft.com/office/powerpoint/2010/main" val="989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Community Projects in the Future</a:t>
            </a:r>
          </a:p>
        </p:txBody>
      </p:sp>
      <p:pic>
        <p:nvPicPr>
          <p:cNvPr id="6" name="Content Placeholder 5"/>
          <p:cNvPicPr>
            <a:picLocks noGrp="1" noChangeAspect="1"/>
          </p:cNvPicPr>
          <p:nvPr>
            <p:ph idx="1"/>
          </p:nvPr>
        </p:nvPicPr>
        <p:blipFill>
          <a:blip r:embed="rId2"/>
          <a:stretch>
            <a:fillRect/>
          </a:stretch>
        </p:blipFill>
        <p:spPr>
          <a:xfrm>
            <a:off x="256669" y="1301727"/>
            <a:ext cx="6715993" cy="5419747"/>
          </a:xfrm>
          <a:prstGeom prst="rect">
            <a:avLst/>
          </a:prstGeom>
        </p:spPr>
      </p:pic>
      <p:sp>
        <p:nvSpPr>
          <p:cNvPr id="5" name="Slide Number Placeholder 4"/>
          <p:cNvSpPr>
            <a:spLocks noGrp="1"/>
          </p:cNvSpPr>
          <p:nvPr>
            <p:ph type="sldNum" sz="quarter" idx="12"/>
          </p:nvPr>
        </p:nvSpPr>
        <p:spPr/>
        <p:txBody>
          <a:bodyPr/>
          <a:lstStyle/>
          <a:p>
            <a:fld id="{125EE8F5-089C-4544-BDD9-1509F9832AE3}" type="slidenum">
              <a:rPr lang="en-US" smtClean="0"/>
              <a:pPr/>
              <a:t>13</a:t>
            </a:fld>
            <a:endParaRPr lang="en-US"/>
          </a:p>
        </p:txBody>
      </p:sp>
    </p:spTree>
    <p:extLst>
      <p:ext uri="{BB962C8B-B14F-4D97-AF65-F5344CB8AC3E}">
        <p14:creationId xmlns:p14="http://schemas.microsoft.com/office/powerpoint/2010/main" val="355005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69" y="274638"/>
            <a:ext cx="8887331" cy="1143000"/>
          </a:xfrm>
        </p:spPr>
        <p:txBody>
          <a:bodyPr/>
          <a:lstStyle/>
          <a:p>
            <a:r>
              <a:rPr lang="en-IE" dirty="0"/>
              <a:t>What are </a:t>
            </a:r>
            <a:r>
              <a:rPr lang="en-IE" dirty="0" err="1"/>
              <a:t>BnM</a:t>
            </a:r>
            <a:r>
              <a:rPr lang="en-IE" dirty="0"/>
              <a:t> doing in Demand Response?</a:t>
            </a:r>
          </a:p>
        </p:txBody>
      </p:sp>
      <p:pic>
        <p:nvPicPr>
          <p:cNvPr id="6" name="Content Placeholder 5"/>
          <p:cNvPicPr>
            <a:picLocks noGrp="1" noChangeAspect="1"/>
          </p:cNvPicPr>
          <p:nvPr>
            <p:ph idx="1"/>
          </p:nvPr>
        </p:nvPicPr>
        <p:blipFill>
          <a:blip r:embed="rId2"/>
          <a:stretch>
            <a:fillRect/>
          </a:stretch>
        </p:blipFill>
        <p:spPr>
          <a:xfrm>
            <a:off x="314175" y="1245978"/>
            <a:ext cx="5962412" cy="3178247"/>
          </a:xfrm>
          <a:prstGeom prst="rect">
            <a:avLst/>
          </a:prstGeom>
        </p:spPr>
      </p:pic>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14</a:t>
            </a:fld>
            <a:endParaRPr lang="en-US"/>
          </a:p>
        </p:txBody>
      </p:sp>
      <p:pic>
        <p:nvPicPr>
          <p:cNvPr id="7" name="Picture 6"/>
          <p:cNvPicPr>
            <a:picLocks noChangeAspect="1"/>
          </p:cNvPicPr>
          <p:nvPr/>
        </p:nvPicPr>
        <p:blipFill>
          <a:blip r:embed="rId3"/>
          <a:stretch>
            <a:fillRect/>
          </a:stretch>
        </p:blipFill>
        <p:spPr>
          <a:xfrm>
            <a:off x="314175" y="4475058"/>
            <a:ext cx="6299760" cy="1603088"/>
          </a:xfrm>
          <a:prstGeom prst="rect">
            <a:avLst/>
          </a:prstGeom>
        </p:spPr>
      </p:pic>
      <p:sp>
        <p:nvSpPr>
          <p:cNvPr id="8" name="TextBox 7"/>
          <p:cNvSpPr txBox="1"/>
          <p:nvPr/>
        </p:nvSpPr>
        <p:spPr>
          <a:xfrm>
            <a:off x="6413678" y="1339681"/>
            <a:ext cx="2614411" cy="2031325"/>
          </a:xfrm>
          <a:prstGeom prst="rect">
            <a:avLst/>
          </a:prstGeom>
          <a:noFill/>
          <a:ln>
            <a:solidFill>
              <a:srgbClr val="FFC000"/>
            </a:solidFill>
          </a:ln>
        </p:spPr>
        <p:txBody>
          <a:bodyPr wrap="square" rtlCol="0">
            <a:spAutoFit/>
          </a:bodyPr>
          <a:lstStyle/>
          <a:p>
            <a:r>
              <a:rPr lang="en-US" dirty="0"/>
              <a:t>In August 2016, </a:t>
            </a:r>
            <a:r>
              <a:rPr lang="en-US" dirty="0" err="1"/>
              <a:t>Bord</a:t>
            </a:r>
            <a:r>
              <a:rPr lang="en-US" dirty="0"/>
              <a:t> </a:t>
            </a:r>
            <a:r>
              <a:rPr lang="en-US" dirty="0" err="1"/>
              <a:t>na</a:t>
            </a:r>
            <a:r>
              <a:rPr lang="en-US" dirty="0"/>
              <a:t> </a:t>
            </a:r>
            <a:r>
              <a:rPr lang="en-US" dirty="0" err="1"/>
              <a:t>Móna</a:t>
            </a:r>
            <a:r>
              <a:rPr lang="en-US" dirty="0"/>
              <a:t> acquired a 50% share of </a:t>
            </a:r>
            <a:r>
              <a:rPr lang="en-US" dirty="0">
                <a:hlinkClick r:id="rId4"/>
              </a:rPr>
              <a:t>Electricity Exchange</a:t>
            </a:r>
            <a:r>
              <a:rPr lang="en-US" dirty="0"/>
              <a:t>, a leading provider of smart grid technology and services</a:t>
            </a:r>
            <a:endParaRPr lang="en-IE" dirty="0"/>
          </a:p>
        </p:txBody>
      </p:sp>
      <p:sp>
        <p:nvSpPr>
          <p:cNvPr id="9" name="TextBox 8"/>
          <p:cNvSpPr txBox="1"/>
          <p:nvPr/>
        </p:nvSpPr>
        <p:spPr>
          <a:xfrm>
            <a:off x="6613935" y="3880439"/>
            <a:ext cx="2577922" cy="1754326"/>
          </a:xfrm>
          <a:prstGeom prst="rect">
            <a:avLst/>
          </a:prstGeom>
          <a:noFill/>
          <a:ln>
            <a:solidFill>
              <a:srgbClr val="FFC000"/>
            </a:solidFill>
          </a:ln>
        </p:spPr>
        <p:txBody>
          <a:bodyPr wrap="square" rtlCol="0">
            <a:spAutoFit/>
          </a:bodyPr>
          <a:lstStyle/>
          <a:p>
            <a:r>
              <a:rPr lang="en-US" dirty="0"/>
              <a:t>We are delighted to be assisting </a:t>
            </a:r>
            <a:r>
              <a:rPr lang="en-US" dirty="0" err="1"/>
              <a:t>Electricty</a:t>
            </a:r>
            <a:r>
              <a:rPr lang="en-US" dirty="0"/>
              <a:t> Exchange in a very modest way on their innovative rooftop Solar PV project</a:t>
            </a:r>
            <a:endParaRPr lang="en-IE" dirty="0"/>
          </a:p>
        </p:txBody>
      </p:sp>
    </p:spTree>
    <p:extLst>
      <p:ext uri="{BB962C8B-B14F-4D97-AF65-F5344CB8AC3E}">
        <p14:creationId xmlns:p14="http://schemas.microsoft.com/office/powerpoint/2010/main" val="407837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Thank you</a:t>
            </a:r>
          </a:p>
        </p:txBody>
      </p:sp>
      <p:pic>
        <p:nvPicPr>
          <p:cNvPr id="6" name="Content Placeholder 5"/>
          <p:cNvPicPr>
            <a:picLocks noGrp="1" noChangeAspect="1"/>
          </p:cNvPicPr>
          <p:nvPr>
            <p:ph idx="1"/>
          </p:nvPr>
        </p:nvPicPr>
        <p:blipFill>
          <a:blip r:embed="rId2"/>
          <a:stretch>
            <a:fillRect/>
          </a:stretch>
        </p:blipFill>
        <p:spPr>
          <a:xfrm>
            <a:off x="2325172" y="1900830"/>
            <a:ext cx="4165780" cy="2753651"/>
          </a:xfrm>
          <a:prstGeom prst="rect">
            <a:avLst/>
          </a:prstGeom>
        </p:spPr>
      </p:pic>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15</a:t>
            </a:fld>
            <a:endParaRPr lang="en-US"/>
          </a:p>
        </p:txBody>
      </p:sp>
    </p:spTree>
    <p:extLst>
      <p:ext uri="{BB962C8B-B14F-4D97-AF65-F5344CB8AC3E}">
        <p14:creationId xmlns:p14="http://schemas.microsoft.com/office/powerpoint/2010/main" val="284996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91038" y="410919"/>
            <a:ext cx="8824173" cy="447675"/>
          </a:xfrm>
        </p:spPr>
        <p:txBody>
          <a:bodyPr>
            <a:noAutofit/>
          </a:bodyPr>
          <a:lstStyle/>
          <a:p>
            <a:r>
              <a:rPr lang="en-IE" dirty="0"/>
              <a:t> </a:t>
            </a:r>
            <a:r>
              <a:rPr lang="en-IE" dirty="0" err="1"/>
              <a:t>BnM</a:t>
            </a:r>
            <a:r>
              <a:rPr lang="en-IE" dirty="0"/>
              <a:t> in Mayo – Introduction</a:t>
            </a:r>
            <a:endParaRPr lang="en-GB" dirty="0"/>
          </a:p>
        </p:txBody>
      </p:sp>
      <p:sp>
        <p:nvSpPr>
          <p:cNvPr id="12293" name="Rectangle 5"/>
          <p:cNvSpPr>
            <a:spLocks noChangeArrowheads="1"/>
          </p:cNvSpPr>
          <p:nvPr/>
        </p:nvSpPr>
        <p:spPr bwMode="auto">
          <a:xfrm>
            <a:off x="4572000" y="1593058"/>
            <a:ext cx="2814638" cy="1241822"/>
          </a:xfrm>
          <a:prstGeom prst="rect">
            <a:avLst/>
          </a:prstGeom>
          <a:noFill/>
          <a:ln w="9525">
            <a:noFill/>
            <a:miter lim="800000"/>
            <a:headEnd/>
            <a:tailEnd/>
          </a:ln>
          <a:effectLst/>
        </p:spPr>
        <p:txBody>
          <a:bodyPr lIns="0" tIns="0" rIns="0" bIns="0"/>
          <a:lstStyle/>
          <a:p>
            <a:pPr marL="257175" indent="-257175">
              <a:spcBef>
                <a:spcPct val="20000"/>
              </a:spcBef>
              <a:buFontTx/>
              <a:buChar char="•"/>
            </a:pPr>
            <a:endParaRPr lang="en-US" sz="2400"/>
          </a:p>
        </p:txBody>
      </p:sp>
      <p:sp>
        <p:nvSpPr>
          <p:cNvPr id="12294" name="Rectangle 6"/>
          <p:cNvSpPr>
            <a:spLocks noChangeArrowheads="1"/>
          </p:cNvSpPr>
          <p:nvPr/>
        </p:nvSpPr>
        <p:spPr bwMode="auto">
          <a:xfrm>
            <a:off x="4625578" y="1646636"/>
            <a:ext cx="2814638" cy="1188244"/>
          </a:xfrm>
          <a:prstGeom prst="rect">
            <a:avLst/>
          </a:prstGeom>
          <a:noFill/>
          <a:ln w="9525">
            <a:noFill/>
            <a:miter lim="800000"/>
            <a:headEnd/>
            <a:tailEnd/>
          </a:ln>
          <a:effectLst/>
        </p:spPr>
        <p:txBody>
          <a:bodyPr lIns="0" tIns="0" rIns="0" bIns="0"/>
          <a:lstStyle/>
          <a:p>
            <a:pPr marL="257175" indent="-257175">
              <a:spcBef>
                <a:spcPct val="20000"/>
              </a:spcBef>
              <a:buFontTx/>
              <a:buChar char="•"/>
            </a:pPr>
            <a:endParaRPr lang="en-US" sz="2400"/>
          </a:p>
        </p:txBody>
      </p:sp>
      <p:sp>
        <p:nvSpPr>
          <p:cNvPr id="12296" name="Oval 8"/>
          <p:cNvSpPr>
            <a:spLocks noChangeArrowheads="1"/>
          </p:cNvSpPr>
          <p:nvPr/>
        </p:nvSpPr>
        <p:spPr bwMode="auto">
          <a:xfrm>
            <a:off x="3275411" y="4405664"/>
            <a:ext cx="540544" cy="421972"/>
          </a:xfrm>
          <a:prstGeom prst="ellipse">
            <a:avLst/>
          </a:prstGeom>
          <a:noFill/>
          <a:ln w="9525" algn="ctr">
            <a:noFill/>
            <a:round/>
            <a:headEnd/>
            <a:tailEnd/>
          </a:ln>
          <a:effectLst>
            <a:outerShdw dist="35921" dir="2700000" algn="ctr" rotWithShape="0">
              <a:schemeClr val="bg2"/>
            </a:outerShdw>
          </a:effectLst>
        </p:spPr>
        <p:txBody>
          <a:bodyPr anchor="ctr">
            <a:spAutoFit/>
          </a:bodyPr>
          <a:lstStyle/>
          <a:p>
            <a:endParaRPr lang="en-IE" sz="1350"/>
          </a:p>
        </p:txBody>
      </p:sp>
      <p:sp>
        <p:nvSpPr>
          <p:cNvPr id="12297" name="Oval 9"/>
          <p:cNvSpPr>
            <a:spLocks noChangeArrowheads="1"/>
          </p:cNvSpPr>
          <p:nvPr/>
        </p:nvSpPr>
        <p:spPr bwMode="auto">
          <a:xfrm>
            <a:off x="5166123" y="5486156"/>
            <a:ext cx="377428" cy="421972"/>
          </a:xfrm>
          <a:prstGeom prst="ellipse">
            <a:avLst/>
          </a:prstGeom>
          <a:noFill/>
          <a:ln w="9525" algn="ctr">
            <a:noFill/>
            <a:round/>
            <a:headEnd/>
            <a:tailEnd/>
          </a:ln>
          <a:effectLst>
            <a:outerShdw dist="35921" dir="2700000" algn="ctr" rotWithShape="0">
              <a:schemeClr val="bg2"/>
            </a:outerShdw>
          </a:effectLst>
        </p:spPr>
        <p:txBody>
          <a:bodyPr anchor="ctr">
            <a:spAutoFit/>
          </a:bodyPr>
          <a:lstStyle/>
          <a:p>
            <a:endParaRPr lang="en-IE" sz="1350"/>
          </a:p>
        </p:txBody>
      </p:sp>
      <p:sp>
        <p:nvSpPr>
          <p:cNvPr id="14" name="TextBox 13"/>
          <p:cNvSpPr txBox="1"/>
          <p:nvPr/>
        </p:nvSpPr>
        <p:spPr>
          <a:xfrm>
            <a:off x="3034552" y="2908019"/>
            <a:ext cx="1022261" cy="738664"/>
          </a:xfrm>
          <a:prstGeom prst="rect">
            <a:avLst/>
          </a:prstGeom>
          <a:noFill/>
        </p:spPr>
        <p:txBody>
          <a:bodyPr wrap="square" rtlCol="0">
            <a:spAutoFit/>
          </a:bodyPr>
          <a:lstStyle/>
          <a:p>
            <a:r>
              <a:rPr lang="en-IE" sz="1350" dirty="0">
                <a:solidFill>
                  <a:schemeClr val="bg1"/>
                </a:solidFill>
              </a:rPr>
              <a:t>2015 Stakeholders</a:t>
            </a:r>
          </a:p>
        </p:txBody>
      </p:sp>
      <p:pic>
        <p:nvPicPr>
          <p:cNvPr id="2" name="Picture 1"/>
          <p:cNvPicPr>
            <a:picLocks noChangeAspect="1"/>
          </p:cNvPicPr>
          <p:nvPr/>
        </p:nvPicPr>
        <p:blipFill>
          <a:blip r:embed="rId2"/>
          <a:stretch>
            <a:fillRect/>
          </a:stretch>
        </p:blipFill>
        <p:spPr>
          <a:xfrm>
            <a:off x="308754" y="1249950"/>
            <a:ext cx="4476892" cy="3085148"/>
          </a:xfrm>
          <a:prstGeom prst="rect">
            <a:avLst/>
          </a:prstGeom>
        </p:spPr>
      </p:pic>
      <p:sp>
        <p:nvSpPr>
          <p:cNvPr id="3" name="TextBox 2"/>
          <p:cNvSpPr txBox="1"/>
          <p:nvPr/>
        </p:nvSpPr>
        <p:spPr>
          <a:xfrm>
            <a:off x="6578477" y="1358781"/>
            <a:ext cx="2333002" cy="4247317"/>
          </a:xfrm>
          <a:prstGeom prst="rect">
            <a:avLst/>
          </a:prstGeom>
          <a:noFill/>
        </p:spPr>
        <p:txBody>
          <a:bodyPr wrap="square" rtlCol="0">
            <a:spAutoFit/>
          </a:bodyPr>
          <a:lstStyle/>
          <a:p>
            <a:r>
              <a:rPr lang="en-IE" dirty="0" err="1"/>
              <a:t>Bord</a:t>
            </a:r>
            <a:r>
              <a:rPr lang="en-IE" dirty="0"/>
              <a:t> </a:t>
            </a:r>
            <a:r>
              <a:rPr lang="en-IE" dirty="0" err="1"/>
              <a:t>na</a:t>
            </a:r>
            <a:r>
              <a:rPr lang="en-IE" dirty="0"/>
              <a:t> </a:t>
            </a:r>
            <a:r>
              <a:rPr lang="en-IE" dirty="0" err="1"/>
              <a:t>Móna</a:t>
            </a:r>
            <a:r>
              <a:rPr lang="en-IE" dirty="0"/>
              <a:t> have been in Mayo since the 1950’s. Initially we provided peat to fuel a 40MW ESB power station. </a:t>
            </a:r>
          </a:p>
          <a:p>
            <a:endParaRPr lang="en-IE" dirty="0"/>
          </a:p>
          <a:p>
            <a:r>
              <a:rPr lang="en-IE" dirty="0"/>
              <a:t>We currently own &amp; operate the first ever wind farm installed in Ireland at </a:t>
            </a:r>
            <a:r>
              <a:rPr lang="en-IE" dirty="0" err="1"/>
              <a:t>Bellacorrick</a:t>
            </a:r>
            <a:r>
              <a:rPr lang="en-IE" dirty="0"/>
              <a:t> in 1992.</a:t>
            </a:r>
          </a:p>
          <a:p>
            <a:endParaRPr lang="en-IE" dirty="0"/>
          </a:p>
          <a:p>
            <a:r>
              <a:rPr lang="en-IE" dirty="0"/>
              <a:t>21 Turbines / 6.4MW </a:t>
            </a:r>
          </a:p>
          <a:p>
            <a:endParaRPr lang="en-IE" dirty="0"/>
          </a:p>
        </p:txBody>
      </p:sp>
      <p:sp>
        <p:nvSpPr>
          <p:cNvPr id="4" name="TextBox 3"/>
          <p:cNvSpPr txBox="1"/>
          <p:nvPr/>
        </p:nvSpPr>
        <p:spPr>
          <a:xfrm>
            <a:off x="410198" y="5614587"/>
            <a:ext cx="8161234" cy="369332"/>
          </a:xfrm>
          <a:prstGeom prst="rect">
            <a:avLst/>
          </a:prstGeom>
          <a:noFill/>
        </p:spPr>
        <p:txBody>
          <a:bodyPr wrap="square" rtlCol="0">
            <a:spAutoFit/>
          </a:bodyPr>
          <a:lstStyle/>
          <a:p>
            <a:r>
              <a:rPr lang="en-IE" dirty="0"/>
              <a:t>Speaker ~ Tom Quinn: Energy Services Manager with </a:t>
            </a:r>
            <a:r>
              <a:rPr lang="en-IE" dirty="0" err="1"/>
              <a:t>Powergen</a:t>
            </a:r>
            <a:r>
              <a:rPr lang="en-IE" dirty="0"/>
              <a:t> Operations</a:t>
            </a:r>
          </a:p>
        </p:txBody>
      </p:sp>
      <p:pic>
        <p:nvPicPr>
          <p:cNvPr id="5" name="Picture 4"/>
          <p:cNvPicPr>
            <a:picLocks noChangeAspect="1"/>
          </p:cNvPicPr>
          <p:nvPr/>
        </p:nvPicPr>
        <p:blipFill>
          <a:blip r:embed="rId3"/>
          <a:stretch>
            <a:fillRect/>
          </a:stretch>
        </p:blipFill>
        <p:spPr>
          <a:xfrm>
            <a:off x="1983798" y="3335378"/>
            <a:ext cx="4553735" cy="2256302"/>
          </a:xfrm>
          <a:prstGeom prst="rect">
            <a:avLst/>
          </a:prstGeom>
        </p:spPr>
      </p:pic>
    </p:spTree>
    <p:extLst>
      <p:ext uri="{BB962C8B-B14F-4D97-AF65-F5344CB8AC3E}">
        <p14:creationId xmlns:p14="http://schemas.microsoft.com/office/powerpoint/2010/main" val="15799232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More Recent Work in Mayo</a:t>
            </a:r>
          </a:p>
        </p:txBody>
      </p:sp>
      <p:sp>
        <p:nvSpPr>
          <p:cNvPr id="4" name="Footer Placeholder 3"/>
          <p:cNvSpPr>
            <a:spLocks noGrp="1"/>
          </p:cNvSpPr>
          <p:nvPr>
            <p:ph type="ftr" sz="quarter" idx="11"/>
          </p:nvPr>
        </p:nvSpPr>
        <p:spPr/>
        <p:txBody>
          <a:bodyPr/>
          <a:lstStyle/>
          <a:p>
            <a:r>
              <a:rPr lang="en-US" dirty="0"/>
              <a:t>Footer title goes here</a:t>
            </a:r>
          </a:p>
        </p:txBody>
      </p:sp>
      <p:sp>
        <p:nvSpPr>
          <p:cNvPr id="5" name="Slide Number Placeholder 4"/>
          <p:cNvSpPr>
            <a:spLocks noGrp="1"/>
          </p:cNvSpPr>
          <p:nvPr>
            <p:ph type="sldNum" sz="quarter" idx="12"/>
          </p:nvPr>
        </p:nvSpPr>
        <p:spPr/>
        <p:txBody>
          <a:bodyPr/>
          <a:lstStyle/>
          <a:p>
            <a:fld id="{125EE8F5-089C-4544-BDD9-1509F9832AE3}" type="slidenum">
              <a:rPr lang="en-US" smtClean="0"/>
              <a:pPr/>
              <a:t>3</a:t>
            </a:fld>
            <a:endParaRPr lang="en-US" dirty="0"/>
          </a:p>
        </p:txBody>
      </p:sp>
      <p:pic>
        <p:nvPicPr>
          <p:cNvPr id="7" name="Picture 6"/>
          <p:cNvPicPr>
            <a:picLocks noChangeAspect="1"/>
          </p:cNvPicPr>
          <p:nvPr/>
        </p:nvPicPr>
        <p:blipFill>
          <a:blip r:embed="rId2"/>
          <a:stretch>
            <a:fillRect/>
          </a:stretch>
        </p:blipFill>
        <p:spPr>
          <a:xfrm>
            <a:off x="13648" y="1246210"/>
            <a:ext cx="7700016" cy="3598744"/>
          </a:xfrm>
          <a:prstGeom prst="rect">
            <a:avLst/>
          </a:prstGeom>
        </p:spPr>
      </p:pic>
      <p:pic>
        <p:nvPicPr>
          <p:cNvPr id="6" name="Picture 5"/>
          <p:cNvPicPr>
            <a:picLocks noChangeAspect="1"/>
          </p:cNvPicPr>
          <p:nvPr/>
        </p:nvPicPr>
        <p:blipFill>
          <a:blip r:embed="rId3"/>
          <a:stretch>
            <a:fillRect/>
          </a:stretch>
        </p:blipFill>
        <p:spPr>
          <a:xfrm>
            <a:off x="5879224" y="2811438"/>
            <a:ext cx="3254745" cy="3429817"/>
          </a:xfrm>
          <a:prstGeom prst="rect">
            <a:avLst/>
          </a:prstGeom>
        </p:spPr>
      </p:pic>
      <p:sp>
        <p:nvSpPr>
          <p:cNvPr id="8" name="TextBox 7"/>
          <p:cNvSpPr txBox="1"/>
          <p:nvPr/>
        </p:nvSpPr>
        <p:spPr>
          <a:xfrm>
            <a:off x="137242" y="5035407"/>
            <a:ext cx="4530292" cy="923330"/>
          </a:xfrm>
          <a:prstGeom prst="rect">
            <a:avLst/>
          </a:prstGeom>
          <a:noFill/>
        </p:spPr>
        <p:txBody>
          <a:bodyPr wrap="square" rtlCol="0">
            <a:spAutoFit/>
          </a:bodyPr>
          <a:lstStyle/>
          <a:p>
            <a:r>
              <a:rPr lang="en-IE" dirty="0"/>
              <a:t>89MW Wind Farm, </a:t>
            </a:r>
            <a:r>
              <a:rPr lang="en-IE" dirty="0" err="1"/>
              <a:t>Oweninny</a:t>
            </a:r>
            <a:r>
              <a:rPr lang="en-IE" dirty="0"/>
              <a:t> under construction, turbines being erected on site, project due for completion soon</a:t>
            </a:r>
          </a:p>
        </p:txBody>
      </p:sp>
    </p:spTree>
    <p:extLst>
      <p:ext uri="{BB962C8B-B14F-4D97-AF65-F5344CB8AC3E}">
        <p14:creationId xmlns:p14="http://schemas.microsoft.com/office/powerpoint/2010/main" val="316879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Why are </a:t>
            </a:r>
            <a:r>
              <a:rPr lang="en-IE" dirty="0" err="1"/>
              <a:t>BnM</a:t>
            </a:r>
            <a:r>
              <a:rPr lang="en-IE" dirty="0"/>
              <a:t> here today?</a:t>
            </a:r>
          </a:p>
        </p:txBody>
      </p:sp>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4</a:t>
            </a:fld>
            <a:endParaRPr lang="en-US"/>
          </a:p>
        </p:txBody>
      </p:sp>
      <p:pic>
        <p:nvPicPr>
          <p:cNvPr id="7" name="Picture 6"/>
          <p:cNvPicPr>
            <a:picLocks noChangeAspect="1"/>
          </p:cNvPicPr>
          <p:nvPr/>
        </p:nvPicPr>
        <p:blipFill>
          <a:blip r:embed="rId2"/>
          <a:stretch>
            <a:fillRect/>
          </a:stretch>
        </p:blipFill>
        <p:spPr>
          <a:xfrm>
            <a:off x="175836" y="1272894"/>
            <a:ext cx="6306851" cy="2983675"/>
          </a:xfrm>
          <a:prstGeom prst="rect">
            <a:avLst/>
          </a:prstGeom>
        </p:spPr>
      </p:pic>
      <p:sp>
        <p:nvSpPr>
          <p:cNvPr id="8" name="Oval 7"/>
          <p:cNvSpPr/>
          <p:nvPr/>
        </p:nvSpPr>
        <p:spPr>
          <a:xfrm>
            <a:off x="5581934" y="982639"/>
            <a:ext cx="1132765" cy="1091821"/>
          </a:xfrm>
          <a:prstGeom prst="ellipse">
            <a:avLst/>
          </a:prstGeom>
          <a:noFill/>
          <a:ln w="57150">
            <a:solidFill>
              <a:srgbClr val="FF0000"/>
            </a:solid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IE"/>
          </a:p>
        </p:txBody>
      </p:sp>
      <p:sp>
        <p:nvSpPr>
          <p:cNvPr id="9" name="Oval 8"/>
          <p:cNvSpPr/>
          <p:nvPr/>
        </p:nvSpPr>
        <p:spPr>
          <a:xfrm>
            <a:off x="-153346" y="3482453"/>
            <a:ext cx="1132765" cy="1091821"/>
          </a:xfrm>
          <a:prstGeom prst="ellipse">
            <a:avLst/>
          </a:prstGeom>
          <a:noFill/>
          <a:ln w="57150">
            <a:solidFill>
              <a:srgbClr val="FF0000"/>
            </a:solid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IE"/>
          </a:p>
        </p:txBody>
      </p:sp>
      <p:sp>
        <p:nvSpPr>
          <p:cNvPr id="10" name="TextBox 9"/>
          <p:cNvSpPr txBox="1"/>
          <p:nvPr/>
        </p:nvSpPr>
        <p:spPr>
          <a:xfrm>
            <a:off x="99151" y="4286593"/>
            <a:ext cx="8778149" cy="1754326"/>
          </a:xfrm>
          <a:prstGeom prst="rect">
            <a:avLst/>
          </a:prstGeom>
          <a:noFill/>
        </p:spPr>
        <p:txBody>
          <a:bodyPr wrap="square" rtlCol="0">
            <a:spAutoFit/>
          </a:bodyPr>
          <a:lstStyle/>
          <a:p>
            <a:r>
              <a:rPr lang="en-US" dirty="0"/>
              <a:t>Description (EN): HANDIHEAT aims to create a best practice, innovative model within the energy sector with the end result promoting and increasing the uptake of sustainable community energy plans. The objective of the project is to develop and focus on energy networks such as district heating fuelled by renewables and gas networks, to tackle the issue of energy poverty and security in rural, border communities who rely on imported fossil fuel.. …</a:t>
            </a:r>
            <a:endParaRPr lang="en-IE" dirty="0"/>
          </a:p>
        </p:txBody>
      </p:sp>
    </p:spTree>
    <p:extLst>
      <p:ext uri="{BB962C8B-B14F-4D97-AF65-F5344CB8AC3E}">
        <p14:creationId xmlns:p14="http://schemas.microsoft.com/office/powerpoint/2010/main" val="227199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46" y="339877"/>
            <a:ext cx="7632819" cy="745629"/>
          </a:xfrm>
        </p:spPr>
        <p:txBody>
          <a:bodyPr vert="horz" lIns="91440" tIns="45720" rIns="91440" bIns="45720" rtlCol="0" anchor="ctr">
            <a:noAutofit/>
          </a:bodyPr>
          <a:lstStyle/>
          <a:p>
            <a:r>
              <a:rPr lang="en-US" dirty="0"/>
              <a:t>Energy Efficiency ~ EU Policy</a:t>
            </a:r>
          </a:p>
        </p:txBody>
      </p:sp>
      <p:sp>
        <p:nvSpPr>
          <p:cNvPr id="8" name="Footer Placeholder 7"/>
          <p:cNvSpPr>
            <a:spLocks noGrp="1"/>
          </p:cNvSpPr>
          <p:nvPr>
            <p:ph type="ftr" sz="quarter" idx="11"/>
          </p:nvPr>
        </p:nvSpPr>
        <p:spPr/>
        <p:txBody>
          <a:bodyPr/>
          <a:lstStyle/>
          <a:p>
            <a:r>
              <a:rPr lang="en-US"/>
              <a:t>Private &amp; Confidential</a:t>
            </a:r>
            <a:endParaRPr lang="en-US" dirty="0"/>
          </a:p>
        </p:txBody>
      </p:sp>
      <p:pic>
        <p:nvPicPr>
          <p:cNvPr id="9" name="Picture 8"/>
          <p:cNvPicPr>
            <a:picLocks noChangeAspect="1"/>
          </p:cNvPicPr>
          <p:nvPr/>
        </p:nvPicPr>
        <p:blipFill>
          <a:blip r:embed="rId3"/>
          <a:stretch>
            <a:fillRect/>
          </a:stretch>
        </p:blipFill>
        <p:spPr>
          <a:xfrm>
            <a:off x="1330396" y="1409822"/>
            <a:ext cx="6147175" cy="2385792"/>
          </a:xfrm>
          <a:prstGeom prst="rect">
            <a:avLst/>
          </a:prstGeom>
        </p:spPr>
      </p:pic>
      <p:pic>
        <p:nvPicPr>
          <p:cNvPr id="1026" name="Picture 2" descr="http://eu-magazine.com/files/20-20-20-alternativaeuropa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96" y="3834212"/>
            <a:ext cx="6667500" cy="12763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10198" y="5372670"/>
            <a:ext cx="8161234" cy="646331"/>
          </a:xfrm>
          <a:prstGeom prst="rect">
            <a:avLst/>
          </a:prstGeom>
          <a:noFill/>
        </p:spPr>
        <p:txBody>
          <a:bodyPr wrap="square" rtlCol="0">
            <a:spAutoFit/>
          </a:bodyPr>
          <a:lstStyle/>
          <a:p>
            <a:r>
              <a:rPr lang="en-IE" dirty="0"/>
              <a:t>2030 ~ EU have revised the EED to give a 32% Energy Efficiency Target, an estimated cumulative target of approx. 60,500 </a:t>
            </a:r>
            <a:r>
              <a:rPr lang="en-IE" dirty="0" err="1"/>
              <a:t>GWh</a:t>
            </a:r>
            <a:endParaRPr lang="en-IE" dirty="0"/>
          </a:p>
        </p:txBody>
      </p:sp>
    </p:spTree>
    <p:extLst>
      <p:ext uri="{BB962C8B-B14F-4D97-AF65-F5344CB8AC3E}">
        <p14:creationId xmlns:p14="http://schemas.microsoft.com/office/powerpoint/2010/main" val="170893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46" y="339877"/>
            <a:ext cx="7632819" cy="745629"/>
          </a:xfrm>
        </p:spPr>
        <p:txBody>
          <a:bodyPr vert="horz" lIns="91440" tIns="45720" rIns="91440" bIns="45720" rtlCol="0" anchor="ctr">
            <a:noAutofit/>
          </a:bodyPr>
          <a:lstStyle/>
          <a:p>
            <a:r>
              <a:rPr lang="en-US" dirty="0" err="1"/>
              <a:t>Bord</a:t>
            </a:r>
            <a:r>
              <a:rPr lang="en-US" dirty="0"/>
              <a:t> </a:t>
            </a:r>
            <a:r>
              <a:rPr lang="en-US" dirty="0" err="1"/>
              <a:t>na</a:t>
            </a:r>
            <a:r>
              <a:rPr lang="en-US" dirty="0"/>
              <a:t> </a:t>
            </a:r>
            <a:r>
              <a:rPr lang="en-US" dirty="0" err="1"/>
              <a:t>Móna</a:t>
            </a:r>
            <a:r>
              <a:rPr lang="en-US" dirty="0"/>
              <a:t> ~ Energy Efficiency</a:t>
            </a:r>
          </a:p>
        </p:txBody>
      </p:sp>
      <p:sp>
        <p:nvSpPr>
          <p:cNvPr id="8" name="Footer Placeholder 7"/>
          <p:cNvSpPr>
            <a:spLocks noGrp="1"/>
          </p:cNvSpPr>
          <p:nvPr>
            <p:ph type="ftr" sz="quarter" idx="11"/>
          </p:nvPr>
        </p:nvSpPr>
        <p:spPr/>
        <p:txBody>
          <a:bodyPr/>
          <a:lstStyle/>
          <a:p>
            <a:r>
              <a:rPr lang="en-US"/>
              <a:t>Private &amp; Confidential</a:t>
            </a:r>
            <a:endParaRPr lang="en-US" dirty="0"/>
          </a:p>
        </p:txBody>
      </p:sp>
      <p:graphicFrame>
        <p:nvGraphicFramePr>
          <p:cNvPr id="3" name="Diagram 2"/>
          <p:cNvGraphicFramePr/>
          <p:nvPr>
            <p:extLst>
              <p:ext uri="{D42A27DB-BD31-4B8C-83A1-F6EECF244321}">
                <p14:modId xmlns:p14="http://schemas.microsoft.com/office/powerpoint/2010/main" val="2871043611"/>
              </p:ext>
            </p:extLst>
          </p:nvPr>
        </p:nvGraphicFramePr>
        <p:xfrm>
          <a:off x="1523999" y="1397000"/>
          <a:ext cx="6569123" cy="443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9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Efficiency in the Community </a:t>
            </a:r>
          </a:p>
        </p:txBody>
      </p:sp>
      <p:pic>
        <p:nvPicPr>
          <p:cNvPr id="6" name="Content Placeholder 5"/>
          <p:cNvPicPr>
            <a:picLocks noGrp="1" noChangeAspect="1"/>
          </p:cNvPicPr>
          <p:nvPr>
            <p:ph idx="1"/>
          </p:nvPr>
        </p:nvPicPr>
        <p:blipFill>
          <a:blip r:embed="rId2"/>
          <a:stretch>
            <a:fillRect/>
          </a:stretch>
        </p:blipFill>
        <p:spPr>
          <a:xfrm>
            <a:off x="24847" y="1304188"/>
            <a:ext cx="2552700" cy="942975"/>
          </a:xfrm>
          <a:prstGeom prst="rect">
            <a:avLst/>
          </a:prstGeom>
        </p:spPr>
      </p:pic>
      <p:sp>
        <p:nvSpPr>
          <p:cNvPr id="4" name="Footer Placeholder 3"/>
          <p:cNvSpPr>
            <a:spLocks noGrp="1"/>
          </p:cNvSpPr>
          <p:nvPr>
            <p:ph type="ftr" sz="quarter" idx="11"/>
          </p:nvPr>
        </p:nvSpPr>
        <p:spPr/>
        <p:txBody>
          <a:bodyPr/>
          <a:lstStyle/>
          <a:p>
            <a:r>
              <a:rPr lang="en-US" dirty="0"/>
              <a:t>Footer title goes here</a:t>
            </a:r>
          </a:p>
        </p:txBody>
      </p:sp>
      <p:sp>
        <p:nvSpPr>
          <p:cNvPr id="5" name="Slide Number Placeholder 4"/>
          <p:cNvSpPr>
            <a:spLocks noGrp="1"/>
          </p:cNvSpPr>
          <p:nvPr>
            <p:ph type="sldNum" sz="quarter" idx="12"/>
          </p:nvPr>
        </p:nvSpPr>
        <p:spPr/>
        <p:txBody>
          <a:bodyPr/>
          <a:lstStyle/>
          <a:p>
            <a:fld id="{125EE8F5-089C-4544-BDD9-1509F9832AE3}" type="slidenum">
              <a:rPr lang="en-US" smtClean="0"/>
              <a:pPr/>
              <a:t>7</a:t>
            </a:fld>
            <a:endParaRPr lang="en-US"/>
          </a:p>
        </p:txBody>
      </p:sp>
      <p:pic>
        <p:nvPicPr>
          <p:cNvPr id="7" name="Picture 6"/>
          <p:cNvPicPr>
            <a:picLocks noChangeAspect="1"/>
          </p:cNvPicPr>
          <p:nvPr/>
        </p:nvPicPr>
        <p:blipFill>
          <a:blip r:embed="rId3"/>
          <a:stretch>
            <a:fillRect/>
          </a:stretch>
        </p:blipFill>
        <p:spPr>
          <a:xfrm>
            <a:off x="2701901" y="1417638"/>
            <a:ext cx="2197703" cy="829525"/>
          </a:xfrm>
          <a:prstGeom prst="rect">
            <a:avLst/>
          </a:prstGeom>
        </p:spPr>
      </p:pic>
      <p:pic>
        <p:nvPicPr>
          <p:cNvPr id="8" name="Picture 7"/>
          <p:cNvPicPr>
            <a:picLocks noChangeAspect="1"/>
          </p:cNvPicPr>
          <p:nvPr/>
        </p:nvPicPr>
        <p:blipFill>
          <a:blip r:embed="rId4"/>
          <a:stretch>
            <a:fillRect/>
          </a:stretch>
        </p:blipFill>
        <p:spPr>
          <a:xfrm>
            <a:off x="60186" y="2438531"/>
            <a:ext cx="4038600" cy="771525"/>
          </a:xfrm>
          <a:prstGeom prst="rect">
            <a:avLst/>
          </a:prstGeom>
        </p:spPr>
      </p:pic>
      <p:pic>
        <p:nvPicPr>
          <p:cNvPr id="9" name="Picture 8"/>
          <p:cNvPicPr>
            <a:picLocks noChangeAspect="1"/>
          </p:cNvPicPr>
          <p:nvPr/>
        </p:nvPicPr>
        <p:blipFill>
          <a:blip r:embed="rId5"/>
          <a:stretch>
            <a:fillRect/>
          </a:stretch>
        </p:blipFill>
        <p:spPr>
          <a:xfrm>
            <a:off x="100368" y="3392352"/>
            <a:ext cx="3067050" cy="1047750"/>
          </a:xfrm>
          <a:prstGeom prst="rect">
            <a:avLst/>
          </a:prstGeom>
        </p:spPr>
      </p:pic>
      <p:pic>
        <p:nvPicPr>
          <p:cNvPr id="10" name="Picture 9"/>
          <p:cNvPicPr>
            <a:picLocks noChangeAspect="1"/>
          </p:cNvPicPr>
          <p:nvPr/>
        </p:nvPicPr>
        <p:blipFill>
          <a:blip r:embed="rId6"/>
          <a:stretch>
            <a:fillRect/>
          </a:stretch>
        </p:blipFill>
        <p:spPr>
          <a:xfrm>
            <a:off x="58830" y="4636350"/>
            <a:ext cx="2553837" cy="1430764"/>
          </a:xfrm>
          <a:prstGeom prst="rect">
            <a:avLst/>
          </a:prstGeom>
        </p:spPr>
      </p:pic>
      <p:pic>
        <p:nvPicPr>
          <p:cNvPr id="11" name="Picture 10"/>
          <p:cNvPicPr>
            <a:picLocks noChangeAspect="1"/>
          </p:cNvPicPr>
          <p:nvPr/>
        </p:nvPicPr>
        <p:blipFill>
          <a:blip r:embed="rId7"/>
          <a:stretch>
            <a:fillRect/>
          </a:stretch>
        </p:blipFill>
        <p:spPr>
          <a:xfrm>
            <a:off x="5344700" y="1243012"/>
            <a:ext cx="3778230" cy="4820500"/>
          </a:xfrm>
          <a:prstGeom prst="rect">
            <a:avLst/>
          </a:prstGeom>
        </p:spPr>
      </p:pic>
      <p:pic>
        <p:nvPicPr>
          <p:cNvPr id="12" name="Picture 11"/>
          <p:cNvPicPr>
            <a:picLocks noChangeAspect="1"/>
          </p:cNvPicPr>
          <p:nvPr/>
        </p:nvPicPr>
        <p:blipFill>
          <a:blip r:embed="rId8"/>
          <a:stretch>
            <a:fillRect/>
          </a:stretch>
        </p:blipFill>
        <p:spPr>
          <a:xfrm>
            <a:off x="6043493" y="5022759"/>
            <a:ext cx="148752" cy="231821"/>
          </a:xfrm>
          <a:prstGeom prst="rect">
            <a:avLst/>
          </a:prstGeom>
        </p:spPr>
      </p:pic>
      <p:pic>
        <p:nvPicPr>
          <p:cNvPr id="13" name="Picture 12"/>
          <p:cNvPicPr>
            <a:picLocks noChangeAspect="1"/>
          </p:cNvPicPr>
          <p:nvPr/>
        </p:nvPicPr>
        <p:blipFill>
          <a:blip r:embed="rId8"/>
          <a:stretch>
            <a:fillRect/>
          </a:stretch>
        </p:blipFill>
        <p:spPr>
          <a:xfrm>
            <a:off x="6697096" y="5254580"/>
            <a:ext cx="148752" cy="231821"/>
          </a:xfrm>
          <a:prstGeom prst="rect">
            <a:avLst/>
          </a:prstGeom>
        </p:spPr>
      </p:pic>
      <p:pic>
        <p:nvPicPr>
          <p:cNvPr id="14" name="Picture 13"/>
          <p:cNvPicPr>
            <a:picLocks noChangeAspect="1"/>
          </p:cNvPicPr>
          <p:nvPr/>
        </p:nvPicPr>
        <p:blipFill>
          <a:blip r:embed="rId8"/>
          <a:stretch>
            <a:fillRect/>
          </a:stretch>
        </p:blipFill>
        <p:spPr>
          <a:xfrm>
            <a:off x="6695354" y="4636350"/>
            <a:ext cx="148752" cy="231821"/>
          </a:xfrm>
          <a:prstGeom prst="rect">
            <a:avLst/>
          </a:prstGeom>
        </p:spPr>
      </p:pic>
      <p:pic>
        <p:nvPicPr>
          <p:cNvPr id="15" name="Picture 14"/>
          <p:cNvPicPr>
            <a:picLocks noChangeAspect="1"/>
          </p:cNvPicPr>
          <p:nvPr/>
        </p:nvPicPr>
        <p:blipFill>
          <a:blip r:embed="rId8"/>
          <a:stretch>
            <a:fillRect/>
          </a:stretch>
        </p:blipFill>
        <p:spPr>
          <a:xfrm>
            <a:off x="7289202" y="4520417"/>
            <a:ext cx="148752" cy="231821"/>
          </a:xfrm>
          <a:prstGeom prst="rect">
            <a:avLst/>
          </a:prstGeom>
        </p:spPr>
      </p:pic>
      <p:pic>
        <p:nvPicPr>
          <p:cNvPr id="16" name="Picture 15"/>
          <p:cNvPicPr>
            <a:picLocks noChangeAspect="1"/>
          </p:cNvPicPr>
          <p:nvPr/>
        </p:nvPicPr>
        <p:blipFill>
          <a:blip r:embed="rId8"/>
          <a:stretch>
            <a:fillRect/>
          </a:stretch>
        </p:blipFill>
        <p:spPr>
          <a:xfrm>
            <a:off x="6396993" y="4208238"/>
            <a:ext cx="148752" cy="231821"/>
          </a:xfrm>
          <a:prstGeom prst="rect">
            <a:avLst/>
          </a:prstGeom>
        </p:spPr>
      </p:pic>
      <p:pic>
        <p:nvPicPr>
          <p:cNvPr id="17" name="Picture 16"/>
          <p:cNvPicPr>
            <a:picLocks noChangeAspect="1"/>
          </p:cNvPicPr>
          <p:nvPr/>
        </p:nvPicPr>
        <p:blipFill>
          <a:blip r:embed="rId8"/>
          <a:stretch>
            <a:fillRect/>
          </a:stretch>
        </p:blipFill>
        <p:spPr>
          <a:xfrm>
            <a:off x="6773378" y="3624642"/>
            <a:ext cx="148752" cy="231821"/>
          </a:xfrm>
          <a:prstGeom prst="rect">
            <a:avLst/>
          </a:prstGeom>
        </p:spPr>
      </p:pic>
      <p:pic>
        <p:nvPicPr>
          <p:cNvPr id="18" name="Picture 17"/>
          <p:cNvPicPr>
            <a:picLocks noChangeAspect="1"/>
          </p:cNvPicPr>
          <p:nvPr/>
        </p:nvPicPr>
        <p:blipFill>
          <a:blip r:embed="rId8"/>
          <a:stretch>
            <a:fillRect/>
          </a:stretch>
        </p:blipFill>
        <p:spPr>
          <a:xfrm>
            <a:off x="7734298" y="4520416"/>
            <a:ext cx="148752" cy="231821"/>
          </a:xfrm>
          <a:prstGeom prst="rect">
            <a:avLst/>
          </a:prstGeom>
        </p:spPr>
      </p:pic>
      <p:pic>
        <p:nvPicPr>
          <p:cNvPr id="19" name="Picture 18"/>
          <p:cNvPicPr>
            <a:picLocks noChangeAspect="1"/>
          </p:cNvPicPr>
          <p:nvPr/>
        </p:nvPicPr>
        <p:blipFill>
          <a:blip r:embed="rId8"/>
          <a:stretch>
            <a:fillRect/>
          </a:stretch>
        </p:blipFill>
        <p:spPr>
          <a:xfrm>
            <a:off x="8267824" y="4662061"/>
            <a:ext cx="148752" cy="231821"/>
          </a:xfrm>
          <a:prstGeom prst="rect">
            <a:avLst/>
          </a:prstGeom>
        </p:spPr>
      </p:pic>
      <p:pic>
        <p:nvPicPr>
          <p:cNvPr id="20" name="Picture 19"/>
          <p:cNvPicPr>
            <a:picLocks noChangeAspect="1"/>
          </p:cNvPicPr>
          <p:nvPr/>
        </p:nvPicPr>
        <p:blipFill>
          <a:blip r:embed="rId8"/>
          <a:stretch>
            <a:fillRect/>
          </a:stretch>
        </p:blipFill>
        <p:spPr>
          <a:xfrm>
            <a:off x="7649082" y="4066547"/>
            <a:ext cx="148752" cy="231821"/>
          </a:xfrm>
          <a:prstGeom prst="rect">
            <a:avLst/>
          </a:prstGeom>
        </p:spPr>
      </p:pic>
      <p:pic>
        <p:nvPicPr>
          <p:cNvPr id="21" name="Picture 20"/>
          <p:cNvPicPr>
            <a:picLocks noChangeAspect="1"/>
          </p:cNvPicPr>
          <p:nvPr/>
        </p:nvPicPr>
        <p:blipFill>
          <a:blip r:embed="rId8"/>
          <a:stretch>
            <a:fillRect/>
          </a:stretch>
        </p:blipFill>
        <p:spPr>
          <a:xfrm>
            <a:off x="8087114" y="3800316"/>
            <a:ext cx="148752" cy="231821"/>
          </a:xfrm>
          <a:prstGeom prst="rect">
            <a:avLst/>
          </a:prstGeom>
        </p:spPr>
      </p:pic>
      <p:pic>
        <p:nvPicPr>
          <p:cNvPr id="22" name="Picture 21"/>
          <p:cNvPicPr>
            <a:picLocks noChangeAspect="1"/>
          </p:cNvPicPr>
          <p:nvPr/>
        </p:nvPicPr>
        <p:blipFill>
          <a:blip r:embed="rId8"/>
          <a:stretch>
            <a:fillRect/>
          </a:stretch>
        </p:blipFill>
        <p:spPr>
          <a:xfrm>
            <a:off x="8386847" y="4092327"/>
            <a:ext cx="148752" cy="231821"/>
          </a:xfrm>
          <a:prstGeom prst="rect">
            <a:avLst/>
          </a:prstGeom>
        </p:spPr>
      </p:pic>
      <p:pic>
        <p:nvPicPr>
          <p:cNvPr id="23" name="Picture 22"/>
          <p:cNvPicPr>
            <a:picLocks noChangeAspect="1"/>
          </p:cNvPicPr>
          <p:nvPr/>
        </p:nvPicPr>
        <p:blipFill>
          <a:blip r:embed="rId8"/>
          <a:stretch>
            <a:fillRect/>
          </a:stretch>
        </p:blipFill>
        <p:spPr>
          <a:xfrm>
            <a:off x="8125247" y="3376520"/>
            <a:ext cx="148752" cy="231821"/>
          </a:xfrm>
          <a:prstGeom prst="rect">
            <a:avLst/>
          </a:prstGeom>
        </p:spPr>
      </p:pic>
      <p:pic>
        <p:nvPicPr>
          <p:cNvPr id="24" name="Picture 23"/>
          <p:cNvPicPr>
            <a:picLocks noChangeAspect="1"/>
          </p:cNvPicPr>
          <p:nvPr/>
        </p:nvPicPr>
        <p:blipFill>
          <a:blip r:embed="rId8"/>
          <a:stretch>
            <a:fillRect/>
          </a:stretch>
        </p:blipFill>
        <p:spPr>
          <a:xfrm>
            <a:off x="6276068" y="2978235"/>
            <a:ext cx="148752" cy="231821"/>
          </a:xfrm>
          <a:prstGeom prst="rect">
            <a:avLst/>
          </a:prstGeom>
        </p:spPr>
      </p:pic>
      <p:pic>
        <p:nvPicPr>
          <p:cNvPr id="25" name="Picture 24"/>
          <p:cNvPicPr>
            <a:picLocks noChangeAspect="1"/>
          </p:cNvPicPr>
          <p:nvPr/>
        </p:nvPicPr>
        <p:blipFill>
          <a:blip r:embed="rId8"/>
          <a:stretch>
            <a:fillRect/>
          </a:stretch>
        </p:blipFill>
        <p:spPr>
          <a:xfrm>
            <a:off x="7085063" y="3173388"/>
            <a:ext cx="148752" cy="231821"/>
          </a:xfrm>
          <a:prstGeom prst="rect">
            <a:avLst/>
          </a:prstGeom>
        </p:spPr>
      </p:pic>
      <p:pic>
        <p:nvPicPr>
          <p:cNvPr id="26" name="Picture 25"/>
          <p:cNvPicPr>
            <a:picLocks noChangeAspect="1"/>
          </p:cNvPicPr>
          <p:nvPr/>
        </p:nvPicPr>
        <p:blipFill>
          <a:blip r:embed="rId8"/>
          <a:stretch>
            <a:fillRect/>
          </a:stretch>
        </p:blipFill>
        <p:spPr>
          <a:xfrm>
            <a:off x="6791563" y="2746414"/>
            <a:ext cx="148752" cy="231821"/>
          </a:xfrm>
          <a:prstGeom prst="rect">
            <a:avLst/>
          </a:prstGeom>
        </p:spPr>
      </p:pic>
      <p:pic>
        <p:nvPicPr>
          <p:cNvPr id="27" name="Picture 26"/>
          <p:cNvPicPr>
            <a:picLocks noChangeAspect="1"/>
          </p:cNvPicPr>
          <p:nvPr/>
        </p:nvPicPr>
        <p:blipFill>
          <a:blip r:embed="rId8"/>
          <a:stretch>
            <a:fillRect/>
          </a:stretch>
        </p:blipFill>
        <p:spPr>
          <a:xfrm>
            <a:off x="7277164" y="2872467"/>
            <a:ext cx="148752" cy="231821"/>
          </a:xfrm>
          <a:prstGeom prst="rect">
            <a:avLst/>
          </a:prstGeom>
        </p:spPr>
      </p:pic>
      <p:pic>
        <p:nvPicPr>
          <p:cNvPr id="28" name="Picture 27"/>
          <p:cNvPicPr>
            <a:picLocks noChangeAspect="1"/>
          </p:cNvPicPr>
          <p:nvPr/>
        </p:nvPicPr>
        <p:blipFill>
          <a:blip r:embed="rId8"/>
          <a:stretch>
            <a:fillRect/>
          </a:stretch>
        </p:blipFill>
        <p:spPr>
          <a:xfrm>
            <a:off x="7426757" y="3209143"/>
            <a:ext cx="148752" cy="231821"/>
          </a:xfrm>
          <a:prstGeom prst="rect">
            <a:avLst/>
          </a:prstGeom>
        </p:spPr>
      </p:pic>
      <p:pic>
        <p:nvPicPr>
          <p:cNvPr id="29" name="Picture 28"/>
          <p:cNvPicPr>
            <a:picLocks noChangeAspect="1"/>
          </p:cNvPicPr>
          <p:nvPr/>
        </p:nvPicPr>
        <p:blipFill>
          <a:blip r:embed="rId8"/>
          <a:stretch>
            <a:fillRect/>
          </a:stretch>
        </p:blipFill>
        <p:spPr>
          <a:xfrm>
            <a:off x="7627250" y="3440964"/>
            <a:ext cx="148752" cy="231821"/>
          </a:xfrm>
          <a:prstGeom prst="rect">
            <a:avLst/>
          </a:prstGeom>
        </p:spPr>
      </p:pic>
      <p:pic>
        <p:nvPicPr>
          <p:cNvPr id="30" name="Picture 29"/>
          <p:cNvPicPr>
            <a:picLocks noChangeAspect="1"/>
          </p:cNvPicPr>
          <p:nvPr/>
        </p:nvPicPr>
        <p:blipFill>
          <a:blip r:embed="rId8"/>
          <a:stretch>
            <a:fillRect/>
          </a:stretch>
        </p:blipFill>
        <p:spPr>
          <a:xfrm>
            <a:off x="8441384" y="3638503"/>
            <a:ext cx="148752" cy="231821"/>
          </a:xfrm>
          <a:prstGeom prst="rect">
            <a:avLst/>
          </a:prstGeom>
        </p:spPr>
      </p:pic>
      <p:pic>
        <p:nvPicPr>
          <p:cNvPr id="31" name="Picture 30"/>
          <p:cNvPicPr>
            <a:picLocks noChangeAspect="1"/>
          </p:cNvPicPr>
          <p:nvPr/>
        </p:nvPicPr>
        <p:blipFill>
          <a:blip r:embed="rId8"/>
          <a:stretch>
            <a:fillRect/>
          </a:stretch>
        </p:blipFill>
        <p:spPr>
          <a:xfrm>
            <a:off x="7552874" y="5047710"/>
            <a:ext cx="148752" cy="231821"/>
          </a:xfrm>
          <a:prstGeom prst="rect">
            <a:avLst/>
          </a:prstGeom>
        </p:spPr>
      </p:pic>
      <p:pic>
        <p:nvPicPr>
          <p:cNvPr id="32" name="Picture 31"/>
          <p:cNvPicPr>
            <a:picLocks noChangeAspect="1"/>
          </p:cNvPicPr>
          <p:nvPr/>
        </p:nvPicPr>
        <p:blipFill>
          <a:blip r:embed="rId8"/>
          <a:stretch>
            <a:fillRect/>
          </a:stretch>
        </p:blipFill>
        <p:spPr>
          <a:xfrm>
            <a:off x="7274925" y="1784352"/>
            <a:ext cx="148752" cy="231821"/>
          </a:xfrm>
          <a:prstGeom prst="rect">
            <a:avLst/>
          </a:prstGeom>
        </p:spPr>
      </p:pic>
      <p:pic>
        <p:nvPicPr>
          <p:cNvPr id="33" name="Picture 32"/>
          <p:cNvPicPr>
            <a:picLocks noChangeAspect="1"/>
          </p:cNvPicPr>
          <p:nvPr/>
        </p:nvPicPr>
        <p:blipFill>
          <a:blip r:embed="rId8"/>
          <a:stretch>
            <a:fillRect/>
          </a:stretch>
        </p:blipFill>
        <p:spPr>
          <a:xfrm>
            <a:off x="7377743" y="3800226"/>
            <a:ext cx="148752" cy="231821"/>
          </a:xfrm>
          <a:prstGeom prst="rect">
            <a:avLst/>
          </a:prstGeom>
        </p:spPr>
      </p:pic>
      <p:pic>
        <p:nvPicPr>
          <p:cNvPr id="34" name="Picture 33"/>
          <p:cNvPicPr>
            <a:picLocks noChangeAspect="1"/>
          </p:cNvPicPr>
          <p:nvPr/>
        </p:nvPicPr>
        <p:blipFill>
          <a:blip r:embed="rId8"/>
          <a:stretch>
            <a:fillRect/>
          </a:stretch>
        </p:blipFill>
        <p:spPr>
          <a:xfrm>
            <a:off x="8274843" y="2975408"/>
            <a:ext cx="148752" cy="231821"/>
          </a:xfrm>
          <a:prstGeom prst="rect">
            <a:avLst/>
          </a:prstGeom>
        </p:spPr>
      </p:pic>
      <p:pic>
        <p:nvPicPr>
          <p:cNvPr id="35" name="Picture 34"/>
          <p:cNvPicPr>
            <a:picLocks noChangeAspect="1"/>
          </p:cNvPicPr>
          <p:nvPr/>
        </p:nvPicPr>
        <p:blipFill>
          <a:blip r:embed="rId8"/>
          <a:stretch>
            <a:fillRect/>
          </a:stretch>
        </p:blipFill>
        <p:spPr>
          <a:xfrm>
            <a:off x="8046008" y="4404505"/>
            <a:ext cx="148752" cy="231821"/>
          </a:xfrm>
          <a:prstGeom prst="rect">
            <a:avLst/>
          </a:prstGeom>
        </p:spPr>
      </p:pic>
      <p:pic>
        <p:nvPicPr>
          <p:cNvPr id="3" name="Picture 2"/>
          <p:cNvPicPr>
            <a:picLocks noChangeAspect="1"/>
          </p:cNvPicPr>
          <p:nvPr/>
        </p:nvPicPr>
        <p:blipFill>
          <a:blip r:embed="rId9"/>
          <a:stretch>
            <a:fillRect/>
          </a:stretch>
        </p:blipFill>
        <p:spPr>
          <a:xfrm>
            <a:off x="2839545" y="5163620"/>
            <a:ext cx="2647950" cy="657225"/>
          </a:xfrm>
          <a:prstGeom prst="rect">
            <a:avLst/>
          </a:prstGeom>
        </p:spPr>
      </p:pic>
      <p:pic>
        <p:nvPicPr>
          <p:cNvPr id="37" name="Picture 36"/>
          <p:cNvPicPr>
            <a:picLocks noChangeAspect="1"/>
          </p:cNvPicPr>
          <p:nvPr/>
        </p:nvPicPr>
        <p:blipFill>
          <a:blip r:embed="rId10"/>
          <a:stretch>
            <a:fillRect/>
          </a:stretch>
        </p:blipFill>
        <p:spPr>
          <a:xfrm>
            <a:off x="3475913" y="3405209"/>
            <a:ext cx="1676400" cy="1257300"/>
          </a:xfrm>
          <a:prstGeom prst="rect">
            <a:avLst/>
          </a:prstGeom>
          <a:ln w="34925">
            <a:solidFill>
              <a:srgbClr val="FF0000"/>
            </a:solidFill>
          </a:ln>
          <a:effectLst>
            <a:outerShdw blurRad="292100" dist="139700" dir="2700000" algn="tl" rotWithShape="0">
              <a:srgbClr val="333333">
                <a:alpha val="65000"/>
              </a:srgbClr>
            </a:outerShdw>
          </a:effectLst>
        </p:spPr>
      </p:pic>
      <p:sp>
        <p:nvSpPr>
          <p:cNvPr id="38" name="Oval 37"/>
          <p:cNvSpPr/>
          <p:nvPr/>
        </p:nvSpPr>
        <p:spPr>
          <a:xfrm>
            <a:off x="5899452" y="2661979"/>
            <a:ext cx="836366" cy="837313"/>
          </a:xfrm>
          <a:prstGeom prst="ellipse">
            <a:avLst/>
          </a:prstGeom>
          <a:noFill/>
          <a:ln w="57150">
            <a:solidFill>
              <a:srgbClr val="FF0000"/>
            </a:solid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IE"/>
          </a:p>
        </p:txBody>
      </p:sp>
      <p:cxnSp>
        <p:nvCxnSpPr>
          <p:cNvPr id="40" name="Straight Connector 39"/>
          <p:cNvCxnSpPr>
            <a:stCxn id="37" idx="3"/>
          </p:cNvCxnSpPr>
          <p:nvPr/>
        </p:nvCxnSpPr>
        <p:spPr>
          <a:xfrm flipV="1">
            <a:off x="5152313" y="3207229"/>
            <a:ext cx="747138" cy="826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8"/>
          <a:stretch>
            <a:fillRect/>
          </a:stretch>
        </p:blipFill>
        <p:spPr>
          <a:xfrm>
            <a:off x="7762765" y="2911083"/>
            <a:ext cx="148752" cy="231821"/>
          </a:xfrm>
          <a:prstGeom prst="rect">
            <a:avLst/>
          </a:prstGeom>
        </p:spPr>
      </p:pic>
    </p:spTree>
    <p:extLst>
      <p:ext uri="{BB962C8B-B14F-4D97-AF65-F5344CB8AC3E}">
        <p14:creationId xmlns:p14="http://schemas.microsoft.com/office/powerpoint/2010/main" val="103548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Efficiency Measures;</a:t>
            </a:r>
          </a:p>
        </p:txBody>
      </p:sp>
      <p:pic>
        <p:nvPicPr>
          <p:cNvPr id="6" name="Content Placeholder 5"/>
          <p:cNvPicPr>
            <a:picLocks noGrp="1" noChangeAspect="1"/>
          </p:cNvPicPr>
          <p:nvPr>
            <p:ph idx="1"/>
          </p:nvPr>
        </p:nvPicPr>
        <p:blipFill>
          <a:blip r:embed="rId2"/>
          <a:stretch>
            <a:fillRect/>
          </a:stretch>
        </p:blipFill>
        <p:spPr>
          <a:xfrm>
            <a:off x="164875" y="2254766"/>
            <a:ext cx="4352614" cy="3489212"/>
          </a:xfrm>
          <a:prstGeom prst="rect">
            <a:avLst/>
          </a:prstGeom>
        </p:spPr>
      </p:pic>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8</a:t>
            </a:fld>
            <a:endParaRPr lang="en-US"/>
          </a:p>
        </p:txBody>
      </p:sp>
      <p:cxnSp>
        <p:nvCxnSpPr>
          <p:cNvPr id="8" name="Straight Connector 7"/>
          <p:cNvCxnSpPr>
            <a:stCxn id="2" idx="2"/>
          </p:cNvCxnSpPr>
          <p:nvPr/>
        </p:nvCxnSpPr>
        <p:spPr>
          <a:xfrm>
            <a:off x="4566985" y="1417638"/>
            <a:ext cx="10713" cy="4738463"/>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3487" y="1417638"/>
            <a:ext cx="3181082" cy="707376"/>
          </a:xfrm>
          <a:prstGeom prst="rect">
            <a:avLst/>
          </a:prstGeom>
          <a:noFill/>
        </p:spPr>
        <p:txBody>
          <a:bodyPr wrap="square" rtlCol="0">
            <a:spAutoFit/>
          </a:bodyPr>
          <a:lstStyle/>
          <a:p>
            <a:endParaRPr lang="en-IE" dirty="0"/>
          </a:p>
        </p:txBody>
      </p:sp>
      <p:sp>
        <p:nvSpPr>
          <p:cNvPr id="12" name="TextBox 11"/>
          <p:cNvSpPr txBox="1"/>
          <p:nvPr/>
        </p:nvSpPr>
        <p:spPr>
          <a:xfrm>
            <a:off x="373487" y="1417638"/>
            <a:ext cx="3670479" cy="369332"/>
          </a:xfrm>
          <a:prstGeom prst="rect">
            <a:avLst/>
          </a:prstGeom>
          <a:noFill/>
        </p:spPr>
        <p:txBody>
          <a:bodyPr wrap="square" rtlCol="0">
            <a:spAutoFit/>
          </a:bodyPr>
          <a:lstStyle/>
          <a:p>
            <a:r>
              <a:rPr lang="en-IE" dirty="0"/>
              <a:t>@ Homes in the community</a:t>
            </a:r>
          </a:p>
        </p:txBody>
      </p:sp>
      <p:sp>
        <p:nvSpPr>
          <p:cNvPr id="15" name="TextBox 14"/>
          <p:cNvSpPr txBox="1"/>
          <p:nvPr/>
        </p:nvSpPr>
        <p:spPr>
          <a:xfrm>
            <a:off x="4930465" y="1428369"/>
            <a:ext cx="3670479" cy="369332"/>
          </a:xfrm>
          <a:prstGeom prst="rect">
            <a:avLst/>
          </a:prstGeom>
          <a:noFill/>
        </p:spPr>
        <p:txBody>
          <a:bodyPr wrap="square" rtlCol="0">
            <a:spAutoFit/>
          </a:bodyPr>
          <a:lstStyle/>
          <a:p>
            <a:r>
              <a:rPr lang="en-IE" dirty="0"/>
              <a:t>@ Work in the community</a:t>
            </a:r>
          </a:p>
        </p:txBody>
      </p:sp>
      <p:sp>
        <p:nvSpPr>
          <p:cNvPr id="16" name="TextBox 15"/>
          <p:cNvSpPr txBox="1"/>
          <p:nvPr/>
        </p:nvSpPr>
        <p:spPr>
          <a:xfrm>
            <a:off x="4930465" y="1957588"/>
            <a:ext cx="3946835" cy="3693319"/>
          </a:xfrm>
          <a:prstGeom prst="rect">
            <a:avLst/>
          </a:prstGeom>
          <a:noFill/>
        </p:spPr>
        <p:txBody>
          <a:bodyPr wrap="square" rtlCol="0">
            <a:spAutoFit/>
          </a:bodyPr>
          <a:lstStyle/>
          <a:p>
            <a:pPr marL="285750" indent="-285750">
              <a:buFont typeface="Arial" panose="020B0604020202020204" pitchFamily="34" charset="0"/>
              <a:buChar char="•"/>
            </a:pPr>
            <a:r>
              <a:rPr lang="en-IE" sz="2400" dirty="0"/>
              <a:t>Heat Pumps</a:t>
            </a:r>
          </a:p>
          <a:p>
            <a:pPr marL="285750" indent="-285750">
              <a:buFont typeface="Arial" panose="020B0604020202020204" pitchFamily="34" charset="0"/>
              <a:buChar char="•"/>
            </a:pPr>
            <a:r>
              <a:rPr lang="en-IE" sz="2400" dirty="0"/>
              <a:t>Low Energy Lighting</a:t>
            </a:r>
          </a:p>
          <a:p>
            <a:pPr marL="285750" indent="-285750">
              <a:buFont typeface="Arial" panose="020B0604020202020204" pitchFamily="34" charset="0"/>
              <a:buChar char="•"/>
            </a:pPr>
            <a:r>
              <a:rPr lang="en-IE" sz="2400" dirty="0"/>
              <a:t>Energy Management</a:t>
            </a:r>
          </a:p>
          <a:p>
            <a:pPr marL="285750" indent="-285750">
              <a:buFont typeface="Arial" panose="020B0604020202020204" pitchFamily="34" charset="0"/>
              <a:buChar char="•"/>
            </a:pPr>
            <a:r>
              <a:rPr lang="en-IE" sz="2400" dirty="0"/>
              <a:t>Efficient Pumping</a:t>
            </a:r>
          </a:p>
          <a:p>
            <a:pPr marL="285750" indent="-285750">
              <a:buFont typeface="Arial" panose="020B0604020202020204" pitchFamily="34" charset="0"/>
              <a:buChar char="•"/>
            </a:pPr>
            <a:r>
              <a:rPr lang="en-IE" sz="2400" dirty="0"/>
              <a:t>Efficient Controls</a:t>
            </a:r>
          </a:p>
          <a:p>
            <a:pPr marL="285750" indent="-285750">
              <a:buFont typeface="Arial" panose="020B0604020202020204" pitchFamily="34" charset="0"/>
              <a:buChar char="•"/>
            </a:pPr>
            <a:r>
              <a:rPr lang="en-IE" sz="2400" dirty="0"/>
              <a:t>High Efficiency Boilers</a:t>
            </a:r>
          </a:p>
          <a:p>
            <a:pPr marL="285750" indent="-285750">
              <a:buFont typeface="Arial" panose="020B0604020202020204" pitchFamily="34" charset="0"/>
              <a:buChar char="•"/>
            </a:pPr>
            <a:r>
              <a:rPr lang="en-IE" sz="2400" dirty="0"/>
              <a:t>Transport Project</a:t>
            </a:r>
          </a:p>
          <a:p>
            <a:pPr marL="285750" indent="-285750">
              <a:buFont typeface="Arial" panose="020B0604020202020204" pitchFamily="34" charset="0"/>
              <a:buChar char="•"/>
            </a:pPr>
            <a:r>
              <a:rPr lang="en-IE" sz="2400" dirty="0"/>
              <a:t>Insulation</a:t>
            </a:r>
          </a:p>
          <a:p>
            <a:pPr marL="285750" indent="-285750">
              <a:buFont typeface="Arial" panose="020B0604020202020204" pitchFamily="34" charset="0"/>
              <a:buChar char="•"/>
            </a:pPr>
            <a:r>
              <a:rPr lang="en-IE" sz="2400" dirty="0"/>
              <a:t>Solar PV</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416527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69" y="274638"/>
            <a:ext cx="8771421" cy="1143000"/>
          </a:xfrm>
        </p:spPr>
        <p:txBody>
          <a:bodyPr/>
          <a:lstStyle/>
          <a:p>
            <a:r>
              <a:rPr lang="en-IE" dirty="0" err="1"/>
              <a:t>Clár</a:t>
            </a:r>
            <a:r>
              <a:rPr lang="en-IE" dirty="0"/>
              <a:t> ICH / </a:t>
            </a:r>
            <a:r>
              <a:rPr lang="en-IE" dirty="0" err="1"/>
              <a:t>Bord</a:t>
            </a:r>
            <a:r>
              <a:rPr lang="en-IE" dirty="0"/>
              <a:t> </a:t>
            </a:r>
            <a:r>
              <a:rPr lang="en-IE" dirty="0" err="1"/>
              <a:t>na</a:t>
            </a:r>
            <a:r>
              <a:rPr lang="en-IE" dirty="0"/>
              <a:t> </a:t>
            </a:r>
            <a:r>
              <a:rPr lang="en-IE" dirty="0" err="1"/>
              <a:t>Móna</a:t>
            </a:r>
            <a:r>
              <a:rPr lang="en-IE" dirty="0"/>
              <a:t> / SEAI ~ BEC 2019</a:t>
            </a:r>
          </a:p>
        </p:txBody>
      </p:sp>
      <p:pic>
        <p:nvPicPr>
          <p:cNvPr id="6" name="Content Placeholder 5"/>
          <p:cNvPicPr>
            <a:picLocks noGrp="1" noChangeAspect="1"/>
          </p:cNvPicPr>
          <p:nvPr>
            <p:ph idx="1"/>
          </p:nvPr>
        </p:nvPicPr>
        <p:blipFill>
          <a:blip r:embed="rId2"/>
          <a:stretch>
            <a:fillRect/>
          </a:stretch>
        </p:blipFill>
        <p:spPr>
          <a:xfrm>
            <a:off x="256669" y="1635953"/>
            <a:ext cx="1876425" cy="1876425"/>
          </a:xfrm>
          <a:prstGeom prst="rect">
            <a:avLst/>
          </a:prstGeom>
        </p:spPr>
      </p:pic>
      <p:sp>
        <p:nvSpPr>
          <p:cNvPr id="4" name="Footer Placeholder 3"/>
          <p:cNvSpPr>
            <a:spLocks noGrp="1"/>
          </p:cNvSpPr>
          <p:nvPr>
            <p:ph type="ftr" sz="quarter" idx="11"/>
          </p:nvPr>
        </p:nvSpPr>
        <p:spPr/>
        <p:txBody>
          <a:bodyPr/>
          <a:lstStyle/>
          <a:p>
            <a:r>
              <a:rPr lang="en-US"/>
              <a:t>Footer title goes here</a:t>
            </a:r>
            <a:endParaRPr lang="en-US" dirty="0"/>
          </a:p>
        </p:txBody>
      </p:sp>
      <p:sp>
        <p:nvSpPr>
          <p:cNvPr id="5" name="Slide Number Placeholder 4"/>
          <p:cNvSpPr>
            <a:spLocks noGrp="1"/>
          </p:cNvSpPr>
          <p:nvPr>
            <p:ph type="sldNum" sz="quarter" idx="12"/>
          </p:nvPr>
        </p:nvSpPr>
        <p:spPr/>
        <p:txBody>
          <a:bodyPr/>
          <a:lstStyle/>
          <a:p>
            <a:fld id="{125EE8F5-089C-4544-BDD9-1509F9832AE3}" type="slidenum">
              <a:rPr lang="en-US" smtClean="0"/>
              <a:pPr/>
              <a:t>9</a:t>
            </a:fld>
            <a:endParaRPr lang="en-US"/>
          </a:p>
        </p:txBody>
      </p:sp>
      <p:sp>
        <p:nvSpPr>
          <p:cNvPr id="7" name="TextBox 6"/>
          <p:cNvSpPr txBox="1"/>
          <p:nvPr/>
        </p:nvSpPr>
        <p:spPr>
          <a:xfrm>
            <a:off x="2427219" y="1635953"/>
            <a:ext cx="5776623" cy="2031325"/>
          </a:xfrm>
          <a:prstGeom prst="rect">
            <a:avLst/>
          </a:prstGeom>
          <a:noFill/>
        </p:spPr>
        <p:txBody>
          <a:bodyPr wrap="square" rtlCol="0">
            <a:spAutoFit/>
          </a:bodyPr>
          <a:lstStyle/>
          <a:p>
            <a:r>
              <a:rPr lang="en-IE" dirty="0" err="1"/>
              <a:t>Bord</a:t>
            </a:r>
            <a:r>
              <a:rPr lang="en-IE" dirty="0"/>
              <a:t> </a:t>
            </a:r>
            <a:r>
              <a:rPr lang="en-IE" dirty="0" err="1"/>
              <a:t>na</a:t>
            </a:r>
            <a:r>
              <a:rPr lang="en-IE" dirty="0"/>
              <a:t> </a:t>
            </a:r>
            <a:r>
              <a:rPr lang="en-IE" dirty="0" err="1"/>
              <a:t>Móna</a:t>
            </a:r>
            <a:r>
              <a:rPr lang="en-IE" dirty="0"/>
              <a:t> are delighted to be working with Alma and the team on this important community project. </a:t>
            </a:r>
          </a:p>
          <a:p>
            <a:r>
              <a:rPr lang="en-IE" dirty="0"/>
              <a:t>This project builds on our partnership, and importantly reaches out to homes and businesses.</a:t>
            </a:r>
          </a:p>
          <a:p>
            <a:r>
              <a:rPr lang="en-IE" dirty="0" err="1"/>
              <a:t>Clár</a:t>
            </a:r>
            <a:r>
              <a:rPr lang="en-IE" dirty="0"/>
              <a:t> continue to impress </a:t>
            </a:r>
            <a:r>
              <a:rPr lang="en-IE" dirty="0" err="1"/>
              <a:t>BnM</a:t>
            </a:r>
            <a:r>
              <a:rPr lang="en-IE" dirty="0"/>
              <a:t> with its great ability to reduce energy consumption, energy spend and increase efficiency in communities across Ireland. </a:t>
            </a:r>
          </a:p>
        </p:txBody>
      </p:sp>
    </p:spTree>
    <p:extLst>
      <p:ext uri="{BB962C8B-B14F-4D97-AF65-F5344CB8AC3E}">
        <p14:creationId xmlns:p14="http://schemas.microsoft.com/office/powerpoint/2010/main" val="170288112"/>
      </p:ext>
    </p:extLst>
  </p:cSld>
  <p:clrMapOvr>
    <a:masterClrMapping/>
  </p:clrMapOvr>
</p:sld>
</file>

<file path=ppt/theme/theme1.xml><?xml version="1.0" encoding="utf-8"?>
<a:theme xmlns:a="http://schemas.openxmlformats.org/drawingml/2006/main" name="BNM_PPT_master_draft 1_120216_test">
  <a:themeElements>
    <a:clrScheme name="Bord na Mona">
      <a:dk1>
        <a:srgbClr val="E57200"/>
      </a:dk1>
      <a:lt1>
        <a:srgbClr val="FFFFFF"/>
      </a:lt1>
      <a:dk2>
        <a:srgbClr val="404040"/>
      </a:dk2>
      <a:lt2>
        <a:srgbClr val="D7D2CB"/>
      </a:lt2>
      <a:accent1>
        <a:srgbClr val="E57200"/>
      </a:accent1>
      <a:accent2>
        <a:srgbClr val="646464"/>
      </a:accent2>
      <a:accent3>
        <a:srgbClr val="B67233"/>
      </a:accent3>
      <a:accent4>
        <a:srgbClr val="0033A0"/>
      </a:accent4>
      <a:accent5>
        <a:srgbClr val="9BD3DD"/>
      </a:accent5>
      <a:accent6>
        <a:srgbClr val="830065"/>
      </a:accent6>
      <a:hlink>
        <a:srgbClr val="E57200"/>
      </a:hlink>
      <a:folHlink>
        <a:srgbClr val="E57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1001">
          <a:schemeClr val="dk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accent7">
      <a:srgbClr val="E24585"/>
    </a:custClr>
    <a:custClr name="accent8">
      <a:srgbClr val="C4D600"/>
    </a:custClr>
    <a:custClr name="Home Heating">
      <a:srgbClr val="FFA300"/>
    </a:custClr>
    <a:custClr name="Horticulture">
      <a:srgbClr val="84BD00"/>
    </a:custClr>
    <a:custClr name="Feedstock">
      <a:srgbClr val="715C2A"/>
    </a:custClr>
    <a:custClr name="Powergen">
      <a:srgbClr val="6399AE"/>
    </a:custClr>
    <a:custClr name="Resource Recovery">
      <a:srgbClr val="00A9E0"/>
    </a:custClr>
    <a:custClr name="Bio-Diversity">
      <a:srgbClr val="949300"/>
    </a:custClr>
    <a:custClr name="Biomass">
      <a:srgbClr val="C1A01E"/>
    </a:custClr>
    <a:custClr name="Light Grey">
      <a:srgbClr val="B1B3B5"/>
    </a:custClr>
  </a:custClrLst>
  <a:extLst>
    <a:ext uri="{05A4C25C-085E-4340-85A3-A5531E510DB2}">
      <thm15:themeFamily xmlns:thm15="http://schemas.microsoft.com/office/thememl/2012/main" name="BNM_PPT_master_draft 1_120216.pptx" id="{E3F44BAB-6767-413C-ADCF-CB631674E8BC}" vid="{D54C2A56-9039-4706-B5C1-2F97AEA12D1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BNM_PPT_master_draft 1_120216_test.potx</Template>
  <TotalTime>12922</TotalTime>
  <Words>660</Words>
  <Application>Microsoft Office PowerPoint</Application>
  <PresentationFormat>On-screen Show (4:3)</PresentationFormat>
  <Paragraphs>79</Paragraphs>
  <Slides>15</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BNM_PPT_master_draft 1_120216_test</vt:lpstr>
      <vt:lpstr>Custom Design</vt:lpstr>
      <vt:lpstr>Energy Efficiency &amp; Demand Side Management</vt:lpstr>
      <vt:lpstr> BnM in Mayo – Introduction</vt:lpstr>
      <vt:lpstr>More Recent Work in Mayo</vt:lpstr>
      <vt:lpstr>Why are BnM here today?</vt:lpstr>
      <vt:lpstr>Energy Efficiency ~ EU Policy</vt:lpstr>
      <vt:lpstr>Bord na Móna ~ Energy Efficiency</vt:lpstr>
      <vt:lpstr>Efficiency in the Community </vt:lpstr>
      <vt:lpstr>Efficiency Measures;</vt:lpstr>
      <vt:lpstr>Clár ICH / Bord na Móna / SEAI ~ BEC 2019</vt:lpstr>
      <vt:lpstr>The size of the Challenge in Ireland</vt:lpstr>
      <vt:lpstr>Demand Side Management</vt:lpstr>
      <vt:lpstr>Demand Side Response</vt:lpstr>
      <vt:lpstr>Community Projects in the Future</vt:lpstr>
      <vt:lpstr>What are BnM doing in Demand Response?</vt:lpstr>
      <vt:lpstr>Thank you</vt:lpstr>
    </vt:vector>
  </TitlesOfParts>
  <Company>RichardsDee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TQ</dc:creator>
  <cp:lastModifiedBy>Alma Gallagher</cp:lastModifiedBy>
  <cp:revision>310</cp:revision>
  <cp:lastPrinted>2016-05-19T12:17:24Z</cp:lastPrinted>
  <dcterms:created xsi:type="dcterms:W3CDTF">2016-01-27T15:07:12Z</dcterms:created>
  <dcterms:modified xsi:type="dcterms:W3CDTF">2019-08-01T11:10:15Z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2679fc-0e6f-4ae9-bf26-e110c030bb10_Enabled">
    <vt:lpwstr>True</vt:lpwstr>
  </property>
  <property fmtid="{D5CDD505-2E9C-101B-9397-08002B2CF9AE}" pid="3" name="MSIP_Label_642679fc-0e6f-4ae9-bf26-e110c030bb10_SiteId">
    <vt:lpwstr>d9dbf65b-a265-4603-a52f-8cee241dfade</vt:lpwstr>
  </property>
  <property fmtid="{D5CDD505-2E9C-101B-9397-08002B2CF9AE}" pid="4" name="MSIP_Label_642679fc-0e6f-4ae9-bf26-e110c030bb10_Owner">
    <vt:lpwstr>DM_Admin@bordnamona.com</vt:lpwstr>
  </property>
  <property fmtid="{D5CDD505-2E9C-101B-9397-08002B2CF9AE}" pid="5" name="MSIP_Label_642679fc-0e6f-4ae9-bf26-e110c030bb10_SetDate">
    <vt:lpwstr>2019-02-18T17:57:42.7246977Z</vt:lpwstr>
  </property>
  <property fmtid="{D5CDD505-2E9C-101B-9397-08002B2CF9AE}" pid="6" name="MSIP_Label_642679fc-0e6f-4ae9-bf26-e110c030bb10_Name">
    <vt:lpwstr>BNM - Internal Business Use</vt:lpwstr>
  </property>
  <property fmtid="{D5CDD505-2E9C-101B-9397-08002B2CF9AE}" pid="7" name="MSIP_Label_642679fc-0e6f-4ae9-bf26-e110c030bb10_Application">
    <vt:lpwstr>Microsoft Azure Information Protection</vt:lpwstr>
  </property>
  <property fmtid="{D5CDD505-2E9C-101B-9397-08002B2CF9AE}" pid="8" name="MSIP_Label_642679fc-0e6f-4ae9-bf26-e110c030bb10_ActionId">
    <vt:lpwstr>42280d40-1ff3-451e-bc80-d9df0f55af50</vt:lpwstr>
  </property>
  <property fmtid="{D5CDD505-2E9C-101B-9397-08002B2CF9AE}" pid="9" name="MSIP_Label_642679fc-0e6f-4ae9-bf26-e110c030bb10_Extended_MSFT_Method">
    <vt:lpwstr>Automatic</vt:lpwstr>
  </property>
  <property fmtid="{D5CDD505-2E9C-101B-9397-08002B2CF9AE}" pid="10" name="MSIP_Label_816e9064-b5fa-4c4e-bd57-78b511558d7a_Enabled">
    <vt:lpwstr>True</vt:lpwstr>
  </property>
  <property fmtid="{D5CDD505-2E9C-101B-9397-08002B2CF9AE}" pid="11" name="MSIP_Label_816e9064-b5fa-4c4e-bd57-78b511558d7a_SiteId">
    <vt:lpwstr>d9dbf65b-a265-4603-a52f-8cee241dfade</vt:lpwstr>
  </property>
  <property fmtid="{D5CDD505-2E9C-101B-9397-08002B2CF9AE}" pid="12" name="MSIP_Label_816e9064-b5fa-4c4e-bd57-78b511558d7a_Owner">
    <vt:lpwstr>DM_Admin@bordnamona.com</vt:lpwstr>
  </property>
  <property fmtid="{D5CDD505-2E9C-101B-9397-08002B2CF9AE}" pid="13" name="MSIP_Label_816e9064-b5fa-4c4e-bd57-78b511558d7a_SetDate">
    <vt:lpwstr>2019-02-18T17:57:42.7246977Z</vt:lpwstr>
  </property>
  <property fmtid="{D5CDD505-2E9C-101B-9397-08002B2CF9AE}" pid="14" name="MSIP_Label_816e9064-b5fa-4c4e-bd57-78b511558d7a_Name">
    <vt:lpwstr>IB_Retention - 7 Years (LM)</vt:lpwstr>
  </property>
  <property fmtid="{D5CDD505-2E9C-101B-9397-08002B2CF9AE}" pid="15" name="MSIP_Label_816e9064-b5fa-4c4e-bd57-78b511558d7a_Application">
    <vt:lpwstr>Microsoft Azure Information Protection</vt:lpwstr>
  </property>
  <property fmtid="{D5CDD505-2E9C-101B-9397-08002B2CF9AE}" pid="16" name="MSIP_Label_816e9064-b5fa-4c4e-bd57-78b511558d7a_ActionId">
    <vt:lpwstr>42280d40-1ff3-451e-bc80-d9df0f55af50</vt:lpwstr>
  </property>
  <property fmtid="{D5CDD505-2E9C-101B-9397-08002B2CF9AE}" pid="17" name="MSIP_Label_816e9064-b5fa-4c4e-bd57-78b511558d7a_Parent">
    <vt:lpwstr>642679fc-0e6f-4ae9-bf26-e110c030bb10</vt:lpwstr>
  </property>
  <property fmtid="{D5CDD505-2E9C-101B-9397-08002B2CF9AE}" pid="18" name="MSIP_Label_816e9064-b5fa-4c4e-bd57-78b511558d7a_Extended_MSFT_Method">
    <vt:lpwstr>Automatic</vt:lpwstr>
  </property>
  <property fmtid="{D5CDD505-2E9C-101B-9397-08002B2CF9AE}" pid="19" name="Sensitivity">
    <vt:lpwstr>BNM - Internal Business Use IB_Retention - 7 Years (LM)</vt:lpwstr>
  </property>
</Properties>
</file>