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72" r:id="rId4"/>
    <p:sldMasterId id="2147483677" r:id="rId5"/>
  </p:sldMasterIdLst>
  <p:notesMasterIdLst>
    <p:notesMasterId r:id="rId14"/>
  </p:notesMasterIdLst>
  <p:handoutMasterIdLst>
    <p:handoutMasterId r:id="rId15"/>
  </p:handoutMasterIdLst>
  <p:sldIdLst>
    <p:sldId id="292" r:id="rId6"/>
    <p:sldId id="295" r:id="rId7"/>
    <p:sldId id="307" r:id="rId8"/>
    <p:sldId id="306" r:id="rId9"/>
    <p:sldId id="305" r:id="rId10"/>
    <p:sldId id="289" r:id="rId11"/>
    <p:sldId id="304" r:id="rId12"/>
    <p:sldId id="276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D231-93E8-4C93-91BB-74B97859D7C4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7EE2-11F7-4A80-B506-72919059F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C0E6F-5908-4746-B411-615EB8602717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BEEC-A82F-4CFC-9396-1065C4D91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2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2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23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97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335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50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0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-27384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>
                  <a:solidFill>
                    <a:srgbClr val="FFFFFF"/>
                  </a:solidFill>
                </a:rPr>
                <a:t>www.interreg-npa.eu</a:t>
              </a: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535232" y="1844824"/>
            <a:ext cx="58326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A6EB"/>
                </a:solidFill>
              </a:rPr>
              <a:t>HANDIHEAT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Project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r>
              <a:rPr lang="en-US" sz="4000" b="1" baseline="30000" dirty="0">
                <a:solidFill>
                  <a:srgbClr val="002060"/>
                </a:solidFill>
              </a:rPr>
              <a:t>nd</a:t>
            </a:r>
            <a:r>
              <a:rPr lang="en-US" sz="4000" b="1" dirty="0">
                <a:solidFill>
                  <a:srgbClr val="002060"/>
                </a:solidFill>
              </a:rPr>
              <a:t> Full Partner Meeting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Jyvaskyla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7</a:t>
            </a:r>
            <a:r>
              <a:rPr lang="en-US" sz="2800" b="1" baseline="30000" dirty="0">
                <a:solidFill>
                  <a:srgbClr val="002060"/>
                </a:solidFill>
              </a:rPr>
              <a:t>th</a:t>
            </a:r>
            <a:r>
              <a:rPr lang="en-US" sz="2800" b="1" dirty="0">
                <a:solidFill>
                  <a:srgbClr val="002060"/>
                </a:solidFill>
              </a:rPr>
              <a:t> Feb 2019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8646" y="4293096"/>
            <a:ext cx="6143674" cy="169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00A6E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224818"/>
            <a:ext cx="5832648" cy="47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1" dirty="0">
                <a:latin typeface="Arial Rounded MT Bold" panose="020F0704030504030204" pitchFamily="34" charset="0"/>
                <a:cs typeface="Arial" charset="0"/>
              </a:rPr>
              <a:t>             </a:t>
            </a:r>
            <a:endParaRPr lang="en-GB" altLang="en-US" sz="2000" b="1" dirty="0">
              <a:solidFill>
                <a:srgbClr val="00206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598570" y="1844824"/>
            <a:ext cx="583264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A6EB"/>
                </a:solidFill>
              </a:rPr>
              <a:t>HANDIHEAT</a:t>
            </a:r>
          </a:p>
          <a:p>
            <a:pPr algn="ctr"/>
            <a:r>
              <a:rPr lang="en-US" sz="4000" b="1" dirty="0">
                <a:solidFill>
                  <a:srgbClr val="1A206D"/>
                </a:solidFill>
              </a:rPr>
              <a:t>Welcome</a:t>
            </a:r>
          </a:p>
          <a:p>
            <a:pPr algn="ctr"/>
            <a:endParaRPr lang="en-US" sz="1500" b="1" dirty="0">
              <a:solidFill>
                <a:srgbClr val="1A206D"/>
              </a:solidFill>
            </a:endParaRPr>
          </a:p>
          <a:p>
            <a:pPr algn="ctr"/>
            <a:endParaRPr lang="en-US" sz="2000" b="1" dirty="0">
              <a:solidFill>
                <a:srgbClr val="1A206D"/>
              </a:solidFill>
            </a:endParaRPr>
          </a:p>
          <a:p>
            <a:pPr algn="ctr"/>
            <a:r>
              <a:rPr lang="en-US" sz="2400" b="1" dirty="0">
                <a:solidFill>
                  <a:srgbClr val="1A206D"/>
                </a:solidFill>
              </a:rPr>
              <a:t>Robert Clements</a:t>
            </a:r>
          </a:p>
          <a:p>
            <a:pPr algn="ctr"/>
            <a:r>
              <a:rPr lang="en-US" sz="1600" dirty="0">
                <a:solidFill>
                  <a:srgbClr val="1A206D"/>
                </a:solidFill>
              </a:rPr>
              <a:t>Project Lead</a:t>
            </a:r>
          </a:p>
          <a:p>
            <a:pPr algn="ctr"/>
            <a:r>
              <a:rPr lang="en-US" sz="1600" dirty="0">
                <a:solidFill>
                  <a:srgbClr val="1A206D"/>
                </a:solidFill>
              </a:rPr>
              <a:t>Northern Ireland Housing Executive </a:t>
            </a:r>
            <a:endParaRPr lang="en-US" sz="1600" dirty="0">
              <a:solidFill>
                <a:srgbClr val="00A6EB"/>
              </a:solidFill>
            </a:endParaRPr>
          </a:p>
          <a:p>
            <a:pPr algn="ctr"/>
            <a:endParaRPr lang="en-US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8646" y="4293096"/>
            <a:ext cx="6143674" cy="169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00A6E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4259537"/>
            <a:ext cx="5832648" cy="47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1" dirty="0">
                <a:latin typeface="Arial Rounded MT Bold" panose="020F0704030504030204" pitchFamily="34" charset="0"/>
                <a:cs typeface="Arial" charset="0"/>
              </a:rPr>
              <a:t>             </a:t>
            </a:r>
            <a:endParaRPr lang="en-GB" altLang="en-US" sz="2000" b="1" dirty="0">
              <a:solidFill>
                <a:srgbClr val="00206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3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2" y="1268759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3688" y="1412776"/>
            <a:ext cx="49320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A6EB"/>
                </a:solidFill>
              </a:rPr>
              <a:t>HANDIHEAT Project </a:t>
            </a:r>
          </a:p>
          <a:p>
            <a:pPr algn="ctr"/>
            <a:endParaRPr lang="en-US" sz="4000" b="1" dirty="0">
              <a:solidFill>
                <a:srgbClr val="1A206D"/>
              </a:solidFill>
            </a:endParaRPr>
          </a:p>
          <a:p>
            <a:pPr algn="ctr"/>
            <a:r>
              <a:rPr lang="en-US" sz="4400" b="1" dirty="0">
                <a:solidFill>
                  <a:srgbClr val="1A206D"/>
                </a:solidFill>
              </a:rPr>
              <a:t>Project Overview</a:t>
            </a:r>
          </a:p>
          <a:p>
            <a:pPr algn="ctr"/>
            <a:r>
              <a:rPr lang="en-US" sz="4400" b="1" dirty="0">
                <a:solidFill>
                  <a:srgbClr val="1A206D"/>
                </a:solidFill>
              </a:rPr>
              <a:t>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577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1" y="1196752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097" y="1340768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A6EB"/>
                </a:solidFill>
              </a:rPr>
              <a:t>HANDIHEAT Project </a:t>
            </a:r>
          </a:p>
          <a:p>
            <a:endParaRPr lang="en-US" sz="1600" b="1" dirty="0">
              <a:solidFill>
                <a:srgbClr val="1A206D"/>
              </a:solidFill>
            </a:endParaRPr>
          </a:p>
          <a:p>
            <a:pPr algn="ctr"/>
            <a:r>
              <a:rPr lang="en-US" sz="4400" b="1" i="1" dirty="0">
                <a:solidFill>
                  <a:srgbClr val="1A206D"/>
                </a:solidFill>
              </a:rPr>
              <a:t>Why</a:t>
            </a:r>
          </a:p>
          <a:p>
            <a:pPr marL="742950" indent="-742950">
              <a:buAutoNum type="arabicPeriod"/>
            </a:pPr>
            <a:endParaRPr lang="en-US" b="1" dirty="0">
              <a:solidFill>
                <a:srgbClr val="1A206D"/>
              </a:solidFill>
            </a:endParaRPr>
          </a:p>
          <a:p>
            <a:r>
              <a:rPr lang="en-US" sz="2400" b="1" dirty="0">
                <a:solidFill>
                  <a:srgbClr val="1A206D"/>
                </a:solidFill>
              </a:rPr>
              <a:t>Partnership</a:t>
            </a:r>
            <a:r>
              <a:rPr lang="en-US" b="1" dirty="0">
                <a:solidFill>
                  <a:srgbClr val="1A206D"/>
                </a:solidFill>
              </a:rPr>
              <a:t> </a:t>
            </a:r>
            <a:r>
              <a:rPr lang="en-US" dirty="0">
                <a:solidFill>
                  <a:srgbClr val="1A206D"/>
                </a:solidFill>
              </a:rPr>
              <a:t>– Start with ARC ……. Led to </a:t>
            </a:r>
            <a:r>
              <a:rPr lang="en-US" sz="2400" b="1" dirty="0">
                <a:solidFill>
                  <a:srgbClr val="1A206D"/>
                </a:solidFill>
              </a:rPr>
              <a:t>Transnational Co-operation</a:t>
            </a:r>
          </a:p>
          <a:p>
            <a:endParaRPr lang="en-US" sz="2400" b="1" dirty="0">
              <a:solidFill>
                <a:srgbClr val="1A206D"/>
              </a:solidFill>
            </a:endParaRPr>
          </a:p>
          <a:p>
            <a:r>
              <a:rPr lang="en-US" dirty="0">
                <a:solidFill>
                  <a:srgbClr val="1A206D"/>
                </a:solidFill>
              </a:rPr>
              <a:t>Common Challenges – </a:t>
            </a:r>
            <a:r>
              <a:rPr lang="en-US" sz="2400" b="1" dirty="0">
                <a:solidFill>
                  <a:srgbClr val="1A206D"/>
                </a:solidFill>
              </a:rPr>
              <a:t>Fuel Poverty</a:t>
            </a:r>
            <a:r>
              <a:rPr lang="en-US" b="1" dirty="0">
                <a:solidFill>
                  <a:srgbClr val="1A206D"/>
                </a:solidFill>
              </a:rPr>
              <a:t>, </a:t>
            </a:r>
            <a:r>
              <a:rPr lang="en-US" dirty="0">
                <a:solidFill>
                  <a:srgbClr val="1A206D"/>
                </a:solidFill>
              </a:rPr>
              <a:t>High Dependency </a:t>
            </a:r>
            <a:r>
              <a:rPr lang="en-US" sz="2400" b="1" dirty="0">
                <a:solidFill>
                  <a:srgbClr val="1A206D"/>
                </a:solidFill>
              </a:rPr>
              <a:t>Fossil Fuels</a:t>
            </a:r>
            <a:r>
              <a:rPr lang="en-US" b="1" dirty="0">
                <a:solidFill>
                  <a:srgbClr val="1A206D"/>
                </a:solidFill>
              </a:rPr>
              <a:t>,</a:t>
            </a:r>
          </a:p>
          <a:p>
            <a:r>
              <a:rPr lang="en-US" b="1" dirty="0">
                <a:solidFill>
                  <a:srgbClr val="1A206D"/>
                </a:solidFill>
              </a:rPr>
              <a:t> </a:t>
            </a:r>
          </a:p>
          <a:p>
            <a:r>
              <a:rPr lang="en-US" dirty="0">
                <a:solidFill>
                  <a:srgbClr val="1A206D"/>
                </a:solidFill>
              </a:rPr>
              <a:t>Opportunities – Across Northern Europe </a:t>
            </a:r>
            <a:r>
              <a:rPr lang="en-US" sz="2400" b="1" dirty="0">
                <a:solidFill>
                  <a:srgbClr val="1A206D"/>
                </a:solidFill>
              </a:rPr>
              <a:t>High Wind Penetration</a:t>
            </a:r>
            <a:r>
              <a:rPr lang="en-US" b="1" dirty="0">
                <a:solidFill>
                  <a:srgbClr val="1A206D"/>
                </a:solidFill>
              </a:rPr>
              <a:t>, </a:t>
            </a:r>
          </a:p>
          <a:p>
            <a:endParaRPr lang="en-US" b="1" dirty="0">
              <a:solidFill>
                <a:srgbClr val="1A206D"/>
              </a:solidFill>
            </a:endParaRPr>
          </a:p>
          <a:p>
            <a:r>
              <a:rPr lang="en-US" dirty="0">
                <a:solidFill>
                  <a:srgbClr val="1A206D"/>
                </a:solidFill>
              </a:rPr>
              <a:t>Passion – </a:t>
            </a:r>
            <a:r>
              <a:rPr lang="en-US" sz="2400" b="1" dirty="0">
                <a:solidFill>
                  <a:srgbClr val="1A206D"/>
                </a:solidFill>
              </a:rPr>
              <a:t>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354721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6752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467" y="1340768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A6EB"/>
                </a:solidFill>
              </a:rPr>
              <a:t>HANDIHEAT Project </a:t>
            </a:r>
          </a:p>
          <a:p>
            <a:endParaRPr lang="en-US" sz="1200" dirty="0">
              <a:solidFill>
                <a:srgbClr val="1A206D"/>
              </a:solidFill>
            </a:endParaRPr>
          </a:p>
          <a:p>
            <a:endParaRPr lang="en-US" sz="1200" dirty="0">
              <a:solidFill>
                <a:srgbClr val="1A206D"/>
              </a:solidFill>
            </a:endParaRPr>
          </a:p>
          <a:p>
            <a:endParaRPr lang="en-US" sz="1200" dirty="0">
              <a:solidFill>
                <a:srgbClr val="1A206D"/>
              </a:solidFill>
            </a:endParaRPr>
          </a:p>
          <a:p>
            <a:endParaRPr lang="en-US" sz="1200" dirty="0">
              <a:solidFill>
                <a:srgbClr val="1A206D"/>
              </a:solidFill>
            </a:endParaRPr>
          </a:p>
          <a:p>
            <a:r>
              <a:rPr lang="en-US" sz="2800" b="1" dirty="0">
                <a:solidFill>
                  <a:srgbClr val="1A206D"/>
                </a:solidFill>
              </a:rPr>
              <a:t>Specific Objective: </a:t>
            </a:r>
            <a:r>
              <a:rPr lang="en-US" dirty="0">
                <a:solidFill>
                  <a:srgbClr val="1A206D"/>
                </a:solidFill>
              </a:rPr>
              <a:t>use of </a:t>
            </a:r>
            <a:r>
              <a:rPr lang="en-US" sz="2800" b="1" dirty="0">
                <a:solidFill>
                  <a:srgbClr val="1A206D"/>
                </a:solidFill>
              </a:rPr>
              <a:t>energy efficiency and renewable</a:t>
            </a:r>
          </a:p>
          <a:p>
            <a:endParaRPr lang="en-US" sz="2800" b="1" dirty="0">
              <a:solidFill>
                <a:srgbClr val="1A206D"/>
              </a:solidFill>
            </a:endParaRPr>
          </a:p>
          <a:p>
            <a:r>
              <a:rPr lang="en-US" sz="2800" b="1" dirty="0">
                <a:solidFill>
                  <a:srgbClr val="1A206D"/>
                </a:solidFill>
              </a:rPr>
              <a:t>energy solutions</a:t>
            </a:r>
            <a:r>
              <a:rPr lang="en-US" b="1" dirty="0">
                <a:solidFill>
                  <a:srgbClr val="1A206D"/>
                </a:solidFill>
              </a:rPr>
              <a:t> </a:t>
            </a:r>
            <a:r>
              <a:rPr lang="en-US" dirty="0">
                <a:solidFill>
                  <a:srgbClr val="1A206D"/>
                </a:solidFill>
              </a:rPr>
              <a:t>in</a:t>
            </a:r>
            <a:r>
              <a:rPr lang="en-US" sz="1200" dirty="0">
                <a:solidFill>
                  <a:srgbClr val="1A206D"/>
                </a:solidFill>
              </a:rPr>
              <a:t> </a:t>
            </a:r>
            <a:r>
              <a:rPr lang="en-US" sz="2800" b="1" dirty="0">
                <a:solidFill>
                  <a:srgbClr val="1A206D"/>
                </a:solidFill>
              </a:rPr>
              <a:t>housing</a:t>
            </a:r>
            <a:r>
              <a:rPr lang="en-US" sz="1200" dirty="0">
                <a:solidFill>
                  <a:srgbClr val="1A206D"/>
                </a:solidFill>
              </a:rPr>
              <a:t> </a:t>
            </a:r>
            <a:r>
              <a:rPr lang="en-US" dirty="0">
                <a:solidFill>
                  <a:srgbClr val="1A206D"/>
                </a:solidFill>
              </a:rPr>
              <a:t>and public infrastructures in </a:t>
            </a:r>
            <a:r>
              <a:rPr lang="en-US" sz="2800" b="1" dirty="0">
                <a:solidFill>
                  <a:srgbClr val="1A206D"/>
                </a:solidFill>
              </a:rPr>
              <a:t>remote, </a:t>
            </a:r>
          </a:p>
          <a:p>
            <a:endParaRPr lang="en-US" sz="2800" b="1" dirty="0">
              <a:solidFill>
                <a:srgbClr val="1A206D"/>
              </a:solidFill>
            </a:endParaRPr>
          </a:p>
          <a:p>
            <a:r>
              <a:rPr lang="en-US" sz="2800" b="1" dirty="0">
                <a:solidFill>
                  <a:srgbClr val="1A206D"/>
                </a:solidFill>
              </a:rPr>
              <a:t>sparsely populated areas</a:t>
            </a:r>
          </a:p>
        </p:txBody>
      </p:sp>
    </p:spTree>
    <p:extLst>
      <p:ext uri="{BB962C8B-B14F-4D97-AF65-F5344CB8AC3E}">
        <p14:creationId xmlns:p14="http://schemas.microsoft.com/office/powerpoint/2010/main" val="317974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56388"/>
            <a:ext cx="9144000" cy="866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baseline="30000">
                <a:solidFill>
                  <a:schemeClr val="tx2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endParaRPr lang="en-US" sz="6000" dirty="0">
              <a:solidFill>
                <a:srgbClr val="1A2070"/>
              </a:solidFill>
              <a:cs typeface="Vag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7813" y="2155600"/>
            <a:ext cx="6119812" cy="3024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lnSpc>
                <a:spcPts val="4000"/>
              </a:lnSpc>
              <a:buNone/>
              <a:defRPr/>
            </a:pPr>
            <a:endParaRPr lang="en-US" sz="3000" b="0" spc="100" dirty="0">
              <a:solidFill>
                <a:srgbClr val="6C6F70"/>
              </a:solidFill>
              <a:latin typeface="Arial"/>
              <a:cs typeface="Vag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108" y="1690236"/>
            <a:ext cx="2337029" cy="36009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Assessment policy gaps/energy, fuel poverty interventions (</a:t>
            </a:r>
            <a:r>
              <a:rPr lang="en-GB" sz="1200" b="1" dirty="0"/>
              <a:t>ARC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Assessment of regional best practice for rural/community energy models (</a:t>
            </a:r>
            <a:r>
              <a:rPr lang="en-GB" sz="1200" b="1" dirty="0" err="1"/>
              <a:t>Austurbruses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Pilots to reduce reliance on heating oil by Compressed Biogas and Wind Curtailment (</a:t>
            </a:r>
            <a:r>
              <a:rPr lang="en-GB" sz="1200" b="1" dirty="0"/>
              <a:t>Karelia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Future Models for Rural Areas </a:t>
            </a:r>
            <a:r>
              <a:rPr lang="en-GB" sz="1200" dirty="0" err="1"/>
              <a:t>eg</a:t>
            </a:r>
            <a:r>
              <a:rPr lang="en-GB" sz="1200" dirty="0"/>
              <a:t>. Toolkit/roadmap and training resource for rural groups (</a:t>
            </a:r>
            <a:r>
              <a:rPr lang="en-GB" sz="1200" b="1" dirty="0"/>
              <a:t>PURE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External communication, concluding seminars, industry events for rural areas/local communities (</a:t>
            </a:r>
            <a:r>
              <a:rPr lang="en-GB" sz="1200" b="1" dirty="0"/>
              <a:t>Clara ICH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5741" y="1103495"/>
            <a:ext cx="232376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Project Lead &amp;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Pilot – Co Fermanagh 	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2473" y="6019056"/>
            <a:ext cx="2337029" cy="27699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Support full partner WP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814" y="1088471"/>
            <a:ext cx="1870931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1A206D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Lead Partner NIHE</a:t>
            </a:r>
            <a:endParaRPr lang="en-GB" sz="12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38321" y="500802"/>
            <a:ext cx="2125864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1A2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Budget (Euros) 2,015K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5741" y="509955"/>
            <a:ext cx="2323760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3637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Work Packages</a:t>
            </a:r>
          </a:p>
        </p:txBody>
      </p:sp>
      <p:sp>
        <p:nvSpPr>
          <p:cNvPr id="43" name="Oval 42"/>
          <p:cNvSpPr/>
          <p:nvPr/>
        </p:nvSpPr>
        <p:spPr>
          <a:xfrm>
            <a:off x="7633117" y="4077072"/>
            <a:ext cx="1412697" cy="8040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FF00"/>
                </a:solidFill>
              </a:rPr>
              <a:t>Compliance Checks – LP with External Expertise</a:t>
            </a:r>
          </a:p>
        </p:txBody>
      </p:sp>
      <p:sp>
        <p:nvSpPr>
          <p:cNvPr id="44" name="Oval 43"/>
          <p:cNvSpPr/>
          <p:nvPr/>
        </p:nvSpPr>
        <p:spPr>
          <a:xfrm>
            <a:off x="7667624" y="1226969"/>
            <a:ext cx="1280433" cy="77696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FF00"/>
                </a:solidFill>
              </a:rPr>
              <a:t>Monthly Partner Conference Call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2089" y="48290"/>
            <a:ext cx="797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latin typeface="+mj-lt"/>
              </a:rPr>
              <a:t>HANDIHEAT Project</a:t>
            </a:r>
          </a:p>
        </p:txBody>
      </p:sp>
      <p:sp>
        <p:nvSpPr>
          <p:cNvPr id="62" name="Oval 61"/>
          <p:cNvSpPr/>
          <p:nvPr/>
        </p:nvSpPr>
        <p:spPr>
          <a:xfrm>
            <a:off x="7702129" y="3151414"/>
            <a:ext cx="1245929" cy="79057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FF00"/>
                </a:solidFill>
              </a:rPr>
              <a:t>Lead Partner Annual NPA Meeting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813" y="4998182"/>
            <a:ext cx="1870932" cy="172775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Associate Partners </a:t>
            </a:r>
          </a:p>
          <a:p>
            <a:r>
              <a:rPr lang="en-GB" sz="1050" b="1" dirty="0"/>
              <a:t>Ulster</a:t>
            </a:r>
            <a:r>
              <a:rPr lang="en-GB" sz="1050" dirty="0"/>
              <a:t> University</a:t>
            </a:r>
          </a:p>
          <a:p>
            <a:endParaRPr lang="en-GB" sz="1050" dirty="0"/>
          </a:p>
          <a:p>
            <a:r>
              <a:rPr lang="en-GB" sz="1050" b="1" dirty="0"/>
              <a:t>Power On </a:t>
            </a:r>
            <a:r>
              <a:rPr lang="en-GB" sz="1050" dirty="0"/>
              <a:t>Technology </a:t>
            </a:r>
          </a:p>
          <a:p>
            <a:endParaRPr lang="en-GB" sz="1050" dirty="0"/>
          </a:p>
          <a:p>
            <a:r>
              <a:rPr lang="en-GB" sz="1050" dirty="0" err="1"/>
              <a:t>Irvinestown</a:t>
            </a:r>
            <a:r>
              <a:rPr lang="en-GB" sz="1050" dirty="0"/>
              <a:t> Trustee Enterprise Company (</a:t>
            </a:r>
            <a:r>
              <a:rPr lang="en-GB" sz="1050" b="1" dirty="0"/>
              <a:t>ITEC</a:t>
            </a:r>
            <a:r>
              <a:rPr lang="en-GB" sz="1050" dirty="0"/>
              <a:t>)</a:t>
            </a:r>
          </a:p>
          <a:p>
            <a:endParaRPr lang="en-GB" sz="1050" dirty="0"/>
          </a:p>
          <a:p>
            <a:r>
              <a:rPr lang="en-GB" sz="1050" dirty="0"/>
              <a:t>Shetland Heat Energy &amp; Power (</a:t>
            </a:r>
            <a:r>
              <a:rPr lang="en-GB" sz="1050" b="1" dirty="0"/>
              <a:t>SHEAP</a:t>
            </a:r>
            <a:r>
              <a:rPr lang="en-GB" sz="1050" dirty="0"/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6814" y="1484784"/>
            <a:ext cx="1870931" cy="34163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Full Partners</a:t>
            </a:r>
          </a:p>
          <a:p>
            <a:endParaRPr lang="en-GB" sz="1200" dirty="0"/>
          </a:p>
          <a:p>
            <a:r>
              <a:rPr lang="en-GB" sz="1200" b="1" dirty="0"/>
              <a:t>ARC</a:t>
            </a:r>
            <a:r>
              <a:rPr lang="en-GB" sz="1200" dirty="0"/>
              <a:t> Healthy Living, NI</a:t>
            </a:r>
          </a:p>
          <a:p>
            <a:endParaRPr lang="en-GB" sz="1200" dirty="0"/>
          </a:p>
          <a:p>
            <a:r>
              <a:rPr lang="en-GB" sz="1200" b="1" dirty="0"/>
              <a:t>Clara</a:t>
            </a:r>
            <a:r>
              <a:rPr lang="en-GB" sz="1200" dirty="0"/>
              <a:t> Irish Centre </a:t>
            </a:r>
          </a:p>
          <a:p>
            <a:r>
              <a:rPr lang="en-GB" sz="1200" dirty="0"/>
              <a:t>Housing, </a:t>
            </a:r>
            <a:r>
              <a:rPr lang="en-GB" sz="1200" dirty="0" err="1"/>
              <a:t>RoI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PURE</a:t>
            </a:r>
            <a:r>
              <a:rPr lang="en-GB" sz="1200" dirty="0"/>
              <a:t> Energy Centre, Shetland, Scotland </a:t>
            </a:r>
          </a:p>
          <a:p>
            <a:endParaRPr lang="en-GB" sz="1200" dirty="0"/>
          </a:p>
          <a:p>
            <a:r>
              <a:rPr lang="en-GB" sz="1200" b="1" dirty="0"/>
              <a:t>Karelia</a:t>
            </a:r>
            <a:r>
              <a:rPr lang="en-GB" sz="1200" dirty="0"/>
              <a:t> University Finland</a:t>
            </a:r>
          </a:p>
          <a:p>
            <a:endParaRPr lang="en-GB" sz="1200" dirty="0"/>
          </a:p>
          <a:p>
            <a:r>
              <a:rPr lang="en-GB" sz="1200" b="1" dirty="0" err="1"/>
              <a:t>Austurbruses</a:t>
            </a:r>
            <a:r>
              <a:rPr lang="en-GB" sz="1200" dirty="0"/>
              <a:t> Energy Iceland</a:t>
            </a:r>
          </a:p>
          <a:p>
            <a:endParaRPr lang="en-GB" sz="1200" dirty="0"/>
          </a:p>
          <a:p>
            <a:r>
              <a:rPr lang="en-GB" sz="1200" dirty="0"/>
              <a:t>Natural Resources Institute, Finland (</a:t>
            </a:r>
            <a:r>
              <a:rPr lang="en-GB" sz="1200" b="1" dirty="0"/>
              <a:t>LUKE</a:t>
            </a:r>
            <a:r>
              <a:rPr lang="en-GB" sz="1200" dirty="0"/>
              <a:t>)</a:t>
            </a:r>
          </a:p>
          <a:p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815" y="505197"/>
            <a:ext cx="1870930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3637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Partners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8322" y="1690236"/>
            <a:ext cx="2125864" cy="212365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ARC 274K </a:t>
            </a:r>
          </a:p>
          <a:p>
            <a:endParaRPr lang="en-GB" sz="1200" dirty="0"/>
          </a:p>
          <a:p>
            <a:r>
              <a:rPr lang="en-GB" sz="1200" dirty="0" err="1"/>
              <a:t>Austurbruses</a:t>
            </a:r>
            <a:r>
              <a:rPr lang="en-GB" sz="1200" dirty="0"/>
              <a:t> 165K</a:t>
            </a:r>
          </a:p>
          <a:p>
            <a:endParaRPr lang="en-GB" sz="1200" dirty="0"/>
          </a:p>
          <a:p>
            <a:r>
              <a:rPr lang="en-GB" sz="1200" dirty="0"/>
              <a:t>Karelia 393K</a:t>
            </a:r>
          </a:p>
          <a:p>
            <a:endParaRPr lang="en-GB" sz="1200" dirty="0"/>
          </a:p>
          <a:p>
            <a:r>
              <a:rPr lang="en-GB" sz="1200" dirty="0"/>
              <a:t>PURE 252K </a:t>
            </a:r>
          </a:p>
          <a:p>
            <a:endParaRPr lang="en-GB" sz="1200" dirty="0"/>
          </a:p>
          <a:p>
            <a:r>
              <a:rPr lang="en-GB" sz="1200" dirty="0"/>
              <a:t>Clara ICH 239K</a:t>
            </a:r>
          </a:p>
          <a:p>
            <a:endParaRPr lang="en-GB" sz="1200" dirty="0"/>
          </a:p>
          <a:p>
            <a:r>
              <a:rPr lang="en-GB" sz="1200" dirty="0"/>
              <a:t>LUKE 240K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38321" y="1103494"/>
            <a:ext cx="2125865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NIHE 449K</a:t>
            </a:r>
          </a:p>
        </p:txBody>
      </p:sp>
      <p:sp>
        <p:nvSpPr>
          <p:cNvPr id="40" name="Oval 39"/>
          <p:cNvSpPr/>
          <p:nvPr/>
        </p:nvSpPr>
        <p:spPr>
          <a:xfrm>
            <a:off x="7633118" y="4998182"/>
            <a:ext cx="1412696" cy="66783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FF00"/>
                </a:solidFill>
              </a:rPr>
              <a:t>Partners checked by FLC each country</a:t>
            </a:r>
          </a:p>
        </p:txBody>
      </p:sp>
      <p:sp>
        <p:nvSpPr>
          <p:cNvPr id="46" name="Oval 45"/>
          <p:cNvSpPr/>
          <p:nvPr/>
        </p:nvSpPr>
        <p:spPr>
          <a:xfrm>
            <a:off x="7633118" y="5804807"/>
            <a:ext cx="1412696" cy="78593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00"/>
                </a:solidFill>
              </a:rPr>
              <a:t>2</a:t>
            </a:r>
            <a:r>
              <a:rPr lang="en-GB" sz="1200" b="1" baseline="30000" dirty="0">
                <a:solidFill>
                  <a:srgbClr val="FFFF00"/>
                </a:solidFill>
              </a:rPr>
              <a:t>nd</a:t>
            </a:r>
            <a:r>
              <a:rPr lang="en-GB" sz="1200" b="1" dirty="0">
                <a:solidFill>
                  <a:srgbClr val="FFFF00"/>
                </a:solidFill>
              </a:rPr>
              <a:t> Level Control by SEUPB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35359" y="470024"/>
            <a:ext cx="1510456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1A2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Performance Reviews/</a:t>
            </a:r>
          </a:p>
          <a:p>
            <a:pPr algn="ctr"/>
            <a:r>
              <a:rPr lang="en-GB" sz="1200" b="1" dirty="0"/>
              <a:t>Control Measures</a:t>
            </a:r>
          </a:p>
        </p:txBody>
      </p:sp>
      <p:sp>
        <p:nvSpPr>
          <p:cNvPr id="49" name="Oval 48"/>
          <p:cNvSpPr/>
          <p:nvPr/>
        </p:nvSpPr>
        <p:spPr>
          <a:xfrm>
            <a:off x="7682050" y="2220686"/>
            <a:ext cx="1266008" cy="7995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FF00"/>
                </a:solidFill>
              </a:rPr>
              <a:t>4 monthly</a:t>
            </a:r>
          </a:p>
          <a:p>
            <a:pPr algn="ctr"/>
            <a:r>
              <a:rPr lang="en-GB" sz="1100" b="1" dirty="0">
                <a:solidFill>
                  <a:srgbClr val="FFFF00"/>
                </a:solidFill>
              </a:rPr>
              <a:t>F2F Partner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507" y="6296055"/>
            <a:ext cx="307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90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2" y="1196752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568952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A6EB"/>
                </a:solidFill>
              </a:rPr>
              <a:t>HANDIHEAT Project</a:t>
            </a:r>
          </a:p>
          <a:p>
            <a:pPr algn="ctr"/>
            <a:endParaRPr lang="en-US" b="1" dirty="0">
              <a:solidFill>
                <a:srgbClr val="00A6EB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Deliverables &amp; Outputs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Policy Review, Fuel Poverty, Health/Housing and Winter Deaths</a:t>
            </a:r>
          </a:p>
          <a:p>
            <a:pPr marL="342900" indent="-342900">
              <a:buAutoNum type="arabicPeriod" startAt="2"/>
            </a:pPr>
            <a:r>
              <a:rPr lang="en-GB" dirty="0">
                <a:solidFill>
                  <a:srgbClr val="002060"/>
                </a:solidFill>
              </a:rPr>
              <a:t>Benchmark existing Best Practice across Partner countries</a:t>
            </a:r>
          </a:p>
          <a:p>
            <a:pPr marL="342900" indent="-342900">
              <a:buAutoNum type="arabicPeriod" startAt="2"/>
            </a:pPr>
            <a:r>
              <a:rPr lang="en-GB" dirty="0">
                <a:solidFill>
                  <a:srgbClr val="002060"/>
                </a:solidFill>
              </a:rPr>
              <a:t>Demonstration Pilots in Finland and N Ireland </a:t>
            </a:r>
          </a:p>
          <a:p>
            <a:pPr marL="342900" indent="-342900">
              <a:buAutoNum type="arabicPeriod" startAt="2"/>
            </a:pPr>
            <a:r>
              <a:rPr lang="en-GB" dirty="0">
                <a:solidFill>
                  <a:srgbClr val="002060"/>
                </a:solidFill>
              </a:rPr>
              <a:t>Toolkit of Best Practice Policies and Sustainable Solutions for Retrofit</a:t>
            </a: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protect </a:t>
            </a:r>
            <a:r>
              <a:rPr lang="en-US" sz="2800" b="1" i="1" dirty="0">
                <a:solidFill>
                  <a:srgbClr val="002060"/>
                </a:solidFill>
              </a:rPr>
              <a:t>rural communities </a:t>
            </a:r>
            <a:r>
              <a:rPr lang="en-US" dirty="0">
                <a:solidFill>
                  <a:srgbClr val="002060"/>
                </a:solidFill>
              </a:rPr>
              <a:t>from energy </a:t>
            </a:r>
            <a:r>
              <a:rPr lang="en-US" sz="2800" b="1" i="1" dirty="0">
                <a:solidFill>
                  <a:srgbClr val="002060"/>
                </a:solidFill>
              </a:rPr>
              <a:t>price fluctuations </a:t>
            </a:r>
            <a:r>
              <a:rPr lang="en-US" i="1" dirty="0">
                <a:solidFill>
                  <a:srgbClr val="002060"/>
                </a:solidFill>
              </a:rPr>
              <a:t>&amp;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GB" i="1" dirty="0">
                <a:solidFill>
                  <a:srgbClr val="002060"/>
                </a:solidFill>
              </a:rPr>
              <a:t>improve the </a:t>
            </a:r>
            <a:r>
              <a:rPr lang="en-GB" sz="2800" b="1" i="1" dirty="0">
                <a:solidFill>
                  <a:srgbClr val="002060"/>
                </a:solidFill>
              </a:rPr>
              <a:t>social wellbeing </a:t>
            </a:r>
            <a:r>
              <a:rPr lang="en-GB" i="1" dirty="0">
                <a:solidFill>
                  <a:srgbClr val="002060"/>
                </a:solidFill>
              </a:rPr>
              <a:t>and </a:t>
            </a:r>
            <a:r>
              <a:rPr lang="en-GB" sz="2800" b="1" i="1" dirty="0">
                <a:solidFill>
                  <a:srgbClr val="002060"/>
                </a:solidFill>
              </a:rPr>
              <a:t>quality of living </a:t>
            </a:r>
            <a:r>
              <a:rPr lang="en-GB" i="1" dirty="0">
                <a:solidFill>
                  <a:srgbClr val="002060"/>
                </a:solidFill>
              </a:rPr>
              <a:t>throughout the </a:t>
            </a:r>
            <a:r>
              <a:rPr lang="en-GB" sz="2800" b="1" i="1" dirty="0">
                <a:solidFill>
                  <a:srgbClr val="002060"/>
                </a:solidFill>
              </a:rPr>
              <a:t>participating regions</a:t>
            </a: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A6EB"/>
              </a:solidFill>
            </a:endParaRPr>
          </a:p>
          <a:p>
            <a:pPr algn="ctr"/>
            <a:endParaRPr lang="en-US" b="1" dirty="0">
              <a:solidFill>
                <a:srgbClr val="00A6EB"/>
              </a:solidFill>
            </a:endParaRPr>
          </a:p>
          <a:p>
            <a:pPr algn="ctr"/>
            <a:r>
              <a:rPr lang="en-US" sz="4000" b="1" dirty="0">
                <a:solidFill>
                  <a:srgbClr val="00A6E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50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27784" y="5877272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i="1" dirty="0">
                <a:solidFill>
                  <a:srgbClr val="00A6EB"/>
                </a:solidFill>
                <a:ea typeface="+mj-ea"/>
                <a:cs typeface="+mj-cs"/>
              </a:rPr>
              <a:t>Any Questions </a:t>
            </a:r>
            <a:endParaRPr lang="en-GB" i="1" dirty="0"/>
          </a:p>
        </p:txBody>
      </p:sp>
      <p:pic>
        <p:nvPicPr>
          <p:cNvPr id="5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3946" y="-495438"/>
            <a:ext cx="4536505" cy="80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3007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374</Words>
  <Application>Microsoft Office PowerPoint</Application>
  <PresentationFormat>On-screen Show (4:3)</PresentationFormat>
  <Paragraphs>124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NPA PPT template</vt:lpstr>
      <vt:lpstr>1_Office-tema</vt:lpstr>
      <vt:lpstr>2_Office-tema</vt:lpstr>
      <vt:lpstr>3_Office-tema</vt:lpstr>
      <vt:lpstr>4_Office-tema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Clements</dc:creator>
  <cp:lastModifiedBy>Alma Gallagher</cp:lastModifiedBy>
  <cp:revision>30</cp:revision>
  <cp:lastPrinted>2019-01-23T22:04:13Z</cp:lastPrinted>
  <dcterms:created xsi:type="dcterms:W3CDTF">2018-10-01T14:24:14Z</dcterms:created>
  <dcterms:modified xsi:type="dcterms:W3CDTF">2019-08-09T08:59:32Z</dcterms:modified>
</cp:coreProperties>
</file>