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8" r:id="rId3"/>
    <p:sldId id="259" r:id="rId4"/>
    <p:sldId id="260" r:id="rId5"/>
    <p:sldId id="261" r:id="rId6"/>
    <p:sldId id="262" r:id="rId7"/>
    <p:sldId id="263" r:id="rId8"/>
    <p:sldId id="264" r:id="rId9"/>
    <p:sldId id="265" r:id="rId10"/>
    <p:sldId id="25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2591791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6D8DCF-1AFA-417D-9423-E3608143EE80}" type="datetimeFigureOut">
              <a:rPr lang="en-GB" smtClean="0"/>
              <a:t>08/08/2019</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1444526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308035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2050825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375392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16D8DCF-1AFA-417D-9423-E3608143EE80}" type="datetimeFigureOut">
              <a:rPr lang="en-GB" smtClean="0"/>
              <a:t>08/08/2019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753016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16D8DCF-1AFA-417D-9423-E3608143EE80}" type="datetimeFigureOut">
              <a:rPr lang="en-GB" smtClean="0"/>
              <a:t>08/08/2019</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588766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16646571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55362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503182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6D8DCF-1AFA-417D-9423-E3608143EE80}" type="datetimeFigureOut">
              <a:rPr lang="en-GB" smtClean="0"/>
              <a:t>08/08/2019</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25161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6D8DCF-1AFA-417D-9423-E3608143EE80}" type="datetimeFigureOut">
              <a:rPr lang="en-GB" smtClean="0"/>
              <a:t>08/08/2019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763706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6D8DCF-1AFA-417D-9423-E3608143EE80}" type="datetimeFigureOut">
              <a:rPr lang="en-GB" smtClean="0"/>
              <a:t>08/08/2019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348265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6D8DCF-1AFA-417D-9423-E3608143EE80}" type="datetimeFigureOut">
              <a:rPr lang="en-GB" smtClean="0"/>
              <a:t>08/08/2019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544243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D8DCF-1AFA-417D-9423-E3608143EE80}" type="datetimeFigureOut">
              <a:rPr lang="en-GB" smtClean="0"/>
              <a:t>08/08/2019</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1031732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6D8DCF-1AFA-417D-9423-E3608143EE80}" type="datetimeFigureOut">
              <a:rPr lang="en-GB" smtClean="0"/>
              <a:t>08/08/2019</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1949063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6D8DCF-1AFA-417D-9423-E3608143EE80}" type="datetimeFigureOut">
              <a:rPr lang="en-GB" smtClean="0"/>
              <a:t>08/08/2019</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518086E-00EC-4A2A-ABA0-EE62D5B93F91}" type="slidenum">
              <a:rPr lang="en-GB" smtClean="0"/>
              <a:t>‹#›</a:t>
            </a:fld>
            <a:endParaRPr lang="en-GB"/>
          </a:p>
        </p:txBody>
      </p:sp>
    </p:spTree>
    <p:extLst>
      <p:ext uri="{BB962C8B-B14F-4D97-AF65-F5344CB8AC3E}">
        <p14:creationId xmlns:p14="http://schemas.microsoft.com/office/powerpoint/2010/main" val="51198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16D8DCF-1AFA-417D-9423-E3608143EE80}" type="datetimeFigureOut">
              <a:rPr lang="en-GB" smtClean="0"/>
              <a:t>08/08/2019</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518086E-00EC-4A2A-ABA0-EE62D5B93F91}" type="slidenum">
              <a:rPr lang="en-GB" smtClean="0"/>
              <a:t>‹#›</a:t>
            </a:fld>
            <a:endParaRPr lang="en-GB"/>
          </a:p>
        </p:txBody>
      </p:sp>
    </p:spTree>
    <p:extLst>
      <p:ext uri="{BB962C8B-B14F-4D97-AF65-F5344CB8AC3E}">
        <p14:creationId xmlns:p14="http://schemas.microsoft.com/office/powerpoint/2010/main" val="299549562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4387D.0B8107E0"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youtu.be/GWUGQi4RIv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nao.org.uk/wp-content/uploads/2016/11/Overview-Local-government.pdf" TargetMode="External"/><Relationship Id="rId7" Type="http://schemas.openxmlformats.org/officeDocument/2006/relationships/hyperlink" Target="http://www.instituteofhealthequity.org/resources-reports/the-health-impacts-of-cold-homes-and-fuel-poverty" TargetMode="External"/><Relationship Id="rId2" Type="http://schemas.openxmlformats.org/officeDocument/2006/relationships/hyperlink" Target="https://www.gov.uk/government/publications/final-report-of-the-fuel-poverty-review" TargetMode="External"/><Relationship Id="rId1" Type="http://schemas.openxmlformats.org/officeDocument/2006/relationships/slideLayout" Target="../slideLayouts/slideLayout2.xml"/><Relationship Id="rId6" Type="http://schemas.openxmlformats.org/officeDocument/2006/relationships/hyperlink" Target="https://www.gov.uk/government/publications/cutting-the-cost-of-keeping-warm" TargetMode="External"/><Relationship Id="rId5" Type="http://schemas.openxmlformats.org/officeDocument/2006/relationships/hyperlink" Target="https://www.nice.org.uk/guidance/ng6" TargetMode="External"/><Relationship Id="rId4" Type="http://schemas.openxmlformats.org/officeDocument/2006/relationships/hyperlink" Target="http://www.fph.org.uk/uploads/UKHF-HP_fuel%20poverty_report.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HandiHeat</a:t>
            </a:r>
            <a:r>
              <a:rPr lang="en-US" dirty="0"/>
              <a:t> </a:t>
            </a:r>
            <a:br>
              <a:rPr lang="en-US" dirty="0"/>
            </a:br>
            <a:r>
              <a:rPr lang="en-US" dirty="0"/>
              <a:t>Work Package 5</a:t>
            </a:r>
            <a:br>
              <a:rPr lang="en-US" dirty="0"/>
            </a:br>
            <a:r>
              <a:rPr lang="en-US" dirty="0"/>
              <a:t>Policy Gaps </a:t>
            </a:r>
            <a:endParaRPr lang="en-GB" dirty="0"/>
          </a:p>
        </p:txBody>
      </p:sp>
      <p:sp>
        <p:nvSpPr>
          <p:cNvPr id="3" name="Subtitle 2"/>
          <p:cNvSpPr>
            <a:spLocks noGrp="1"/>
          </p:cNvSpPr>
          <p:nvPr>
            <p:ph type="subTitle" idx="1"/>
          </p:nvPr>
        </p:nvSpPr>
        <p:spPr/>
        <p:txBody>
          <a:bodyPr/>
          <a:lstStyle/>
          <a:p>
            <a:r>
              <a:rPr lang="en-US" dirty="0"/>
              <a:t>May in Mayo</a:t>
            </a:r>
            <a:endParaRPr lang="en-GB" dirty="0"/>
          </a:p>
        </p:txBody>
      </p:sp>
      <p:pic>
        <p:nvPicPr>
          <p:cNvPr id="4" name="Picture 3" descr="npa logo"/>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145013" y="4810616"/>
            <a:ext cx="4533900" cy="571500"/>
          </a:xfrm>
          <a:prstGeom prst="rect">
            <a:avLst/>
          </a:prstGeom>
          <a:noFill/>
          <a:ln>
            <a:noFill/>
          </a:ln>
        </p:spPr>
      </p:pic>
      <p:pic>
        <p:nvPicPr>
          <p:cNvPr id="5" name="Picture 4" descr="logo portrait colou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49891" y="4777379"/>
            <a:ext cx="1314450" cy="523875"/>
          </a:xfrm>
          <a:prstGeom prst="rect">
            <a:avLst/>
          </a:prstGeom>
          <a:noFill/>
          <a:ln>
            <a:noFill/>
          </a:ln>
        </p:spPr>
      </p:pic>
      <p:pic>
        <p:nvPicPr>
          <p:cNvPr id="6" name="Picture 5"/>
          <p:cNvPicPr/>
          <p:nvPr/>
        </p:nvPicPr>
        <p:blipFill>
          <a:blip r:embed="rId5"/>
          <a:stretch>
            <a:fillRect/>
          </a:stretch>
        </p:blipFill>
        <p:spPr>
          <a:xfrm>
            <a:off x="10064341" y="471402"/>
            <a:ext cx="1181100" cy="887730"/>
          </a:xfrm>
          <a:prstGeom prst="rect">
            <a:avLst/>
          </a:prstGeom>
        </p:spPr>
      </p:pic>
    </p:spTree>
    <p:extLst>
      <p:ext uri="{BB962C8B-B14F-4D97-AF65-F5344CB8AC3E}">
        <p14:creationId xmlns:p14="http://schemas.microsoft.com/office/powerpoint/2010/main" val="1064538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from others </a:t>
            </a:r>
            <a:endParaRPr lang="en-GB" dirty="0"/>
          </a:p>
        </p:txBody>
      </p:sp>
      <p:sp>
        <p:nvSpPr>
          <p:cNvPr id="3" name="Content Placeholder 2"/>
          <p:cNvSpPr>
            <a:spLocks noGrp="1"/>
          </p:cNvSpPr>
          <p:nvPr>
            <p:ph idx="1"/>
          </p:nvPr>
        </p:nvSpPr>
        <p:spPr/>
        <p:txBody>
          <a:bodyPr/>
          <a:lstStyle/>
          <a:p>
            <a:r>
              <a:rPr lang="en-GB" dirty="0">
                <a:hlinkClick r:id="rId2"/>
              </a:rPr>
              <a:t>https://youtu.be/GWUGQi4RIvQ</a:t>
            </a:r>
            <a:endParaRPr lang="en-GB" dirty="0"/>
          </a:p>
        </p:txBody>
      </p:sp>
      <p:pic>
        <p:nvPicPr>
          <p:cNvPr id="4" name="Picture 3"/>
          <p:cNvPicPr/>
          <p:nvPr/>
        </p:nvPicPr>
        <p:blipFill>
          <a:blip r:embed="rId3"/>
          <a:stretch>
            <a:fillRect/>
          </a:stretch>
        </p:blipFill>
        <p:spPr>
          <a:xfrm>
            <a:off x="10146462" y="529803"/>
            <a:ext cx="1181100" cy="887730"/>
          </a:xfrm>
          <a:prstGeom prst="rect">
            <a:avLst/>
          </a:prstGeom>
        </p:spPr>
      </p:pic>
    </p:spTree>
    <p:extLst>
      <p:ext uri="{BB962C8B-B14F-4D97-AF65-F5344CB8AC3E}">
        <p14:creationId xmlns:p14="http://schemas.microsoft.com/office/powerpoint/2010/main" val="1373738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Relevance </a:t>
            </a:r>
            <a:endParaRPr lang="en-GB" dirty="0"/>
          </a:p>
        </p:txBody>
      </p:sp>
      <p:sp>
        <p:nvSpPr>
          <p:cNvPr id="3" name="Content Placeholder 2"/>
          <p:cNvSpPr>
            <a:spLocks noGrp="1"/>
          </p:cNvSpPr>
          <p:nvPr>
            <p:ph idx="1"/>
          </p:nvPr>
        </p:nvSpPr>
        <p:spPr/>
        <p:txBody>
          <a:bodyPr/>
          <a:lstStyle/>
          <a:p>
            <a:r>
              <a:rPr lang="en-US" dirty="0"/>
              <a:t>“Fuel poverty is a long-standing health issue: the impact of cold housing on health and the stresses brought on by living in fuel poverty have been </a:t>
            </a:r>
            <a:r>
              <a:rPr lang="en-US" dirty="0" err="1"/>
              <a:t>recognised</a:t>
            </a:r>
            <a:r>
              <a:rPr lang="en-US" dirty="0"/>
              <a:t> by all policy makers… fuel poverty is avoidable and it contributes to social and health inequalities”. Marmot, The Health Impacts of Cold Homes and Fuel Poverty 2011</a:t>
            </a:r>
            <a:endParaRPr lang="en-GB" dirty="0"/>
          </a:p>
        </p:txBody>
      </p:sp>
      <p:pic>
        <p:nvPicPr>
          <p:cNvPr id="4" name="Picture 3"/>
          <p:cNvPicPr/>
          <p:nvPr/>
        </p:nvPicPr>
        <p:blipFill>
          <a:blip r:embed="rId2"/>
          <a:stretch>
            <a:fillRect/>
          </a:stretch>
        </p:blipFill>
        <p:spPr>
          <a:xfrm>
            <a:off x="9980613" y="792902"/>
            <a:ext cx="1181100" cy="887730"/>
          </a:xfrm>
          <a:prstGeom prst="rect">
            <a:avLst/>
          </a:prstGeom>
        </p:spPr>
      </p:pic>
    </p:spTree>
    <p:extLst>
      <p:ext uri="{BB962C8B-B14F-4D97-AF65-F5344CB8AC3E}">
        <p14:creationId xmlns:p14="http://schemas.microsoft.com/office/powerpoint/2010/main" val="2471945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we trying to achieve?</a:t>
            </a:r>
            <a:endParaRPr lang="en-GB" dirty="0"/>
          </a:p>
        </p:txBody>
      </p:sp>
      <p:sp>
        <p:nvSpPr>
          <p:cNvPr id="3" name="Content Placeholder 2"/>
          <p:cNvSpPr>
            <a:spLocks noGrp="1"/>
          </p:cNvSpPr>
          <p:nvPr>
            <p:ph idx="1"/>
          </p:nvPr>
        </p:nvSpPr>
        <p:spPr/>
        <p:txBody>
          <a:bodyPr/>
          <a:lstStyle/>
          <a:p>
            <a:r>
              <a:rPr lang="en-US" dirty="0"/>
              <a:t>The purpose of this work package is to capture the hearts and minds of local government and their partner agencies across the NPA area, so that when they come across a cold, damp home they know where to refer, why they are referring and be confident that the referral could make a difference to people’s lives.</a:t>
            </a:r>
            <a:endParaRPr lang="en-GB" dirty="0"/>
          </a:p>
        </p:txBody>
      </p:sp>
      <p:pic>
        <p:nvPicPr>
          <p:cNvPr id="4" name="Picture 3"/>
          <p:cNvPicPr/>
          <p:nvPr/>
        </p:nvPicPr>
        <p:blipFill>
          <a:blip r:embed="rId2"/>
          <a:stretch>
            <a:fillRect/>
          </a:stretch>
        </p:blipFill>
        <p:spPr>
          <a:xfrm>
            <a:off x="10077450" y="529803"/>
            <a:ext cx="1181100" cy="887730"/>
          </a:xfrm>
          <a:prstGeom prst="rect">
            <a:avLst/>
          </a:prstGeom>
        </p:spPr>
      </p:pic>
    </p:spTree>
    <p:extLst>
      <p:ext uri="{BB962C8B-B14F-4D97-AF65-F5344CB8AC3E}">
        <p14:creationId xmlns:p14="http://schemas.microsoft.com/office/powerpoint/2010/main" val="3509421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Bringing together the agencies that can create the change… </a:t>
            </a:r>
            <a:endParaRPr lang="en-GB" dirty="0"/>
          </a:p>
        </p:txBody>
      </p:sp>
      <p:sp>
        <p:nvSpPr>
          <p:cNvPr id="3" name="Content Placeholder 2"/>
          <p:cNvSpPr>
            <a:spLocks noGrp="1"/>
          </p:cNvSpPr>
          <p:nvPr>
            <p:ph idx="1"/>
          </p:nvPr>
        </p:nvSpPr>
        <p:spPr/>
        <p:txBody>
          <a:bodyPr/>
          <a:lstStyle/>
          <a:p>
            <a:r>
              <a:rPr lang="en-US" dirty="0"/>
              <a:t>Health and Wellbeing Boards – The 1848 Public Health Act was one of the first Acts to link population health and housing. Health and Wellbeing Boards have a critical role to focus and lead affordable warmth and fuel poverty strategies. They embed a preventative and social determinants approach within the working practices of the local authority, NHS, and social care commissioners and providers. Local Authorities can use their leadership role and bring together it's services with health, voluntary and community partners and local residents to tackle fuel poverty and cold homes. </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75694" y="5012018"/>
            <a:ext cx="1733176" cy="1299882"/>
          </a:xfrm>
          <a:prstGeom prst="rect">
            <a:avLst/>
          </a:prstGeom>
        </p:spPr>
      </p:pic>
      <p:pic>
        <p:nvPicPr>
          <p:cNvPr id="5" name="Picture 4"/>
          <p:cNvPicPr/>
          <p:nvPr/>
        </p:nvPicPr>
        <p:blipFill>
          <a:blip r:embed="rId3"/>
          <a:stretch>
            <a:fillRect/>
          </a:stretch>
        </p:blipFill>
        <p:spPr>
          <a:xfrm>
            <a:off x="10208939" y="529803"/>
            <a:ext cx="1181100" cy="887730"/>
          </a:xfrm>
          <a:prstGeom prst="rect">
            <a:avLst/>
          </a:prstGeom>
        </p:spPr>
      </p:pic>
    </p:spTree>
    <p:extLst>
      <p:ext uri="{BB962C8B-B14F-4D97-AF65-F5344CB8AC3E}">
        <p14:creationId xmlns:p14="http://schemas.microsoft.com/office/powerpoint/2010/main" val="2705542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Health</a:t>
            </a:r>
            <a:endParaRPr lang="en-GB" dirty="0"/>
          </a:p>
        </p:txBody>
      </p:sp>
      <p:sp>
        <p:nvSpPr>
          <p:cNvPr id="3" name="Content Placeholder 2"/>
          <p:cNvSpPr>
            <a:spLocks noGrp="1"/>
          </p:cNvSpPr>
          <p:nvPr>
            <p:ph idx="1"/>
          </p:nvPr>
        </p:nvSpPr>
        <p:spPr/>
        <p:txBody>
          <a:bodyPr/>
          <a:lstStyle/>
          <a:p>
            <a:r>
              <a:rPr lang="en-US" dirty="0"/>
              <a:t>Public Health – overall aim is to improve healthy life expectancy of the population they serve. Reducing fuel poverty and improving warmth is an important element of improving life chances and closing that gap</a:t>
            </a:r>
            <a:endParaRPr lang="en-GB" dirty="0"/>
          </a:p>
        </p:txBody>
      </p:sp>
      <p:pic>
        <p:nvPicPr>
          <p:cNvPr id="4" name="Picture 3"/>
          <p:cNvPicPr/>
          <p:nvPr/>
        </p:nvPicPr>
        <p:blipFill>
          <a:blip r:embed="rId2"/>
          <a:stretch>
            <a:fillRect/>
          </a:stretch>
        </p:blipFill>
        <p:spPr>
          <a:xfrm>
            <a:off x="10224099" y="529803"/>
            <a:ext cx="1181100" cy="887730"/>
          </a:xfrm>
          <a:prstGeom prst="rect">
            <a:avLst/>
          </a:prstGeom>
        </p:spPr>
      </p:pic>
    </p:spTree>
    <p:extLst>
      <p:ext uri="{BB962C8B-B14F-4D97-AF65-F5344CB8AC3E}">
        <p14:creationId xmlns:p14="http://schemas.microsoft.com/office/powerpoint/2010/main" val="3067620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Housing Executive</a:t>
            </a:r>
            <a:endParaRPr lang="en-GB" dirty="0"/>
          </a:p>
        </p:txBody>
      </p:sp>
      <p:sp>
        <p:nvSpPr>
          <p:cNvPr id="3" name="Content Placeholder 2"/>
          <p:cNvSpPr>
            <a:spLocks noGrp="1"/>
          </p:cNvSpPr>
          <p:nvPr>
            <p:ph idx="1"/>
          </p:nvPr>
        </p:nvSpPr>
        <p:spPr/>
        <p:txBody>
          <a:bodyPr/>
          <a:lstStyle/>
          <a:p>
            <a:r>
              <a:rPr lang="en-US" dirty="0"/>
              <a:t>Housing – Strategic role to oversee all housing in local authorities’ areas, in terms of new supply, homelessness and housing advice and improving conditions in all tenures.</a:t>
            </a:r>
            <a:endParaRPr lang="en-GB" dirty="0"/>
          </a:p>
        </p:txBody>
      </p:sp>
      <p:pic>
        <p:nvPicPr>
          <p:cNvPr id="4" name="Picture 3"/>
          <p:cNvPicPr/>
          <p:nvPr/>
        </p:nvPicPr>
        <p:blipFill>
          <a:blip r:embed="rId2"/>
          <a:stretch>
            <a:fillRect/>
          </a:stretch>
        </p:blipFill>
        <p:spPr>
          <a:xfrm>
            <a:off x="10206847" y="529803"/>
            <a:ext cx="1181100" cy="887730"/>
          </a:xfrm>
          <a:prstGeom prst="rect">
            <a:avLst/>
          </a:prstGeom>
        </p:spPr>
      </p:pic>
    </p:spTree>
    <p:extLst>
      <p:ext uri="{BB962C8B-B14F-4D97-AF65-F5344CB8AC3E}">
        <p14:creationId xmlns:p14="http://schemas.microsoft.com/office/powerpoint/2010/main" val="1069439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Leading change</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89518" y="2603500"/>
            <a:ext cx="4757277" cy="3416300"/>
          </a:xfrm>
        </p:spPr>
      </p:pic>
      <p:pic>
        <p:nvPicPr>
          <p:cNvPr id="5" name="Picture 4"/>
          <p:cNvPicPr/>
          <p:nvPr/>
        </p:nvPicPr>
        <p:blipFill>
          <a:blip r:embed="rId3"/>
          <a:stretch>
            <a:fillRect/>
          </a:stretch>
        </p:blipFill>
        <p:spPr>
          <a:xfrm>
            <a:off x="10284484" y="529803"/>
            <a:ext cx="1181100" cy="887730"/>
          </a:xfrm>
          <a:prstGeom prst="rect">
            <a:avLst/>
          </a:prstGeom>
        </p:spPr>
      </p:pic>
    </p:spTree>
    <p:extLst>
      <p:ext uri="{BB962C8B-B14F-4D97-AF65-F5344CB8AC3E}">
        <p14:creationId xmlns:p14="http://schemas.microsoft.com/office/powerpoint/2010/main" val="1004851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Starting the conversation</a:t>
            </a:r>
            <a:endParaRPr lang="en-GB"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90623" y="2603500"/>
            <a:ext cx="4555066" cy="3416300"/>
          </a:xfrm>
        </p:spPr>
      </p:pic>
      <p:pic>
        <p:nvPicPr>
          <p:cNvPr id="5" name="Picture 4"/>
          <p:cNvPicPr/>
          <p:nvPr/>
        </p:nvPicPr>
        <p:blipFill>
          <a:blip r:embed="rId3"/>
          <a:stretch>
            <a:fillRect/>
          </a:stretch>
        </p:blipFill>
        <p:spPr>
          <a:xfrm>
            <a:off x="10206847" y="529803"/>
            <a:ext cx="1181100" cy="887730"/>
          </a:xfrm>
          <a:prstGeom prst="rect">
            <a:avLst/>
          </a:prstGeom>
        </p:spPr>
      </p:pic>
    </p:spTree>
    <p:extLst>
      <p:ext uri="{BB962C8B-B14F-4D97-AF65-F5344CB8AC3E}">
        <p14:creationId xmlns:p14="http://schemas.microsoft.com/office/powerpoint/2010/main" val="251066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Desk Research </a:t>
            </a:r>
            <a:endParaRPr lang="en-GB" dirty="0"/>
          </a:p>
        </p:txBody>
      </p:sp>
      <p:sp>
        <p:nvSpPr>
          <p:cNvPr id="3" name="Content Placeholder 2"/>
          <p:cNvSpPr>
            <a:spLocks noGrp="1"/>
          </p:cNvSpPr>
          <p:nvPr>
            <p:ph idx="1"/>
          </p:nvPr>
        </p:nvSpPr>
        <p:spPr/>
        <p:txBody>
          <a:bodyPr>
            <a:normAutofit lnSpcReduction="10000"/>
          </a:bodyPr>
          <a:lstStyle/>
          <a:p>
            <a:r>
              <a:rPr lang="en-GB" dirty="0">
                <a:hlinkClick r:id="rId2"/>
              </a:rPr>
              <a:t>https://www.gov.uk/government/publications/final-report-of-the-fuel-poverty-review</a:t>
            </a:r>
            <a:endParaRPr lang="en-GB" dirty="0"/>
          </a:p>
          <a:p>
            <a:r>
              <a:rPr lang="en-GB" dirty="0">
                <a:hlinkClick r:id="rId3"/>
              </a:rPr>
              <a:t>https://www.nao.org.uk/wp-content/uploads/2016/11/Overview-Local-government.pdf</a:t>
            </a:r>
            <a:endParaRPr lang="en-GB" dirty="0"/>
          </a:p>
          <a:p>
            <a:r>
              <a:rPr lang="en-GB" dirty="0">
                <a:hlinkClick r:id="rId4"/>
              </a:rPr>
              <a:t>http://www.fph.org.uk/uploads/UKHF-HP_fuel%20poverty_report.pdf</a:t>
            </a:r>
            <a:endParaRPr lang="en-GB" dirty="0"/>
          </a:p>
          <a:p>
            <a:r>
              <a:rPr lang="en-GB" dirty="0">
                <a:hlinkClick r:id="rId5"/>
              </a:rPr>
              <a:t>https://www.nice.org.uk/guidance/ng6</a:t>
            </a:r>
            <a:endParaRPr lang="en-GB" dirty="0"/>
          </a:p>
          <a:p>
            <a:r>
              <a:rPr lang="en-GB" dirty="0">
                <a:hlinkClick r:id="rId6"/>
              </a:rPr>
              <a:t>https://www.gov.uk/government/publications/cutting-the-cost-of-keeping-warm</a:t>
            </a:r>
            <a:endParaRPr lang="en-GB" dirty="0"/>
          </a:p>
          <a:p>
            <a:r>
              <a:rPr lang="en-GB" dirty="0">
                <a:hlinkClick r:id="rId7"/>
              </a:rPr>
              <a:t>http://www.instituteofhealthequity.org/resources-reports/the-health-impacts-of-cold-homes-and-fuel-poverty</a:t>
            </a:r>
            <a:endParaRPr lang="en-GB" dirty="0"/>
          </a:p>
          <a:p>
            <a:endParaRPr lang="en-GB" dirty="0"/>
          </a:p>
        </p:txBody>
      </p:sp>
      <p:pic>
        <p:nvPicPr>
          <p:cNvPr id="4" name="Picture 3"/>
          <p:cNvPicPr/>
          <p:nvPr/>
        </p:nvPicPr>
        <p:blipFill>
          <a:blip r:embed="rId8"/>
          <a:stretch>
            <a:fillRect/>
          </a:stretch>
        </p:blipFill>
        <p:spPr>
          <a:xfrm>
            <a:off x="10293111" y="529803"/>
            <a:ext cx="1181100" cy="887730"/>
          </a:xfrm>
          <a:prstGeom prst="rect">
            <a:avLst/>
          </a:prstGeom>
        </p:spPr>
      </p:pic>
    </p:spTree>
    <p:extLst>
      <p:ext uri="{BB962C8B-B14F-4D97-AF65-F5344CB8AC3E}">
        <p14:creationId xmlns:p14="http://schemas.microsoft.com/office/powerpoint/2010/main" val="42641078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55</TotalTime>
  <Words>416</Words>
  <Application>Microsoft Office PowerPoint</Application>
  <PresentationFormat>Widescreen</PresentationFormat>
  <Paragraphs>23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HandiHeat  Work Package 5 Policy Gaps </vt:lpstr>
      <vt:lpstr>Relevance </vt:lpstr>
      <vt:lpstr>What are we trying to achieve?</vt:lpstr>
      <vt:lpstr>Bringing together the agencies that can create the change… </vt:lpstr>
      <vt:lpstr>Public Health</vt:lpstr>
      <vt:lpstr>Housing Executive</vt:lpstr>
      <vt:lpstr>Leading change</vt:lpstr>
      <vt:lpstr>Starting the conversation</vt:lpstr>
      <vt:lpstr>Desk Research </vt:lpstr>
      <vt:lpstr>Learning from others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HandiHeat Policy Gaps</dc:title>
  <dc:creator>Jenny Irvine</dc:creator>
  <cp:lastModifiedBy>Alma Gallagher</cp:lastModifiedBy>
  <cp:revision>6</cp:revision>
  <dcterms:created xsi:type="dcterms:W3CDTF">2019-05-17T14:17:11Z</dcterms:created>
  <dcterms:modified xsi:type="dcterms:W3CDTF">2019-08-08T11:45:50Z</dcterms:modified>
</cp:coreProperties>
</file>