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60" r:id="rId4"/>
    <p:sldId id="270" r:id="rId5"/>
    <p:sldId id="262" r:id="rId6"/>
    <p:sldId id="267" r:id="rId7"/>
    <p:sldId id="272" r:id="rId8"/>
    <p:sldId id="271" r:id="rId9"/>
    <p:sldId id="273" r:id="rId10"/>
    <p:sldId id="274" r:id="rId11"/>
    <p:sldId id="259" r:id="rId12"/>
    <p:sldId id="25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7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14" autoAdjust="0"/>
    <p:restoredTop sz="90975" autoAdjust="0"/>
  </p:normalViewPr>
  <p:slideViewPr>
    <p:cSldViewPr snapToGrid="0" snapToObjects="1">
      <p:cViewPr varScale="1">
        <p:scale>
          <a:sx n="80" d="100"/>
          <a:sy n="80" d="100"/>
        </p:scale>
        <p:origin x="-1546" y="-86"/>
      </p:cViewPr>
      <p:guideLst>
        <p:guide orient="horz" pos="3627"/>
        <p:guide pos="3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E9FC5A-0746-47C6-8C65-2539C4358F44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294B74-AA6C-4461-8936-5EBA20365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4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7E4F15-A485-4EC3-A386-8513F02D0C37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9D0533-85FE-4295-B056-A766E1E69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24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Biokaasun tuotannon kaksi tasoa: teollinen yhdyskuntajätteen käsittely, maatilojen</a:t>
            </a:r>
            <a:r>
              <a:rPr lang="fi-FI" baseline="0" dirty="0"/>
              <a:t> omat laitokset.</a:t>
            </a:r>
          </a:p>
          <a:p>
            <a:r>
              <a:rPr lang="fi-FI" baseline="0" dirty="0"/>
              <a:t>Esimerkiksi tältä voisi näyttää maitotilan biokaasulaitos.</a:t>
            </a:r>
          </a:p>
          <a:p>
            <a:r>
              <a:rPr lang="fi-FI" baseline="0" dirty="0"/>
              <a:t>Metaani voimakas kasvihuonekaasu.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750B7-337D-478C-8537-9AB7B95D307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10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UKE_kupla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8.8.2019</a:t>
            </a:fld>
            <a:endParaRPr lang="en-US"/>
          </a:p>
        </p:txBody>
      </p:sp>
      <p:sp>
        <p:nvSpPr>
          <p:cNvPr id="15" name="Tekstikehys 9"/>
          <p:cNvSpPr txBox="1">
            <a:spLocks noChangeArrowheads="1"/>
          </p:cNvSpPr>
          <p:nvPr userDrawn="1"/>
        </p:nvSpPr>
        <p:spPr bwMode="auto">
          <a:xfrm>
            <a:off x="5422900" y="6461125"/>
            <a:ext cx="2365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i-FI" altLang="fi-FI" sz="1000" dirty="0">
                <a:solidFill>
                  <a:schemeClr val="bg1"/>
                </a:solidFill>
              </a:rPr>
              <a:t>© Natural Resources Institute Finland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00" y="5646542"/>
            <a:ext cx="1224000" cy="10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/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47" y="5143152"/>
            <a:ext cx="1605600" cy="14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8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/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47" y="5143152"/>
            <a:ext cx="1605600" cy="14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5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/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47" y="5143152"/>
            <a:ext cx="1605600" cy="14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8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iit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/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47" y="5143152"/>
            <a:ext cx="1605600" cy="14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59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iito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/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47" y="5143152"/>
            <a:ext cx="1605600" cy="14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5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iito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/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47" y="5143152"/>
            <a:ext cx="1605600" cy="14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2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ii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/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47" y="5143152"/>
            <a:ext cx="1605600" cy="14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59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UKE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815" y="2212326"/>
            <a:ext cx="2489261" cy="22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54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1128713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8.8.2019</a:t>
            </a:fld>
            <a:endParaRPr lang="en-US"/>
          </a:p>
        </p:txBody>
      </p:sp>
      <p:sp>
        <p:nvSpPr>
          <p:cNvPr id="22" name="Tekstikehys 9"/>
          <p:cNvSpPr txBox="1">
            <a:spLocks noChangeArrowheads="1"/>
          </p:cNvSpPr>
          <p:nvPr userDrawn="1"/>
        </p:nvSpPr>
        <p:spPr bwMode="auto">
          <a:xfrm>
            <a:off x="5422900" y="6461125"/>
            <a:ext cx="2365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i-FI" altLang="fi-FI" sz="1000" dirty="0">
                <a:solidFill>
                  <a:schemeClr val="bg1"/>
                </a:solidFill>
              </a:rPr>
              <a:t>© Natural Resources Institute Finland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00" y="5646542"/>
            <a:ext cx="1224000" cy="10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6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1128713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8.8.2019</a:t>
            </a:fld>
            <a:endParaRPr lang="en-US"/>
          </a:p>
        </p:txBody>
      </p:sp>
      <p:sp>
        <p:nvSpPr>
          <p:cNvPr id="22" name="Tekstikehys 9"/>
          <p:cNvSpPr txBox="1">
            <a:spLocks noChangeArrowheads="1"/>
          </p:cNvSpPr>
          <p:nvPr userDrawn="1"/>
        </p:nvSpPr>
        <p:spPr bwMode="auto">
          <a:xfrm>
            <a:off x="5422900" y="6461125"/>
            <a:ext cx="2365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i-FI" altLang="fi-FI" sz="1000" dirty="0">
                <a:solidFill>
                  <a:schemeClr val="bg1"/>
                </a:solidFill>
              </a:rPr>
              <a:t>© Natural Resources Institute Finland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00" y="5646542"/>
            <a:ext cx="1224000" cy="10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1128713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8.8.2019</a:t>
            </a:fld>
            <a:endParaRPr lang="en-US"/>
          </a:p>
        </p:txBody>
      </p:sp>
      <p:sp>
        <p:nvSpPr>
          <p:cNvPr id="22" name="Tekstikehys 9"/>
          <p:cNvSpPr txBox="1">
            <a:spLocks noChangeArrowheads="1"/>
          </p:cNvSpPr>
          <p:nvPr userDrawn="1"/>
        </p:nvSpPr>
        <p:spPr bwMode="auto">
          <a:xfrm>
            <a:off x="5422900" y="6461125"/>
            <a:ext cx="2365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i-FI" altLang="fi-FI" sz="1000" dirty="0">
                <a:solidFill>
                  <a:schemeClr val="bg1"/>
                </a:solidFill>
              </a:rPr>
              <a:t>© Natural Resources Institute Finland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00" y="5646542"/>
            <a:ext cx="1224000" cy="10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5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1128713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8.8.2019</a:t>
            </a:fld>
            <a:endParaRPr lang="en-US"/>
          </a:p>
        </p:txBody>
      </p:sp>
      <p:sp>
        <p:nvSpPr>
          <p:cNvPr id="22" name="Tekstikehys 9"/>
          <p:cNvSpPr txBox="1">
            <a:spLocks noChangeArrowheads="1"/>
          </p:cNvSpPr>
          <p:nvPr userDrawn="1"/>
        </p:nvSpPr>
        <p:spPr bwMode="auto">
          <a:xfrm>
            <a:off x="5422900" y="6461125"/>
            <a:ext cx="2365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i-FI" altLang="fi-FI" sz="1000" dirty="0">
                <a:solidFill>
                  <a:schemeClr val="bg1"/>
                </a:solidFill>
              </a:rPr>
              <a:t>© Natural Resources Institute Finland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00" y="5646542"/>
            <a:ext cx="1224000" cy="10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7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1128713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8.8.2019</a:t>
            </a:fld>
            <a:endParaRPr lang="en-US"/>
          </a:p>
        </p:txBody>
      </p:sp>
      <p:sp>
        <p:nvSpPr>
          <p:cNvPr id="22" name="Tekstikehys 9"/>
          <p:cNvSpPr txBox="1">
            <a:spLocks noChangeArrowheads="1"/>
          </p:cNvSpPr>
          <p:nvPr userDrawn="1"/>
        </p:nvSpPr>
        <p:spPr bwMode="auto">
          <a:xfrm>
            <a:off x="5422900" y="6461125"/>
            <a:ext cx="2365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i-FI" altLang="fi-FI" sz="1000" dirty="0">
                <a:solidFill>
                  <a:schemeClr val="bg1"/>
                </a:solidFill>
              </a:rPr>
              <a:t>© Natural Resources Institute Finland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00" y="5646542"/>
            <a:ext cx="1224000" cy="10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7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UKE_kupla_orang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1128713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8.8.2019</a:t>
            </a:fld>
            <a:endParaRPr lang="en-US"/>
          </a:p>
        </p:txBody>
      </p:sp>
      <p:sp>
        <p:nvSpPr>
          <p:cNvPr id="19" name="Tekstikehys 9"/>
          <p:cNvSpPr txBox="1">
            <a:spLocks noChangeArrowheads="1"/>
          </p:cNvSpPr>
          <p:nvPr userDrawn="1"/>
        </p:nvSpPr>
        <p:spPr bwMode="auto">
          <a:xfrm>
            <a:off x="5422900" y="6461125"/>
            <a:ext cx="2365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i-FI" altLang="fi-FI" sz="1000" dirty="0">
                <a:solidFill>
                  <a:schemeClr val="bg1"/>
                </a:solidFill>
              </a:rPr>
              <a:t>© Natural Resources Institute Finland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00" y="5646542"/>
            <a:ext cx="1224000" cy="10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4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41985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5210350-72D7-4E1F-88CE-C802F25CF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kstikehys 9"/>
          <p:cNvSpPr txBox="1">
            <a:spLocks noChangeArrowheads="1"/>
          </p:cNvSpPr>
          <p:nvPr userDrawn="1"/>
        </p:nvSpPr>
        <p:spPr bwMode="auto">
          <a:xfrm>
            <a:off x="5441950" y="6423025"/>
            <a:ext cx="23653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i-FI" altLang="fi-FI" sz="1000">
                <a:solidFill>
                  <a:srgbClr val="979B9E"/>
                </a:solidFill>
              </a:rPr>
              <a:t>© Natural Resources Institute Finland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1982" y="431800"/>
            <a:ext cx="8127011" cy="1038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1982" y="1704975"/>
            <a:ext cx="8127011" cy="44180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2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41985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5210350-72D7-4E1F-88CE-C802F25CF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kstikehys 9"/>
          <p:cNvSpPr txBox="1">
            <a:spLocks noChangeArrowheads="1"/>
          </p:cNvSpPr>
          <p:nvPr userDrawn="1"/>
        </p:nvSpPr>
        <p:spPr bwMode="auto">
          <a:xfrm>
            <a:off x="5441950" y="6423025"/>
            <a:ext cx="23653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i-FI" altLang="fi-FI" sz="1000">
                <a:solidFill>
                  <a:srgbClr val="979B9E"/>
                </a:solidFill>
              </a:rPr>
              <a:t>© Natural Resources Institute Finland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1982" y="431800"/>
            <a:ext cx="8127011" cy="1038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1982" y="1697903"/>
            <a:ext cx="3954361" cy="43672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97903"/>
            <a:ext cx="3950793" cy="43672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8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1" y="6419850"/>
            <a:ext cx="869950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2AAED01-D84A-4DED-9C75-BDB283C7AE3B}" type="datetime1">
              <a:rPr lang="fi-FI"/>
              <a:pPr>
                <a:defRPr/>
              </a:pPr>
              <a:t>8.8.2019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0725" y="6437313"/>
            <a:ext cx="0" cy="431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05" y="5635871"/>
            <a:ext cx="1231200" cy="11039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4" r:id="rId3"/>
    <p:sldLayoutId id="2147483842" r:id="rId4"/>
    <p:sldLayoutId id="2147483841" r:id="rId5"/>
    <p:sldLayoutId id="2147483865" r:id="rId6"/>
    <p:sldLayoutId id="2147483861" r:id="rId7"/>
    <p:sldLayoutId id="2147483850" r:id="rId8"/>
    <p:sldLayoutId id="2147483872" r:id="rId9"/>
    <p:sldLayoutId id="2147483856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55" r:id="rId1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8149504" cy="2704196"/>
          </a:xfrm>
        </p:spPr>
        <p:txBody>
          <a:bodyPr>
            <a:normAutofit/>
          </a:bodyPr>
          <a:lstStyle/>
          <a:p>
            <a:r>
              <a:rPr lang="fi-FI" dirty="0"/>
              <a:t>Erika Winquist</a:t>
            </a:r>
          </a:p>
          <a:p>
            <a:r>
              <a:rPr lang="en-US" dirty="0"/>
              <a:t>Heat and Anaerobic Digestion for District Heating</a:t>
            </a:r>
            <a:endParaRPr lang="fi-FI" dirty="0"/>
          </a:p>
          <a:p>
            <a:r>
              <a:rPr lang="fi-FI" dirty="0"/>
              <a:t>HANDIHEAT </a:t>
            </a:r>
            <a:r>
              <a:rPr lang="fi-FI" dirty="0" err="1"/>
              <a:t>partner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 22.-23.5.2019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and </a:t>
            </a:r>
            <a:r>
              <a:rPr lang="fi-FI" dirty="0" err="1"/>
              <a:t>potential</a:t>
            </a:r>
            <a:r>
              <a:rPr lang="fi-FI" dirty="0"/>
              <a:t> in UK, </a:t>
            </a:r>
            <a:r>
              <a:rPr lang="fi-FI" dirty="0" err="1"/>
              <a:t>Ireland</a:t>
            </a:r>
            <a:r>
              <a:rPr lang="fi-FI" dirty="0"/>
              <a:t> and Finland</a:t>
            </a:r>
          </a:p>
        </p:txBody>
      </p:sp>
    </p:spTree>
    <p:extLst>
      <p:ext uri="{BB962C8B-B14F-4D97-AF65-F5344CB8AC3E}">
        <p14:creationId xmlns:p14="http://schemas.microsoft.com/office/powerpoint/2010/main" val="7774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210350-72D7-4E1F-88CE-C802F25CF5B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planning</a:t>
            </a:r>
            <a:r>
              <a:rPr lang="fi-FI" dirty="0"/>
              <a:t> </a:t>
            </a:r>
            <a:r>
              <a:rPr lang="fi-FI" dirty="0" err="1"/>
              <a:t>tool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selected</a:t>
            </a:r>
            <a:r>
              <a:rPr lang="fi-FI" dirty="0"/>
              <a:t> </a:t>
            </a:r>
            <a:r>
              <a:rPr lang="fi-FI" dirty="0" err="1"/>
              <a:t>raw</a:t>
            </a:r>
            <a:r>
              <a:rPr lang="fi-FI" dirty="0"/>
              <a:t> </a:t>
            </a:r>
            <a:r>
              <a:rPr lang="fi-FI" dirty="0" err="1"/>
              <a:t>materials</a:t>
            </a:r>
            <a:r>
              <a:rPr lang="fi-FI" dirty="0"/>
              <a:t> and </a:t>
            </a:r>
            <a:r>
              <a:rPr lang="fi-FI" dirty="0" err="1"/>
              <a:t>processing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:</a:t>
            </a:r>
          </a:p>
          <a:p>
            <a:pPr lvl="1"/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content</a:t>
            </a:r>
            <a:endParaRPr lang="fi-FI" dirty="0"/>
          </a:p>
          <a:p>
            <a:pPr lvl="1"/>
            <a:r>
              <a:rPr lang="fi-FI" dirty="0"/>
              <a:t>Digestate </a:t>
            </a:r>
            <a:r>
              <a:rPr lang="fi-FI" dirty="0" err="1"/>
              <a:t>nutrient</a:t>
            </a:r>
            <a:r>
              <a:rPr lang="fi-FI" dirty="0"/>
              <a:t> </a:t>
            </a:r>
            <a:r>
              <a:rPr lang="fi-FI" dirty="0" err="1"/>
              <a:t>content</a:t>
            </a:r>
            <a:endParaRPr lang="fi-FI" dirty="0"/>
          </a:p>
          <a:p>
            <a:r>
              <a:rPr lang="fi-FI" dirty="0" err="1"/>
              <a:t>Four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 for </a:t>
            </a:r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utilization</a:t>
            </a:r>
            <a:endParaRPr lang="fi-FI" dirty="0"/>
          </a:p>
          <a:p>
            <a:pPr lvl="1"/>
            <a:r>
              <a:rPr lang="fi-FI" dirty="0" err="1"/>
              <a:t>Heat</a:t>
            </a:r>
            <a:endParaRPr lang="fi-FI" dirty="0"/>
          </a:p>
          <a:p>
            <a:pPr lvl="1"/>
            <a:r>
              <a:rPr lang="fi-FI" dirty="0" err="1"/>
              <a:t>Heat</a:t>
            </a:r>
            <a:r>
              <a:rPr lang="fi-FI" dirty="0"/>
              <a:t> and </a:t>
            </a:r>
            <a:r>
              <a:rPr lang="fi-FI" dirty="0" err="1"/>
              <a:t>electricity</a:t>
            </a:r>
            <a:r>
              <a:rPr lang="fi-FI" dirty="0"/>
              <a:t> (CHP)</a:t>
            </a:r>
          </a:p>
          <a:p>
            <a:pPr lvl="1"/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upgrading</a:t>
            </a:r>
            <a:r>
              <a:rPr lang="fi-FI" dirty="0"/>
              <a:t> and </a:t>
            </a:r>
            <a:r>
              <a:rPr lang="fi-FI" dirty="0" err="1"/>
              <a:t>feeding</a:t>
            </a:r>
            <a:r>
              <a:rPr lang="fi-FI" dirty="0"/>
              <a:t> to the </a:t>
            </a:r>
            <a:r>
              <a:rPr lang="fi-FI" dirty="0" err="1"/>
              <a:t>grid</a:t>
            </a:r>
            <a:endParaRPr lang="fi-FI" dirty="0"/>
          </a:p>
          <a:p>
            <a:pPr lvl="1"/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upgrading</a:t>
            </a:r>
            <a:r>
              <a:rPr lang="fi-FI" dirty="0"/>
              <a:t> and </a:t>
            </a:r>
            <a:r>
              <a:rPr lang="fi-FI" dirty="0" err="1"/>
              <a:t>selling</a:t>
            </a:r>
            <a:r>
              <a:rPr lang="fi-FI" dirty="0"/>
              <a:t> as </a:t>
            </a:r>
            <a:r>
              <a:rPr lang="fi-FI" dirty="0" err="1"/>
              <a:t>traffic</a:t>
            </a:r>
            <a:r>
              <a:rPr lang="fi-FI" dirty="0"/>
              <a:t> </a:t>
            </a:r>
            <a:r>
              <a:rPr lang="fi-FI" dirty="0" err="1"/>
              <a:t>fuel</a:t>
            </a:r>
            <a:endParaRPr lang="fi-FI" dirty="0"/>
          </a:p>
          <a:p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feasibility</a:t>
            </a:r>
            <a:endParaRPr lang="fi-FI" dirty="0"/>
          </a:p>
          <a:p>
            <a:pPr lvl="1"/>
            <a:r>
              <a:rPr lang="fi-FI" dirty="0" err="1"/>
              <a:t>Default</a:t>
            </a:r>
            <a:r>
              <a:rPr lang="fi-FI" dirty="0"/>
              <a:t> </a:t>
            </a:r>
            <a:r>
              <a:rPr lang="fi-FI" dirty="0" err="1"/>
              <a:t>values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values</a:t>
            </a:r>
            <a:endParaRPr lang="fi-FI" dirty="0"/>
          </a:p>
          <a:p>
            <a:pPr lvl="1"/>
            <a:r>
              <a:rPr lang="fi-FI" dirty="0" err="1"/>
              <a:t>Possibility</a:t>
            </a:r>
            <a:r>
              <a:rPr lang="fi-FI" dirty="0"/>
              <a:t> to </a:t>
            </a:r>
            <a:r>
              <a:rPr lang="fi-FI" dirty="0" err="1"/>
              <a:t>fill</a:t>
            </a:r>
            <a:r>
              <a:rPr lang="fi-FI" dirty="0"/>
              <a:t> in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values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610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15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1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210350-72D7-4E1F-88CE-C802F25CF5B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Decentralized</a:t>
            </a:r>
            <a:r>
              <a:rPr lang="fi-FI" dirty="0"/>
              <a:t> </a:t>
            </a:r>
            <a:r>
              <a:rPr lang="fi-FI" dirty="0" err="1"/>
              <a:t>renewable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production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Mitigating</a:t>
            </a:r>
            <a:r>
              <a:rPr lang="fi-FI" dirty="0"/>
              <a:t> </a:t>
            </a:r>
            <a:r>
              <a:rPr lang="fi-FI" dirty="0" err="1"/>
              <a:t>climate</a:t>
            </a:r>
            <a:r>
              <a:rPr lang="fi-FI" dirty="0"/>
              <a:t> </a:t>
            </a:r>
            <a:r>
              <a:rPr lang="fi-FI" dirty="0" err="1"/>
              <a:t>change</a:t>
            </a:r>
            <a:endParaRPr lang="fi-FI" dirty="0"/>
          </a:p>
          <a:p>
            <a:r>
              <a:rPr lang="fi-FI" dirty="0" err="1"/>
              <a:t>Improving</a:t>
            </a:r>
            <a:r>
              <a:rPr lang="fi-FI" dirty="0"/>
              <a:t> national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self-sufficiency</a:t>
            </a:r>
            <a:endParaRPr lang="fi-FI" dirty="0"/>
          </a:p>
          <a:p>
            <a:r>
              <a:rPr lang="fi-FI" dirty="0" err="1"/>
              <a:t>Improving</a:t>
            </a:r>
            <a:r>
              <a:rPr lang="fi-FI" dirty="0"/>
              <a:t> </a:t>
            </a:r>
            <a:r>
              <a:rPr lang="fi-FI" dirty="0" err="1"/>
              <a:t>local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security</a:t>
            </a:r>
            <a:endParaRPr lang="fi-FI" dirty="0"/>
          </a:p>
          <a:p>
            <a:r>
              <a:rPr lang="fi-FI" dirty="0"/>
              <a:t>New </a:t>
            </a:r>
            <a:r>
              <a:rPr lang="fi-FI" dirty="0" err="1"/>
              <a:t>small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and </a:t>
            </a:r>
            <a:r>
              <a:rPr lang="fi-FI" dirty="0" err="1"/>
              <a:t>jobs</a:t>
            </a:r>
            <a:r>
              <a:rPr lang="fi-FI" dirty="0"/>
              <a:t> for </a:t>
            </a:r>
            <a:r>
              <a:rPr lang="fi-FI" dirty="0" err="1"/>
              <a:t>rural</a:t>
            </a:r>
            <a:r>
              <a:rPr lang="fi-FI" dirty="0"/>
              <a:t> </a:t>
            </a:r>
            <a:r>
              <a:rPr lang="fi-FI" dirty="0" err="1"/>
              <a:t>areas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390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210350-72D7-4E1F-88CE-C802F25CF5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/>
              <a:t>biogas</a:t>
            </a:r>
            <a:r>
              <a:rPr lang="fi-FI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Landfilling</a:t>
            </a:r>
            <a:r>
              <a:rPr lang="fi-FI" dirty="0"/>
              <a:t> of </a:t>
            </a:r>
            <a:r>
              <a:rPr lang="fi-FI" dirty="0" err="1"/>
              <a:t>organic</a:t>
            </a:r>
            <a:r>
              <a:rPr lang="fi-FI" dirty="0"/>
              <a:t> </a:t>
            </a:r>
            <a:r>
              <a:rPr lang="fi-FI" dirty="0" err="1"/>
              <a:t>waste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allowed</a:t>
            </a:r>
            <a:r>
              <a:rPr lang="fi-FI" dirty="0"/>
              <a:t> (</a:t>
            </a:r>
            <a:r>
              <a:rPr lang="fi-FI" dirty="0" err="1"/>
              <a:t>since</a:t>
            </a:r>
            <a:r>
              <a:rPr lang="fi-FI" dirty="0"/>
              <a:t> 2016):</a:t>
            </a:r>
          </a:p>
          <a:p>
            <a:pPr lvl="1"/>
            <a:r>
              <a:rPr lang="fi-FI" dirty="0" err="1"/>
              <a:t>Composting</a:t>
            </a:r>
            <a:endParaRPr lang="fi-FI" dirty="0"/>
          </a:p>
          <a:p>
            <a:pPr lvl="1"/>
            <a:r>
              <a:rPr lang="fi-FI" dirty="0" err="1"/>
              <a:t>Anaerobic</a:t>
            </a:r>
            <a:r>
              <a:rPr lang="fi-FI" dirty="0"/>
              <a:t> </a:t>
            </a:r>
            <a:r>
              <a:rPr lang="fi-FI" dirty="0" err="1"/>
              <a:t>digestion</a:t>
            </a:r>
            <a:endParaRPr lang="fi-FI" dirty="0"/>
          </a:p>
          <a:p>
            <a:r>
              <a:rPr lang="fi-FI" dirty="0" err="1"/>
              <a:t>Pressure</a:t>
            </a:r>
            <a:r>
              <a:rPr lang="fi-FI" dirty="0"/>
              <a:t> for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environmentally</a:t>
            </a:r>
            <a:r>
              <a:rPr lang="fi-FI" dirty="0"/>
              <a:t> </a:t>
            </a:r>
            <a:r>
              <a:rPr lang="fi-FI" dirty="0" err="1"/>
              <a:t>friendly</a:t>
            </a:r>
            <a:r>
              <a:rPr lang="fi-FI" dirty="0"/>
              <a:t> and </a:t>
            </a:r>
            <a:r>
              <a:rPr lang="fi-FI" dirty="0" err="1"/>
              <a:t>resource-efficient</a:t>
            </a:r>
            <a:r>
              <a:rPr lang="fi-FI" dirty="0"/>
              <a:t> </a:t>
            </a:r>
            <a:r>
              <a:rPr lang="fi-FI" dirty="0" err="1"/>
              <a:t>agriculture</a:t>
            </a:r>
            <a:endParaRPr lang="fi-FI" dirty="0"/>
          </a:p>
          <a:p>
            <a:pPr lvl="1"/>
            <a:r>
              <a:rPr lang="fi-FI" dirty="0" err="1"/>
              <a:t>Reducing</a:t>
            </a:r>
            <a:r>
              <a:rPr lang="fi-FI" dirty="0"/>
              <a:t> </a:t>
            </a:r>
            <a:r>
              <a:rPr lang="fi-FI" dirty="0" err="1"/>
              <a:t>emissions</a:t>
            </a:r>
            <a:endParaRPr lang="fi-FI" dirty="0"/>
          </a:p>
          <a:p>
            <a:pPr lvl="1"/>
            <a:r>
              <a:rPr lang="fi-FI" dirty="0" err="1"/>
              <a:t>Combining</a:t>
            </a:r>
            <a:r>
              <a:rPr lang="fi-FI" dirty="0"/>
              <a:t> food and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production</a:t>
            </a:r>
            <a:endParaRPr lang="fi-FI" dirty="0"/>
          </a:p>
          <a:p>
            <a:r>
              <a:rPr lang="fi-FI" dirty="0" err="1"/>
              <a:t>Scope</a:t>
            </a:r>
            <a:r>
              <a:rPr lang="fi-FI" dirty="0"/>
              <a:t> in </a:t>
            </a:r>
            <a:r>
              <a:rPr lang="fi-FI" dirty="0" err="1"/>
              <a:t>Handiheat</a:t>
            </a:r>
            <a:r>
              <a:rPr lang="fi-FI" dirty="0"/>
              <a:t>:</a:t>
            </a:r>
          </a:p>
          <a:p>
            <a:pPr lvl="1"/>
            <a:r>
              <a:rPr lang="fi-FI" dirty="0" err="1"/>
              <a:t>Decentralized</a:t>
            </a:r>
            <a:r>
              <a:rPr lang="fi-FI" dirty="0"/>
              <a:t> </a:t>
            </a:r>
            <a:r>
              <a:rPr lang="fi-FI" dirty="0" err="1"/>
              <a:t>heat</a:t>
            </a:r>
            <a:r>
              <a:rPr lang="fi-FI" dirty="0"/>
              <a:t> </a:t>
            </a:r>
            <a:r>
              <a:rPr lang="fi-FI" dirty="0" err="1"/>
              <a:t>production</a:t>
            </a:r>
            <a:endParaRPr lang="fi-FI" dirty="0"/>
          </a:p>
          <a:p>
            <a:pPr lvl="2"/>
            <a:r>
              <a:rPr lang="fi-FI" dirty="0"/>
              <a:t>Agricultural / </a:t>
            </a:r>
            <a:r>
              <a:rPr lang="fi-FI" dirty="0" err="1"/>
              <a:t>farm-scale</a:t>
            </a:r>
            <a:r>
              <a:rPr lang="fi-FI" dirty="0"/>
              <a:t> </a:t>
            </a:r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plants</a:t>
            </a:r>
            <a:endParaRPr lang="fi-FI" dirty="0"/>
          </a:p>
          <a:p>
            <a:pPr lvl="1"/>
            <a:r>
              <a:rPr lang="fi-FI" dirty="0" err="1"/>
              <a:t>Replacing</a:t>
            </a:r>
            <a:r>
              <a:rPr lang="fi-FI" dirty="0"/>
              <a:t> </a:t>
            </a:r>
            <a:r>
              <a:rPr lang="fi-FI" dirty="0" err="1"/>
              <a:t>natural</a:t>
            </a:r>
            <a:r>
              <a:rPr lang="fi-FI" dirty="0"/>
              <a:t> </a:t>
            </a:r>
            <a:r>
              <a:rPr lang="fi-FI" dirty="0" err="1"/>
              <a:t>gas</a:t>
            </a:r>
            <a:r>
              <a:rPr lang="fi-FI" dirty="0"/>
              <a:t> with </a:t>
            </a:r>
            <a:r>
              <a:rPr lang="fi-FI" dirty="0" err="1"/>
              <a:t>biogas</a:t>
            </a:r>
            <a:r>
              <a:rPr lang="fi-FI" dirty="0"/>
              <a:t> in </a:t>
            </a:r>
            <a:r>
              <a:rPr lang="fi-FI" dirty="0" err="1"/>
              <a:t>heat</a:t>
            </a:r>
            <a:r>
              <a:rPr lang="fi-FI" dirty="0"/>
              <a:t> </a:t>
            </a:r>
            <a:r>
              <a:rPr lang="fi-FI" dirty="0" err="1"/>
              <a:t>production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244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 err="1"/>
              <a:t>Farm-scale</a:t>
            </a:r>
            <a:r>
              <a:rPr lang="fi-FI" sz="4000" dirty="0"/>
              <a:t> </a:t>
            </a:r>
            <a:r>
              <a:rPr lang="fi-FI" sz="4000" dirty="0" err="1"/>
              <a:t>biogas</a:t>
            </a:r>
            <a:r>
              <a:rPr lang="fi-FI" sz="4000" dirty="0"/>
              <a:t> </a:t>
            </a:r>
            <a:r>
              <a:rPr lang="fi-FI" sz="4000" dirty="0" err="1"/>
              <a:t>plant</a:t>
            </a:r>
            <a:br>
              <a:rPr lang="fi-FI" sz="4000" dirty="0"/>
            </a:br>
            <a:endParaRPr lang="fi-FI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81" y="1567582"/>
            <a:ext cx="6195884" cy="252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462" y="1630837"/>
            <a:ext cx="236475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err="1"/>
              <a:t>Substrates</a:t>
            </a:r>
            <a:r>
              <a:rPr lang="fi-FI" sz="2000" b="1" dirty="0"/>
              <a:t>:</a:t>
            </a:r>
          </a:p>
          <a:p>
            <a:r>
              <a:rPr lang="fi-FI" dirty="0"/>
              <a:t>- </a:t>
            </a:r>
            <a:r>
              <a:rPr lang="fi-FI" dirty="0" err="1"/>
              <a:t>Cow</a:t>
            </a:r>
            <a:r>
              <a:rPr lang="fi-FI" dirty="0"/>
              <a:t> </a:t>
            </a:r>
            <a:r>
              <a:rPr lang="fi-FI" dirty="0" err="1"/>
              <a:t>slurry</a:t>
            </a:r>
            <a:endParaRPr lang="fi-FI" dirty="0"/>
          </a:p>
          <a:p>
            <a:r>
              <a:rPr lang="fi-FI" dirty="0"/>
              <a:t>- </a:t>
            </a:r>
            <a:r>
              <a:rPr lang="fi-FI" dirty="0" err="1"/>
              <a:t>Excess</a:t>
            </a:r>
            <a:r>
              <a:rPr lang="fi-FI" dirty="0"/>
              <a:t> </a:t>
            </a:r>
            <a:r>
              <a:rPr lang="fi-FI" dirty="0" err="1"/>
              <a:t>grass</a:t>
            </a:r>
            <a:r>
              <a:rPr lang="fi-FI" dirty="0"/>
              <a:t> </a:t>
            </a:r>
            <a:r>
              <a:rPr lang="fi-FI" dirty="0" err="1"/>
              <a:t>silage</a:t>
            </a:r>
            <a:br>
              <a:rPr lang="fi-FI" dirty="0"/>
            </a:br>
            <a:r>
              <a:rPr lang="fi-FI" dirty="0"/>
              <a:t>  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feeding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6263489" y="4788956"/>
            <a:ext cx="2223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/>
              <a:t>Products:</a:t>
            </a:r>
          </a:p>
          <a:p>
            <a:r>
              <a:rPr lang="fi-FI" dirty="0"/>
              <a:t>- </a:t>
            </a:r>
            <a:r>
              <a:rPr lang="fi-FI" dirty="0" err="1"/>
              <a:t>Biogas</a:t>
            </a:r>
            <a:endParaRPr lang="fi-FI" dirty="0"/>
          </a:p>
          <a:p>
            <a:r>
              <a:rPr lang="fi-FI" dirty="0"/>
              <a:t>- </a:t>
            </a:r>
            <a:r>
              <a:rPr lang="fi-FI" dirty="0" err="1"/>
              <a:t>Recycled</a:t>
            </a:r>
            <a:r>
              <a:rPr lang="fi-FI" dirty="0"/>
              <a:t> </a:t>
            </a:r>
            <a:r>
              <a:rPr lang="fi-FI" dirty="0" err="1"/>
              <a:t>nutrients</a:t>
            </a:r>
            <a:endParaRPr lang="fi-FI" dirty="0"/>
          </a:p>
        </p:txBody>
      </p:sp>
      <p:sp>
        <p:nvSpPr>
          <p:cNvPr id="10" name="Right Arrow 9"/>
          <p:cNvSpPr/>
          <p:nvPr/>
        </p:nvSpPr>
        <p:spPr>
          <a:xfrm>
            <a:off x="1557324" y="2779662"/>
            <a:ext cx="972863" cy="339365"/>
          </a:xfrm>
          <a:prstGeom prst="rightArrow">
            <a:avLst/>
          </a:prstGeom>
          <a:solidFill>
            <a:srgbClr val="92D05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ight Arrow 11"/>
          <p:cNvSpPr/>
          <p:nvPr/>
        </p:nvSpPr>
        <p:spPr>
          <a:xfrm rot="5400000">
            <a:off x="6483817" y="4336328"/>
            <a:ext cx="565607" cy="339365"/>
          </a:xfrm>
          <a:prstGeom prst="rightArrow">
            <a:avLst/>
          </a:prstGeom>
          <a:solidFill>
            <a:srgbClr val="92D05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733770" y="4100656"/>
            <a:ext cx="1276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Kuva: </a:t>
            </a:r>
            <a:r>
              <a:rPr lang="fi-FI" sz="1200" dirty="0" err="1"/>
              <a:t>Demeca</a:t>
            </a:r>
            <a:r>
              <a:rPr lang="fi-FI" sz="1200" dirty="0"/>
              <a:t> Oy</a:t>
            </a:r>
          </a:p>
        </p:txBody>
      </p:sp>
      <p:sp>
        <p:nvSpPr>
          <p:cNvPr id="3" name="Explosion 1 2"/>
          <p:cNvSpPr/>
          <p:nvPr/>
        </p:nvSpPr>
        <p:spPr>
          <a:xfrm>
            <a:off x="2086565" y="753783"/>
            <a:ext cx="2971022" cy="1853734"/>
          </a:xfrm>
          <a:prstGeom prst="irregularSeal1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2652599" y="1357485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err="1"/>
              <a:t>Emissions</a:t>
            </a:r>
            <a:r>
              <a:rPr lang="fi-FI" dirty="0"/>
              <a:t> </a:t>
            </a:r>
            <a:r>
              <a:rPr lang="fi-FI" dirty="0" err="1"/>
              <a:t>from</a:t>
            </a:r>
            <a:br>
              <a:rPr lang="fi-FI" dirty="0"/>
            </a:br>
            <a:r>
              <a:rPr lang="fi-FI" dirty="0" err="1"/>
              <a:t>storage</a:t>
            </a:r>
            <a:r>
              <a:rPr lang="fi-FI" dirty="0"/>
              <a:t> of </a:t>
            </a:r>
            <a:r>
              <a:rPr lang="fi-FI" dirty="0" err="1"/>
              <a:t>slurry</a:t>
            </a:r>
            <a:endParaRPr lang="fi-FI" dirty="0"/>
          </a:p>
        </p:txBody>
      </p:sp>
      <p:sp>
        <p:nvSpPr>
          <p:cNvPr id="14" name="Explosion 1 13"/>
          <p:cNvSpPr/>
          <p:nvPr/>
        </p:nvSpPr>
        <p:spPr>
          <a:xfrm>
            <a:off x="6370708" y="3343468"/>
            <a:ext cx="2971022" cy="1853734"/>
          </a:xfrm>
          <a:prstGeom prst="irregularSeal1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7116276" y="3947170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err="1"/>
              <a:t>Replacing</a:t>
            </a:r>
            <a:endParaRPr lang="fi-FI" dirty="0"/>
          </a:p>
          <a:p>
            <a:pPr algn="ctr"/>
            <a:r>
              <a:rPr lang="fi-FI" dirty="0" err="1"/>
              <a:t>fossil</a:t>
            </a:r>
            <a:r>
              <a:rPr lang="fi-FI" dirty="0"/>
              <a:t> </a:t>
            </a:r>
            <a:r>
              <a:rPr lang="fi-FI" dirty="0" err="1"/>
              <a:t>energy</a:t>
            </a:r>
            <a:endParaRPr lang="fi-FI" dirty="0"/>
          </a:p>
        </p:txBody>
      </p:sp>
      <p:sp>
        <p:nvSpPr>
          <p:cNvPr id="22" name="Explosion 1 21"/>
          <p:cNvSpPr/>
          <p:nvPr/>
        </p:nvSpPr>
        <p:spPr>
          <a:xfrm>
            <a:off x="3201956" y="3296340"/>
            <a:ext cx="2971022" cy="1853734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/>
          <p:cNvSpPr txBox="1"/>
          <p:nvPr/>
        </p:nvSpPr>
        <p:spPr>
          <a:xfrm>
            <a:off x="3821362" y="3900042"/>
            <a:ext cx="173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err="1"/>
              <a:t>Nutrient</a:t>
            </a:r>
            <a:endParaRPr lang="fi-FI" dirty="0"/>
          </a:p>
          <a:p>
            <a:pPr algn="ctr"/>
            <a:r>
              <a:rPr lang="fi-FI" dirty="0" err="1"/>
              <a:t>Self-sufficiency</a:t>
            </a:r>
            <a:endParaRPr lang="fi-FI" dirty="0"/>
          </a:p>
        </p:txBody>
      </p:sp>
      <p:sp>
        <p:nvSpPr>
          <p:cNvPr id="24" name="Explosion 1 23"/>
          <p:cNvSpPr/>
          <p:nvPr/>
        </p:nvSpPr>
        <p:spPr>
          <a:xfrm>
            <a:off x="6172978" y="506033"/>
            <a:ext cx="2971022" cy="1853734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>
            <a:off x="6811621" y="1109735"/>
            <a:ext cx="1693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/>
              <a:t>Energy</a:t>
            </a:r>
          </a:p>
          <a:p>
            <a:pPr algn="ctr"/>
            <a:r>
              <a:rPr lang="fi-FI" dirty="0" err="1"/>
              <a:t>self-sufficiency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1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4" grpId="0" animBg="1"/>
      <p:bldP spid="15" grpId="0"/>
      <p:bldP spid="22" grpId="0" animBg="1"/>
      <p:bldP spid="23" grpId="0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210350-72D7-4E1F-88CE-C802F25CF5B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500" dirty="0" err="1"/>
              <a:t>Collectible</a:t>
            </a:r>
            <a:r>
              <a:rPr lang="fi-FI" sz="2500" dirty="0"/>
              <a:t> </a:t>
            </a:r>
            <a:r>
              <a:rPr lang="fi-FI" sz="2500" dirty="0" err="1"/>
              <a:t>farm</a:t>
            </a:r>
            <a:r>
              <a:rPr lang="fi-FI" sz="2500" dirty="0"/>
              <a:t> </a:t>
            </a:r>
            <a:r>
              <a:rPr lang="fi-FI" sz="2500" dirty="0" err="1"/>
              <a:t>manure</a:t>
            </a:r>
            <a:r>
              <a:rPr lang="fi-FI" sz="2500" dirty="0"/>
              <a:t> and </a:t>
            </a:r>
            <a:r>
              <a:rPr lang="fi-FI" sz="2500" dirty="0" err="1"/>
              <a:t>biogas</a:t>
            </a:r>
            <a:r>
              <a:rPr lang="fi-FI" sz="2500" dirty="0"/>
              <a:t> </a:t>
            </a:r>
            <a:r>
              <a:rPr lang="fi-FI" sz="2500" dirty="0" err="1"/>
              <a:t>potential</a:t>
            </a:r>
            <a:r>
              <a:rPr lang="fi-FI" sz="2500" dirty="0"/>
              <a:t> in Europe</a:t>
            </a:r>
            <a:br>
              <a:rPr lang="fi-FI" sz="2500" dirty="0"/>
            </a:br>
            <a:r>
              <a:rPr lang="fi-FI" sz="2500" dirty="0"/>
              <a:t>(Scarlat et al. 2018)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7" y="1614445"/>
            <a:ext cx="8765685" cy="5000647"/>
          </a:xfrm>
        </p:spPr>
      </p:pic>
    </p:spTree>
    <p:extLst>
      <p:ext uri="{BB962C8B-B14F-4D97-AF65-F5344CB8AC3E}">
        <p14:creationId xmlns:p14="http://schemas.microsoft.com/office/powerpoint/2010/main" val="50622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210350-72D7-4E1F-88CE-C802F25CF5B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66" y="117712"/>
            <a:ext cx="4680641" cy="6620845"/>
          </a:xfrm>
        </p:spPr>
      </p:pic>
      <p:sp>
        <p:nvSpPr>
          <p:cNvPr id="7" name="TextBox 6"/>
          <p:cNvSpPr txBox="1"/>
          <p:nvPr/>
        </p:nvSpPr>
        <p:spPr>
          <a:xfrm>
            <a:off x="5551713" y="25192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→ 23 </a:t>
            </a:r>
            <a:r>
              <a:rPr lang="fi-FI" dirty="0" err="1">
                <a:solidFill>
                  <a:srgbClr val="FF0000"/>
                </a:solidFill>
              </a:rPr>
              <a:t>plants</a:t>
            </a:r>
            <a:r>
              <a:rPr lang="fi-FI" dirty="0">
                <a:solidFill>
                  <a:srgbClr val="FF0000"/>
                </a:solidFill>
              </a:rPr>
              <a:t> in 2018</a:t>
            </a:r>
          </a:p>
        </p:txBody>
      </p:sp>
    </p:spTree>
    <p:extLst>
      <p:ext uri="{BB962C8B-B14F-4D97-AF65-F5344CB8AC3E}">
        <p14:creationId xmlns:p14="http://schemas.microsoft.com/office/powerpoint/2010/main" val="284183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210350-72D7-4E1F-88CE-C802F25CF5B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Comparison</a:t>
            </a:r>
            <a:r>
              <a:rPr lang="fi-FI" dirty="0"/>
              <a:t> in Finland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602" y="2127654"/>
            <a:ext cx="4942346" cy="296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000" y="2126701"/>
            <a:ext cx="4946315" cy="296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17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210350-72D7-4E1F-88CE-C802F25CF5B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Situation</a:t>
            </a:r>
            <a:r>
              <a:rPr lang="fi-FI" dirty="0"/>
              <a:t> in Finland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agricultural</a:t>
            </a:r>
            <a:r>
              <a:rPr lang="fi-FI" dirty="0"/>
              <a:t> </a:t>
            </a:r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plants</a:t>
            </a:r>
            <a:r>
              <a:rPr lang="fi-FI" dirty="0"/>
              <a:t> is </a:t>
            </a:r>
            <a:r>
              <a:rPr lang="fi-FI" dirty="0" err="1"/>
              <a:t>growing</a:t>
            </a:r>
            <a:r>
              <a:rPr lang="fi-FI" dirty="0"/>
              <a:t> </a:t>
            </a:r>
            <a:r>
              <a:rPr lang="fi-FI" dirty="0" err="1"/>
              <a:t>fast</a:t>
            </a:r>
            <a:r>
              <a:rPr lang="fi-FI" dirty="0"/>
              <a:t> in Finland</a:t>
            </a:r>
          </a:p>
          <a:p>
            <a:r>
              <a:rPr lang="fi-FI" dirty="0" err="1"/>
              <a:t>Farm-scale</a:t>
            </a:r>
            <a:r>
              <a:rPr lang="fi-FI" dirty="0"/>
              <a:t> </a:t>
            </a:r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is </a:t>
            </a:r>
            <a:r>
              <a:rPr lang="fi-FI" dirty="0" err="1"/>
              <a:t>supported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(40%)</a:t>
            </a:r>
          </a:p>
          <a:p>
            <a:r>
              <a:rPr lang="fi-FI" dirty="0"/>
              <a:t>The </a:t>
            </a:r>
            <a:r>
              <a:rPr lang="fi-FI" dirty="0" err="1"/>
              <a:t>available</a:t>
            </a:r>
            <a:r>
              <a:rPr lang="fi-FI" dirty="0"/>
              <a:t> </a:t>
            </a:r>
            <a:r>
              <a:rPr lang="fi-FI" dirty="0" err="1"/>
              <a:t>biomasses</a:t>
            </a:r>
            <a:r>
              <a:rPr lang="fi-FI" dirty="0"/>
              <a:t>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almost</a:t>
            </a:r>
            <a:r>
              <a:rPr lang="fi-FI" dirty="0"/>
              <a:t> </a:t>
            </a:r>
            <a:r>
              <a:rPr lang="fi-FI" dirty="0" err="1"/>
              <a:t>cover</a:t>
            </a:r>
            <a:r>
              <a:rPr lang="fi-FI" dirty="0"/>
              <a:t> the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of </a:t>
            </a:r>
            <a:r>
              <a:rPr lang="fi-FI" dirty="0" err="1"/>
              <a:t>energy</a:t>
            </a:r>
            <a:r>
              <a:rPr lang="fi-FI" dirty="0"/>
              <a:t> in </a:t>
            </a:r>
            <a:r>
              <a:rPr lang="fi-FI" dirty="0" err="1"/>
              <a:t>agriculture</a:t>
            </a:r>
            <a:endParaRPr lang="fi-FI" dirty="0"/>
          </a:p>
          <a:p>
            <a:r>
              <a:rPr lang="fi-FI" dirty="0" err="1"/>
              <a:t>Currently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well</a:t>
            </a:r>
            <a:r>
              <a:rPr lang="fi-FI" dirty="0"/>
              <a:t> </a:t>
            </a:r>
            <a:r>
              <a:rPr lang="fi-FI" dirty="0" err="1"/>
              <a:t>established</a:t>
            </a:r>
            <a:r>
              <a:rPr lang="fi-FI" dirty="0"/>
              <a:t> </a:t>
            </a:r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plant</a:t>
            </a:r>
            <a:r>
              <a:rPr lang="fi-FI" dirty="0"/>
              <a:t> </a:t>
            </a:r>
            <a:r>
              <a:rPr lang="fi-FI" dirty="0" err="1"/>
              <a:t>providers</a:t>
            </a:r>
            <a:r>
              <a:rPr lang="fi-FI" dirty="0"/>
              <a:t> for </a:t>
            </a:r>
            <a:r>
              <a:rPr lang="fi-FI" dirty="0" err="1"/>
              <a:t>farm-scale</a:t>
            </a:r>
            <a:r>
              <a:rPr lang="fi-FI" dirty="0"/>
              <a:t> </a:t>
            </a:r>
            <a:r>
              <a:rPr lang="fi-FI" dirty="0" err="1"/>
              <a:t>plants</a:t>
            </a:r>
            <a:r>
              <a:rPr lang="fi-FI" dirty="0"/>
              <a:t> (Metener Ltd, </a:t>
            </a:r>
            <a:r>
              <a:rPr lang="fi-FI" dirty="0" err="1"/>
              <a:t>Demeca</a:t>
            </a:r>
            <a:r>
              <a:rPr lang="fi-FI" dirty="0"/>
              <a:t> Ltd) </a:t>
            </a:r>
            <a:r>
              <a:rPr lang="fi-FI" dirty="0" err="1"/>
              <a:t>but</a:t>
            </a:r>
            <a:r>
              <a:rPr lang="fi-FI" dirty="0"/>
              <a:t> new </a:t>
            </a:r>
            <a:r>
              <a:rPr lang="fi-FI" dirty="0" err="1"/>
              <a:t>companies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emerging</a:t>
            </a:r>
            <a:endParaRPr lang="fi-FI" dirty="0"/>
          </a:p>
          <a:p>
            <a:r>
              <a:rPr lang="fi-FI" dirty="0"/>
              <a:t>A </a:t>
            </a:r>
            <a:r>
              <a:rPr lang="fi-FI" dirty="0" err="1"/>
              <a:t>freely</a:t>
            </a:r>
            <a:r>
              <a:rPr lang="fi-FI" dirty="0"/>
              <a:t> </a:t>
            </a:r>
            <a:r>
              <a:rPr lang="fi-FI" dirty="0" err="1"/>
              <a:t>available</a:t>
            </a:r>
            <a:r>
              <a:rPr lang="fi-FI" dirty="0"/>
              <a:t> </a:t>
            </a:r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tool</a:t>
            </a:r>
            <a:r>
              <a:rPr lang="fi-FI" dirty="0"/>
              <a:t> </a:t>
            </a:r>
            <a:r>
              <a:rPr lang="fi-FI" dirty="0" err="1"/>
              <a:t>might</a:t>
            </a:r>
            <a:r>
              <a:rPr lang="fi-FI" dirty="0"/>
              <a:t> </a:t>
            </a:r>
            <a:r>
              <a:rPr lang="fi-FI" dirty="0" err="1"/>
              <a:t>lower</a:t>
            </a:r>
            <a:r>
              <a:rPr lang="fi-FI" dirty="0"/>
              <a:t> the </a:t>
            </a:r>
            <a:r>
              <a:rPr lang="fi-FI" dirty="0" err="1"/>
              <a:t>treshold</a:t>
            </a:r>
            <a:r>
              <a:rPr lang="fi-FI" dirty="0"/>
              <a:t> for </a:t>
            </a:r>
            <a:r>
              <a:rPr lang="fi-FI" dirty="0" err="1"/>
              <a:t>farmers</a:t>
            </a:r>
            <a:r>
              <a:rPr lang="fi-FI" dirty="0"/>
              <a:t> to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interested</a:t>
            </a:r>
            <a:r>
              <a:rPr lang="fi-FI" dirty="0"/>
              <a:t> in </a:t>
            </a:r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production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276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210350-72D7-4E1F-88CE-C802F25CF5B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planning</a:t>
            </a:r>
            <a:r>
              <a:rPr lang="fi-FI" dirty="0"/>
              <a:t> </a:t>
            </a:r>
            <a:r>
              <a:rPr lang="fi-FI" dirty="0" err="1"/>
              <a:t>tool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Farm-scale</a:t>
            </a:r>
            <a:r>
              <a:rPr lang="fi-FI" dirty="0"/>
              <a:t> </a:t>
            </a:r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production</a:t>
            </a:r>
            <a:endParaRPr lang="fi-FI" dirty="0"/>
          </a:p>
          <a:p>
            <a:r>
              <a:rPr lang="fi-FI" dirty="0" err="1"/>
              <a:t>Languages</a:t>
            </a:r>
            <a:r>
              <a:rPr lang="fi-FI" dirty="0"/>
              <a:t> </a:t>
            </a:r>
            <a:r>
              <a:rPr lang="fi-FI" dirty="0" err="1"/>
              <a:t>English</a:t>
            </a:r>
            <a:r>
              <a:rPr lang="fi-FI" dirty="0"/>
              <a:t> and </a:t>
            </a:r>
            <a:r>
              <a:rPr lang="fi-FI" dirty="0" err="1"/>
              <a:t>Finnish</a:t>
            </a:r>
            <a:endParaRPr lang="fi-FI" dirty="0"/>
          </a:p>
          <a:p>
            <a:r>
              <a:rPr lang="fi-FI" dirty="0"/>
              <a:t>Broad </a:t>
            </a:r>
            <a:r>
              <a:rPr lang="fi-FI" dirty="0" err="1"/>
              <a:t>selection</a:t>
            </a:r>
            <a:r>
              <a:rPr lang="fi-FI" dirty="0"/>
              <a:t> of </a:t>
            </a:r>
            <a:r>
              <a:rPr lang="fi-FI" dirty="0" err="1"/>
              <a:t>possible</a:t>
            </a:r>
            <a:r>
              <a:rPr lang="fi-FI" dirty="0"/>
              <a:t> </a:t>
            </a:r>
            <a:r>
              <a:rPr lang="fi-FI" dirty="0" err="1"/>
              <a:t>feed</a:t>
            </a:r>
            <a:r>
              <a:rPr lang="fi-FI" dirty="0"/>
              <a:t> </a:t>
            </a:r>
            <a:r>
              <a:rPr lang="fi-FI" dirty="0" err="1"/>
              <a:t>materials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composition</a:t>
            </a:r>
            <a:endParaRPr lang="fi-FI" dirty="0"/>
          </a:p>
          <a:p>
            <a:r>
              <a:rPr lang="fi-FI" dirty="0"/>
              <a:t>Three </a:t>
            </a:r>
            <a:r>
              <a:rPr lang="fi-FI" dirty="0" err="1"/>
              <a:t>technologies</a:t>
            </a:r>
            <a:endParaRPr lang="fi-FI" dirty="0"/>
          </a:p>
          <a:p>
            <a:pPr lvl="1"/>
            <a:r>
              <a:rPr lang="fi-FI" dirty="0" err="1"/>
              <a:t>Wet</a:t>
            </a:r>
            <a:endParaRPr lang="fi-FI" dirty="0"/>
          </a:p>
          <a:p>
            <a:pPr lvl="2"/>
            <a:r>
              <a:rPr lang="fi-FI" dirty="0" err="1"/>
              <a:t>Traditional</a:t>
            </a:r>
            <a:r>
              <a:rPr lang="fi-FI" dirty="0"/>
              <a:t> </a:t>
            </a:r>
            <a:r>
              <a:rPr lang="fi-FI" dirty="0" err="1"/>
              <a:t>continuously</a:t>
            </a:r>
            <a:r>
              <a:rPr lang="fi-FI" dirty="0"/>
              <a:t> </a:t>
            </a:r>
            <a:r>
              <a:rPr lang="fi-FI" dirty="0" err="1"/>
              <a:t>strirred</a:t>
            </a:r>
            <a:r>
              <a:rPr lang="fi-FI" dirty="0"/>
              <a:t> </a:t>
            </a:r>
            <a:r>
              <a:rPr lang="fi-FI" dirty="0" err="1"/>
              <a:t>tank</a:t>
            </a:r>
            <a:r>
              <a:rPr lang="fi-FI" dirty="0"/>
              <a:t> </a:t>
            </a:r>
            <a:r>
              <a:rPr lang="fi-FI" dirty="0" err="1"/>
              <a:t>reactor</a:t>
            </a:r>
            <a:r>
              <a:rPr lang="fi-FI" dirty="0"/>
              <a:t> (CSTR)</a:t>
            </a:r>
          </a:p>
          <a:p>
            <a:pPr lvl="1"/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dry</a:t>
            </a:r>
            <a:r>
              <a:rPr lang="fi-FI" dirty="0"/>
              <a:t> </a:t>
            </a:r>
            <a:r>
              <a:rPr lang="fi-FI" dirty="0" err="1"/>
              <a:t>matter</a:t>
            </a:r>
            <a:endParaRPr lang="fi-FI" dirty="0"/>
          </a:p>
          <a:p>
            <a:pPr lvl="2"/>
            <a:r>
              <a:rPr lang="fi-FI" dirty="0" err="1"/>
              <a:t>Raw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pre-treatment</a:t>
            </a:r>
            <a:r>
              <a:rPr lang="fi-FI" dirty="0"/>
              <a:t> + CSTR</a:t>
            </a:r>
          </a:p>
          <a:p>
            <a:pPr lvl="1"/>
            <a:r>
              <a:rPr lang="fi-FI" dirty="0" err="1"/>
              <a:t>Solid</a:t>
            </a:r>
            <a:endParaRPr lang="fi-FI" dirty="0"/>
          </a:p>
          <a:p>
            <a:pPr lvl="2"/>
            <a:r>
              <a:rPr lang="fi-FI" dirty="0" err="1"/>
              <a:t>Leach</a:t>
            </a:r>
            <a:r>
              <a:rPr lang="fi-FI" dirty="0"/>
              <a:t> </a:t>
            </a:r>
            <a:r>
              <a:rPr lang="fi-FI" dirty="0" err="1"/>
              <a:t>bed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0785372"/>
      </p:ext>
    </p:extLst>
  </p:cSld>
  <p:clrMapOvr>
    <a:masterClrMapping/>
  </p:clrMapOvr>
</p:sld>
</file>

<file path=ppt/theme/theme1.xml><?xml version="1.0" encoding="utf-8"?>
<a:theme xmlns:a="http://schemas.openxmlformats.org/drawingml/2006/main" name="Luke_PP_EN_basic_4_3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Luke_PP_EN_basic_4_3</Template>
  <TotalTime>855</TotalTime>
  <Words>357</Words>
  <Application>Microsoft Office PowerPoint</Application>
  <PresentationFormat>On-screen Show (4:3)</PresentationFormat>
  <Paragraphs>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Luke_PP_EN_basic_4_3</vt:lpstr>
      <vt:lpstr>Biogas production and potential in UK, Ireland and Finland</vt:lpstr>
      <vt:lpstr>Decentralized renewable energy production</vt:lpstr>
      <vt:lpstr>Why biogas?</vt:lpstr>
      <vt:lpstr>Farm-scale biogas plant </vt:lpstr>
      <vt:lpstr>Collectible farm manure and biogas potential in Europe (Scarlat et al. 2018)</vt:lpstr>
      <vt:lpstr>PowerPoint Presentation</vt:lpstr>
      <vt:lpstr>Comparison in Finland</vt:lpstr>
      <vt:lpstr>Situation in Finland</vt:lpstr>
      <vt:lpstr>Biogas planning tool</vt:lpstr>
      <vt:lpstr>Biogas planning tool</vt:lpstr>
      <vt:lpstr>PowerPoint Presentation</vt:lpstr>
      <vt:lpstr>PowerPoint Presentation</vt:lpstr>
    </vt:vector>
  </TitlesOfParts>
  <Company>LUKE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Biogas potential in Finland and Ireland</dc:title>
  <dc:creator>Erika Winquist</dc:creator>
  <cp:lastModifiedBy>Alma Gallagher</cp:lastModifiedBy>
  <cp:revision>56</cp:revision>
  <dcterms:created xsi:type="dcterms:W3CDTF">2019-05-10T07:29:04Z</dcterms:created>
  <dcterms:modified xsi:type="dcterms:W3CDTF">2019-08-08T11:55:08Z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851530175</vt:i4>
  </property>
  <property fmtid="{D5CDD505-2E9C-101B-9397-08002B2CF9AE}" pid="3" name="_NewReviewCycle">
    <vt:lpwstr/>
  </property>
  <property fmtid="{D5CDD505-2E9C-101B-9397-08002B2CF9AE}" pid="4" name="_EmailSubject">
    <vt:lpwstr>Power point presentations for the last three partner meeting.</vt:lpwstr>
  </property>
  <property fmtid="{D5CDD505-2E9C-101B-9397-08002B2CF9AE}" pid="5" name="_AuthorEmail">
    <vt:lpwstr>erika.winquist@luke.fi</vt:lpwstr>
  </property>
  <property fmtid="{D5CDD505-2E9C-101B-9397-08002B2CF9AE}" pid="6" name="_AuthorEmailDisplayName">
    <vt:lpwstr>Winquist Erika (Luke)</vt:lpwstr>
  </property>
</Properties>
</file>