
<file path=[Content_Types].xml><?xml version="1.0" encoding="utf-8"?>
<Types xmlns="http://schemas.openxmlformats.org/package/2006/content-types">
  <Default ContentType="image/x-emf" Extension="em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17" r:id="rId5"/>
    <p:sldId id="636" r:id="rId6"/>
    <p:sldId id="637" r:id="rId7"/>
    <p:sldId id="650" r:id="rId8"/>
    <p:sldId id="653" r:id="rId9"/>
    <p:sldId id="646" r:id="rId10"/>
    <p:sldId id="644" r:id="rId11"/>
    <p:sldId id="640" r:id="rId12"/>
    <p:sldId id="642" r:id="rId13"/>
    <p:sldId id="654" r:id="rId14"/>
    <p:sldId id="647" r:id="rId15"/>
    <p:sldId id="651" r:id="rId16"/>
    <p:sldId id="659" r:id="rId17"/>
    <p:sldId id="639" r:id="rId18"/>
    <p:sldId id="655" r:id="rId19"/>
    <p:sldId id="656" r:id="rId20"/>
    <p:sldId id="657" r:id="rId21"/>
    <p:sldId id="658" r:id="rId22"/>
    <p:sldId id="625" r:id="rId23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6">
          <p15:clr>
            <a:srgbClr val="A4A3A4"/>
          </p15:clr>
        </p15:guide>
        <p15:guide id="2" orient="horz" pos="4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558">
          <p15:clr>
            <a:srgbClr val="A4A3A4"/>
          </p15:clr>
        </p15:guide>
        <p15:guide id="5" pos="7277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57E"/>
    <a:srgbClr val="00B495"/>
    <a:srgbClr val="05B295"/>
    <a:srgbClr val="4DCCAD"/>
    <a:srgbClr val="09A595"/>
    <a:srgbClr val="04AB96"/>
    <a:srgbClr val="00498A"/>
    <a:srgbClr val="900045"/>
    <a:srgbClr val="C30C21"/>
    <a:srgbClr val="009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598" autoAdjust="0"/>
  </p:normalViewPr>
  <p:slideViewPr>
    <p:cSldViewPr snapToGrid="0">
      <p:cViewPr varScale="1">
        <p:scale>
          <a:sx n="68" d="100"/>
          <a:sy n="68" d="100"/>
        </p:scale>
        <p:origin x="660" y="66"/>
      </p:cViewPr>
      <p:guideLst>
        <p:guide orient="horz" pos="3846"/>
        <p:guide orient="horz" pos="4300"/>
        <p:guide orient="horz" pos="2924"/>
        <p:guide pos="558"/>
        <p:guide pos="7277"/>
        <p:guide pos="7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4612-C1B7-844A-AC99-B54EF68206B4}" type="datetimeFigureOut">
              <a:rPr lang="en-US" smtClean="0">
                <a:latin typeface="Arial"/>
              </a:rPr>
              <a:t>8/1/2019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DCCA-79C2-1542-A5AD-8FDDCFC003B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68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97AA5F-BF32-4543-8C36-A2A05FA01170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B81A8559-22CA-8E41-817F-7051BB5C9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51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../media/image21.png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Industry.pn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" y="0"/>
            <a:ext cx="1219530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www.seai.ie</a:t>
            </a: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3" y="2279123"/>
            <a:ext cx="5814817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Picture 7" descr="SEAI_Community_Icon_White_RGB_LoRes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1"/>
          <a:stretch/>
        </p:blipFill>
        <p:spPr>
          <a:xfrm>
            <a:off x="7871285" y="2585742"/>
            <a:ext cx="3517116" cy="33022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Arrow.png" descr="/Volumes/Work Folder/Clients/SEAI/XXXX_SEAI_PPT_Template/2 Creative/Creative Support Files/Images/SEAI_Icons/White/SEAI_Arrow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23" y="3379180"/>
            <a:ext cx="4343344" cy="2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0" y="-44548"/>
            <a:ext cx="12345022" cy="70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Public Sector_Icon_1col_Print-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5" y="287401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340925" y="1910080"/>
            <a:ext cx="3058581" cy="3739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8304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26" y="1981741"/>
            <a:ext cx="2019898" cy="37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Renewable Energy_Icon_White_RGB_LoRes-22-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3137937"/>
            <a:ext cx="2975732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23288" y="1939925"/>
            <a:ext cx="2835275" cy="404495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31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Pylon.png" descr="/Volumes/Work Folder/Clients/SEAI/XXXX_SEAI_PPT_Template/2 Creative/Creative Support Files/Images/SEAI_Icons/White/SEAI_Pylon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24" y="2437145"/>
            <a:ext cx="2152598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4" name="Picture 3" descr="SEAI_Research_Icon_White_RGB_Lo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66" y="1910080"/>
            <a:ext cx="2091048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443279" y="1879600"/>
            <a:ext cx="2965450" cy="40846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774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/>
        </p:blipFill>
        <p:spPr>
          <a:xfrm>
            <a:off x="0" y="-54042"/>
            <a:ext cx="11289218" cy="5940709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78203"/>
            <a:ext cx="6692900" cy="177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D2958"/>
                </a:solidFill>
              </a:rPr>
              <a:t>www.seai.ie</a:t>
            </a:r>
          </a:p>
        </p:txBody>
      </p:sp>
    </p:spTree>
    <p:extLst>
      <p:ext uri="{BB962C8B-B14F-4D97-AF65-F5344CB8AC3E}">
        <p14:creationId xmlns:p14="http://schemas.microsoft.com/office/powerpoint/2010/main" val="46023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867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1694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01694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Services.png" descr="/Volumes/Work Folder/Clients/SEAI/XXXX_SEAI_PPT_Template/2 Creative/Creative Support Files/Images/SEAI_Icons/White/SEAI_Service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93" y="2526805"/>
            <a:ext cx="2563192" cy="3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625390" y="1909763"/>
            <a:ext cx="2691897" cy="396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503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680685" y="301558"/>
            <a:ext cx="11289218" cy="5940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8020" y="1607731"/>
            <a:ext cx="8179941" cy="3548469"/>
          </a:xfrm>
        </p:spPr>
        <p:txBody>
          <a:bodyPr anchor="t">
            <a:normAutofit/>
          </a:bodyPr>
          <a:lstStyle>
            <a:lvl1pPr>
              <a:defRPr sz="4800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98019" y="5156200"/>
            <a:ext cx="8179941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15" y="6126164"/>
            <a:ext cx="1790699" cy="4662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3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52580" y="1536701"/>
            <a:ext cx="5036636" cy="435618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6245612" y="1536701"/>
            <a:ext cx="5036636" cy="435618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0362" y="1848456"/>
            <a:ext cx="4286430" cy="40444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7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1281445"/>
            <a:ext cx="10389607" cy="250619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311096"/>
            <a:ext cx="3264905" cy="16538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313571"/>
            <a:ext cx="3264905" cy="165138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313574"/>
            <a:ext cx="3264905" cy="16513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4034573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4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6252580" y="4018448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2580" y="3728151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6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6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SEAI_Industry.png" descr="/Volumes/Work Folder/Clients/SEAI/XXXX_SEAI_PPT_Template/2 Creative/Creative Support Files/Images/SEAI_Icons/White/SEAI_Industry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0" y="2837631"/>
            <a:ext cx="3205690" cy="2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2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610" y="440957"/>
            <a:ext cx="10389605" cy="5118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5728905"/>
            <a:ext cx="5008405" cy="59893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40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6143" y="1417529"/>
            <a:ext cx="5271187" cy="373867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26143" y="5156200"/>
            <a:ext cx="5271186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/>
        </p:blipFill>
        <p:spPr>
          <a:xfrm>
            <a:off x="-170096" y="14713"/>
            <a:ext cx="6196240" cy="62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81" y="0"/>
            <a:ext cx="12322952" cy="693166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3288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885825" y="5752772"/>
            <a:ext cx="2893124" cy="356052"/>
            <a:chOff x="885825" y="5658092"/>
            <a:chExt cx="3665992" cy="451168"/>
          </a:xfrm>
        </p:grpSpPr>
        <p:pic>
          <p:nvPicPr>
            <p:cNvPr id="13" name="Picture 12" descr="Irelands_EU_SIFP_2014_2020_CMYK_3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07" y="5660629"/>
              <a:ext cx="1437510" cy="444896"/>
            </a:xfrm>
            <a:prstGeom prst="rect">
              <a:avLst/>
            </a:prstGeom>
          </p:spPr>
        </p:pic>
        <p:pic>
          <p:nvPicPr>
            <p:cNvPr id="16" name="Picture 15" descr="social_media_seai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" y="5658092"/>
              <a:ext cx="1878178" cy="45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8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137524" y="1564641"/>
            <a:ext cx="3200400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131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899608" y="1291145"/>
            <a:ext cx="10389608" cy="4500954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1923" r="4830" b="7836"/>
          <a:stretch>
            <a:fillRect/>
          </a:stretch>
        </p:blipFill>
        <p:spPr>
          <a:xfrm>
            <a:off x="899608" y="1291144"/>
            <a:ext cx="10389608" cy="450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5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1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2" y="1296725"/>
            <a:ext cx="10389606" cy="4500955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94033" y="1330960"/>
            <a:ext cx="10423255" cy="4714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1692" y="1885670"/>
            <a:ext cx="7710022" cy="284320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01691" y="5427378"/>
            <a:ext cx="7710023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file://localhost/Volumes/Work%20Folder/Clients/SEAI/XXXX_SEAI_PPT_Template/2%20Creative/Creative%20Support%20Files/Images/SEAI_col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35" r:link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07" y="6115668"/>
            <a:ext cx="1790699" cy="466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10" y="1485900"/>
            <a:ext cx="10389605" cy="464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1" r:id="rId3"/>
    <p:sldLayoutId id="2147483705" r:id="rId4"/>
    <p:sldLayoutId id="2147483650" r:id="rId5"/>
    <p:sldLayoutId id="2147483700" r:id="rId6"/>
    <p:sldLayoutId id="2147483689" r:id="rId7"/>
    <p:sldLayoutId id="2147483696" r:id="rId8"/>
    <p:sldLayoutId id="2147483678" r:id="rId9"/>
    <p:sldLayoutId id="2147483702" r:id="rId10"/>
    <p:sldLayoutId id="2147483676" r:id="rId11"/>
    <p:sldLayoutId id="2147483706" r:id="rId12"/>
    <p:sldLayoutId id="2147483701" r:id="rId13"/>
    <p:sldLayoutId id="2147483686" r:id="rId14"/>
    <p:sldLayoutId id="2147483707" r:id="rId15"/>
    <p:sldLayoutId id="2147483703" r:id="rId16"/>
    <p:sldLayoutId id="2147483680" r:id="rId17"/>
    <p:sldLayoutId id="2147483708" r:id="rId18"/>
    <p:sldLayoutId id="2147483704" r:id="rId19"/>
    <p:sldLayoutId id="2147483684" r:id="rId20"/>
    <p:sldLayoutId id="2147483699" r:id="rId21"/>
    <p:sldLayoutId id="2147483709" r:id="rId22"/>
    <p:sldLayoutId id="2147483666" r:id="rId23"/>
    <p:sldLayoutId id="2147483687" r:id="rId24"/>
    <p:sldLayoutId id="2147483697" r:id="rId25"/>
    <p:sldLayoutId id="2147483649" r:id="rId26"/>
    <p:sldLayoutId id="2147483698" r:id="rId27"/>
    <p:sldLayoutId id="2147483664" r:id="rId28"/>
    <p:sldLayoutId id="2147483652" r:id="rId29"/>
    <p:sldLayoutId id="2147483667" r:id="rId30"/>
    <p:sldLayoutId id="2147483657" r:id="rId31"/>
    <p:sldLayoutId id="2147483688" r:id="rId32"/>
    <p:sldLayoutId id="2147483695" r:id="rId3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9C7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6.jp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92C1E-E3BB-4B28-A15D-27D83E5B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15" y="4790793"/>
            <a:ext cx="4094454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75D05-11EB-4905-AC33-0E73DE6B2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E14B5-DF8D-4FAD-BCBC-AEEF33EE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1A73D8-21EA-4272-A954-706995903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32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C1654A-E88C-4E03-8184-4722E146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2334673"/>
            <a:ext cx="4443046" cy="31400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F1E84-42C1-4A20-BF2A-356F5E92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10" y="1383323"/>
            <a:ext cx="5036636" cy="4509564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58A94F-193A-4195-9A83-829A3F4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Communities 2012- 2018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21B44-13E1-44E3-ABF8-3E824D88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04" y="1536701"/>
            <a:ext cx="4938188" cy="43561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50AB7-FDD5-4FCA-A4F8-CEC053BF3E4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E970F-F625-416B-B847-A057D5E02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A2A7E-8363-4518-AFE9-2F2B0116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94D596-884C-43F7-9EA3-9FCF33F6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Budget Allocation for 2019 €23M</a:t>
            </a:r>
          </a:p>
          <a:p>
            <a:r>
              <a:rPr lang="en-IE" sz="2000" dirty="0"/>
              <a:t>Currently 55 projects for approval</a:t>
            </a:r>
          </a:p>
          <a:p>
            <a:r>
              <a:rPr lang="en-IE" sz="2000" dirty="0"/>
              <a:t>Commitments for 2019 €24M</a:t>
            </a:r>
          </a:p>
          <a:p>
            <a:pPr lvl="1"/>
            <a:r>
              <a:rPr lang="en-IE" sz="2000" dirty="0"/>
              <a:t>Homes 600 (Minimum B2 BER requirement)</a:t>
            </a:r>
          </a:p>
          <a:p>
            <a:pPr lvl="1"/>
            <a:r>
              <a:rPr lang="en-IE" sz="2000" dirty="0"/>
              <a:t>Non Domestic buildings </a:t>
            </a:r>
          </a:p>
          <a:p>
            <a:pPr lvl="1"/>
            <a:endParaRPr lang="en-IE" sz="2000" dirty="0"/>
          </a:p>
          <a:p>
            <a:r>
              <a:rPr lang="en-IE" sz="2000" dirty="0"/>
              <a:t>2020 No significant programme adjustments</a:t>
            </a:r>
          </a:p>
          <a:p>
            <a:endParaRPr lang="en-IE" sz="2000" dirty="0"/>
          </a:p>
          <a:p>
            <a:r>
              <a:rPr lang="en-IE" sz="2000" dirty="0"/>
              <a:t>2021 On refocus on SEC delivery of communities scheme</a:t>
            </a:r>
          </a:p>
          <a:p>
            <a:endParaRPr lang="en-I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CB7F37-FC5C-47F5-9F96-B80828C8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Communities 2019 -2020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7AFBF-494C-4700-83F0-B2A0AA0CC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FC027-43EB-4841-A462-8DFBA17B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BCDBB-D1C9-4A79-816C-D2AC5B1ED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BE3D-2428-4327-8625-BD45176C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does delivery look like!!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7EDFC8-D0A1-4EE4-A90E-A43857272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711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0FB8B4-EC55-4485-9BAD-E3C5463CF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949DA2-EFC2-4DB2-833F-0F4717C1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Homes what’s possible?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BD3E66-618A-4B02-A39D-80EEF82F1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D51F-CB1D-4579-8B15-EF877F017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C9C3-D538-4678-9406-672142E57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269AB-C82C-448A-84A4-4A2CB5BE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1" y="1454727"/>
            <a:ext cx="10404347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2D1DEB-B935-4E38-88E1-89F3C0A7B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2F2E7-A093-4242-8D9E-A71A1735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South Dublin Local authority homes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6EBCA-F685-499C-8482-597318C8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80" y="1389493"/>
            <a:ext cx="5200866" cy="46333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8CEC8-0028-45E6-8E5E-06BDF284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077200" y="1536701"/>
            <a:ext cx="3212016" cy="435618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777C1-3A54-43EB-A652-142908B8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4F141-905A-4F6E-807C-4FB26F57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FC229-A828-4525-BB34-B66519F2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9" y="1398112"/>
            <a:ext cx="50366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38F12-430B-4DE4-8057-523056D8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0F2CB-D545-433F-A9AF-4996631D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Solar Power is a significant technology for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1A015-6A20-48D7-87F2-BB7FDD75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103" y="1536701"/>
            <a:ext cx="5142523" cy="43561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D89D5-2DDA-4781-A5F1-0B463E4BFA4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BFA32-0561-47FA-B499-3183FA994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4F87D-5075-4A71-9AD5-E021F572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94F28-13D2-4687-83AF-7EB8CB869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9" y="1536701"/>
            <a:ext cx="5036636" cy="42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659FA8B-F24C-47EE-AF71-B7317B558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1CBD38-4D8A-4D9B-ADE8-9AF05CC2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A14853-ECC8-4265-ACBC-43BC35593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D50AC-CA42-4AD6-9F6C-90939287D8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5250"/>
            <a:ext cx="417513" cy="244475"/>
          </a:xfrm>
        </p:spPr>
        <p:txBody>
          <a:bodyPr/>
          <a:lstStyle/>
          <a:p>
            <a:fld id="{316755DE-A14E-A247-9B1E-AB0C957F89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0DEAF-0FF6-405D-8831-EEEFA7BDAF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6213"/>
            <a:ext cx="3859213" cy="182562"/>
          </a:xfrm>
        </p:spPr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94D596-884C-43F7-9EA3-9FCF33F6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b="1" dirty="0"/>
              <a:t>Housing strand aimed at </a:t>
            </a:r>
          </a:p>
          <a:p>
            <a:pPr lvl="1"/>
            <a:r>
              <a:rPr lang="en-IE" sz="2000" dirty="0"/>
              <a:t>Local Authority's</a:t>
            </a:r>
          </a:p>
          <a:p>
            <a:pPr lvl="1"/>
            <a:r>
              <a:rPr lang="en-IE" sz="2000" dirty="0"/>
              <a:t>Housing associations</a:t>
            </a:r>
          </a:p>
          <a:p>
            <a:pPr lvl="1"/>
            <a:endParaRPr lang="en-IE" sz="2000" dirty="0"/>
          </a:p>
          <a:p>
            <a:pPr lvl="1"/>
            <a:endParaRPr lang="en-IE" sz="2000" dirty="0"/>
          </a:p>
          <a:p>
            <a:r>
              <a:rPr lang="en-IE" sz="2000" dirty="0"/>
              <a:t>Funding 35% Local Authority</a:t>
            </a:r>
          </a:p>
          <a:p>
            <a:r>
              <a:rPr lang="en-IE" sz="2000" dirty="0"/>
              <a:t>50% Funding for Housing associations</a:t>
            </a:r>
          </a:p>
          <a:p>
            <a:endParaRPr lang="en-IE" sz="2000" dirty="0"/>
          </a:p>
          <a:p>
            <a:r>
              <a:rPr lang="en-IE" sz="2000" dirty="0"/>
              <a:t>Requirements</a:t>
            </a:r>
          </a:p>
          <a:p>
            <a:pPr lvl="1"/>
            <a:r>
              <a:rPr lang="en-IE" sz="2000" dirty="0"/>
              <a:t>B2 </a:t>
            </a:r>
          </a:p>
          <a:p>
            <a:pPr lvl="1"/>
            <a:r>
              <a:rPr lang="en-IE" sz="2000" dirty="0"/>
              <a:t>Contract directly with end client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CB7F37-FC5C-47F5-9F96-B80828C8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Communities 2019 Housing Strand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7AFBF-494C-4700-83F0-B2A0AA0CC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FC027-43EB-4841-A462-8DFBA17B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/>
              <a:t>John Flynn Programme Manager Communities</a:t>
            </a:r>
          </a:p>
          <a:p>
            <a:r>
              <a:rPr lang="en-GB" sz="2800" dirty="0"/>
              <a:t>01 8082095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487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CF0921-8CE4-46D0-B8C9-559F7DD5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Moving towards a </a:t>
            </a:r>
            <a:r>
              <a:rPr lang="en-IE" b="1" dirty="0">
                <a:solidFill>
                  <a:schemeClr val="accent1"/>
                </a:solidFill>
              </a:rPr>
              <a:t>Low Carbon Energy Future</a:t>
            </a:r>
            <a:br>
              <a:rPr lang="en-IE" dirty="0"/>
            </a:br>
            <a:r>
              <a:rPr lang="en-IE" dirty="0"/>
              <a:t>- Sustainable, secure, affordable, and clean energy. </a:t>
            </a:r>
          </a:p>
          <a:p>
            <a:endParaRPr lang="en-IE" dirty="0"/>
          </a:p>
          <a:p>
            <a:r>
              <a:rPr lang="en-IE" dirty="0"/>
              <a:t>We need to use </a:t>
            </a:r>
            <a:r>
              <a:rPr lang="en-IE" b="1" dirty="0">
                <a:solidFill>
                  <a:schemeClr val="accent1"/>
                </a:solidFill>
              </a:rPr>
              <a:t>LESS</a:t>
            </a:r>
            <a:r>
              <a:rPr lang="en-IE" dirty="0"/>
              <a:t> energy and </a:t>
            </a:r>
            <a:r>
              <a:rPr lang="en-IE" b="1" dirty="0">
                <a:solidFill>
                  <a:schemeClr val="accent1"/>
                </a:solidFill>
              </a:rPr>
              <a:t>CLEAN</a:t>
            </a:r>
            <a:r>
              <a:rPr lang="en-IE" dirty="0"/>
              <a:t> energy.</a:t>
            </a:r>
            <a:br>
              <a:rPr lang="en-IE" dirty="0"/>
            </a:br>
            <a:r>
              <a:rPr lang="en-IE" dirty="0"/>
              <a:t> Develop new solutions to meet our energy needs. </a:t>
            </a:r>
            <a:br>
              <a:rPr lang="en-IE" dirty="0"/>
            </a:br>
            <a:endParaRPr lang="en-IE" dirty="0"/>
          </a:p>
          <a:p>
            <a:r>
              <a:rPr lang="en-IE" dirty="0"/>
              <a:t>Leading the transition to Smarter and more Sustainable energy activities.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chemeClr val="accent1"/>
                </a:solidFill>
              </a:rPr>
              <a:t>So what is Energy Efficiency about?</a:t>
            </a:r>
            <a:br>
              <a:rPr lang="en-IE" b="1" dirty="0">
                <a:solidFill>
                  <a:schemeClr val="accent1"/>
                </a:solidFill>
              </a:rPr>
            </a:br>
            <a:endParaRPr lang="en-IE" b="1" dirty="0">
              <a:solidFill>
                <a:schemeClr val="accent1"/>
              </a:solidFill>
            </a:endParaRPr>
          </a:p>
          <a:p>
            <a:r>
              <a:rPr lang="en-IE" dirty="0"/>
              <a:t>Reducing the amount of energy needed to run the home, especially heating.​</a:t>
            </a:r>
          </a:p>
          <a:p>
            <a:r>
              <a:rPr lang="en-IE" dirty="0"/>
              <a:t>More efficient ways of generating the energy needed.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7DC4A-28B3-4C7F-9D55-AE372129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Our Vision – Creating a Cleaner Energy Future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3AD4-054F-47F4-9D65-3C4436EBE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B289-30E5-4699-81E5-FA9B6A0CB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178A3-C9EE-408B-B861-D9E02C5C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75" y="1190704"/>
            <a:ext cx="443217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6E5C6-50B9-435C-9A32-511DB511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400" b="1" dirty="0"/>
              <a:t>Delivery team</a:t>
            </a:r>
          </a:p>
          <a:p>
            <a:r>
              <a:rPr lang="en-IE" sz="2000" dirty="0"/>
              <a:t>Warmer Homes</a:t>
            </a:r>
          </a:p>
          <a:p>
            <a:r>
              <a:rPr lang="en-IE" sz="2000" dirty="0"/>
              <a:t>Homes</a:t>
            </a:r>
          </a:p>
          <a:p>
            <a:r>
              <a:rPr lang="en-IE" sz="2000" dirty="0"/>
              <a:t>Communities</a:t>
            </a:r>
          </a:p>
          <a:p>
            <a:r>
              <a:rPr lang="en-IE" sz="2000" dirty="0"/>
              <a:t>Deep retro fit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400" b="1" dirty="0"/>
              <a:t>Others</a:t>
            </a:r>
          </a:p>
          <a:p>
            <a:r>
              <a:rPr lang="en-IE" sz="2000" dirty="0"/>
              <a:t>Lighting programme</a:t>
            </a:r>
          </a:p>
          <a:p>
            <a:r>
              <a:rPr lang="en-IE" sz="2000" dirty="0"/>
              <a:t>Public Sector</a:t>
            </a:r>
          </a:p>
          <a:p>
            <a:r>
              <a:rPr lang="en-IE" sz="2000" dirty="0"/>
              <a:t>Exeed</a:t>
            </a:r>
          </a:p>
          <a:p>
            <a:r>
              <a:rPr lang="en-IE" sz="2000" dirty="0"/>
              <a:t>Renewable heat</a:t>
            </a:r>
          </a:p>
          <a:p>
            <a:r>
              <a:rPr lang="en-IE" sz="2000" dirty="0"/>
              <a:t>Solar PV</a:t>
            </a:r>
          </a:p>
          <a:p>
            <a:r>
              <a:rPr lang="en-IE" sz="2000" dirty="0"/>
              <a:t>Electric Vehicles</a:t>
            </a:r>
          </a:p>
          <a:p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28E01-2205-4779-8BA5-05001E89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SEAI Programmes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F04D8-AB76-4217-B160-F17831E4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D396-CBBF-404E-B9AF-47F5E028C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8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38386-0105-4C92-8B77-D42A7B0A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Delivery programmes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9A6538-30F6-4951-827D-CA426E4054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Focus on domestic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B55B5-1E57-4813-BB74-7A79078EA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219D-D7AB-42BB-8FB7-A283AE4E7D3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6213"/>
            <a:ext cx="3859213" cy="182562"/>
          </a:xfrm>
        </p:spPr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45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6E5C6-50B9-435C-9A32-511DB511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/>
              <a:t>Delivery team</a:t>
            </a:r>
          </a:p>
          <a:p>
            <a:r>
              <a:rPr lang="en-IE" sz="2000" dirty="0"/>
              <a:t>Warmer Homes 	€24M</a:t>
            </a:r>
          </a:p>
          <a:p>
            <a:r>
              <a:rPr lang="en-IE" sz="2000" dirty="0"/>
              <a:t>Homes			€17M</a:t>
            </a:r>
          </a:p>
          <a:p>
            <a:r>
              <a:rPr lang="en-IE" sz="2000" dirty="0"/>
              <a:t>Communities		€23M</a:t>
            </a:r>
          </a:p>
          <a:p>
            <a:r>
              <a:rPr lang="en-IE" sz="2000" dirty="0"/>
              <a:t>Deep retro fit		€7M</a:t>
            </a:r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28E01-2205-4779-8BA5-05001E89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SEAI Programmes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F04D8-AB76-4217-B160-F17831E4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D396-CBBF-404E-B9AF-47F5E028C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80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CB441E-8BC5-446E-820D-27969B928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48F6F0-A293-4CE1-B327-888120E8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Retrofit homes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C1FD27-985F-418A-8F4B-F575EBC0368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GB" b="1" dirty="0"/>
              <a:t>#1 Fabric first</a:t>
            </a:r>
          </a:p>
          <a:p>
            <a:r>
              <a:rPr lang="en-GB" dirty="0"/>
              <a:t>	Wall insulation</a:t>
            </a:r>
          </a:p>
          <a:p>
            <a:r>
              <a:rPr lang="en-GB" dirty="0"/>
              <a:t>	Attic/roof insulation</a:t>
            </a:r>
          </a:p>
          <a:p>
            <a:r>
              <a:rPr lang="en-GB" dirty="0"/>
              <a:t>	Ensure windows are performing</a:t>
            </a:r>
          </a:p>
          <a:p>
            <a:r>
              <a:rPr lang="en-GB" dirty="0"/>
              <a:t>	Possibly underfloor insulation</a:t>
            </a:r>
          </a:p>
          <a:p>
            <a:endParaRPr lang="en-GB" dirty="0"/>
          </a:p>
          <a:p>
            <a:r>
              <a:rPr lang="en-GB" b="1" dirty="0"/>
              <a:t>#2 Heating system</a:t>
            </a:r>
          </a:p>
          <a:p>
            <a:r>
              <a:rPr lang="en-GB" dirty="0"/>
              <a:t>	Renewable energy: heat pump</a:t>
            </a:r>
          </a:p>
          <a:p>
            <a:endParaRPr lang="en-GB" dirty="0"/>
          </a:p>
          <a:p>
            <a:r>
              <a:rPr lang="en-GB" b="1" dirty="0"/>
              <a:t>#3 Solar PV or solar thermal	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620C4-9834-4F82-94A6-ECB0B1E19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4B64-39DB-48EB-8589-DE9AE1E1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C8603-C9D5-4448-B983-219462CB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" y="1536702"/>
            <a:ext cx="6002582" cy="39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EA71F-5527-47AC-9D35-9CE3C4A5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Programme aimed at Fuel Poor.</a:t>
            </a:r>
          </a:p>
          <a:p>
            <a:endParaRPr lang="en-IE" dirty="0"/>
          </a:p>
          <a:p>
            <a:pPr lvl="1"/>
            <a:r>
              <a:rPr lang="en-IE" sz="2400" dirty="0"/>
              <a:t>Service is free at point of access</a:t>
            </a:r>
          </a:p>
          <a:p>
            <a:pPr lvl="1"/>
            <a:r>
              <a:rPr lang="en-IE" sz="2400" dirty="0"/>
              <a:t>Subject to qualifying criteria</a:t>
            </a:r>
          </a:p>
          <a:p>
            <a:pPr lvl="1"/>
            <a:r>
              <a:rPr lang="en-IE" sz="2400" dirty="0"/>
              <a:t>Qualifying criteria set by the Department and currently under review</a:t>
            </a:r>
          </a:p>
          <a:p>
            <a:pPr lvl="1"/>
            <a:r>
              <a:rPr lang="en-IE" sz="2400" dirty="0"/>
              <a:t>Previously this scheme aimed at providing cost effective measures to large volumes</a:t>
            </a:r>
          </a:p>
          <a:p>
            <a:pPr lvl="1"/>
            <a:r>
              <a:rPr lang="en-IE" sz="2400" dirty="0"/>
              <a:t>New focus on delivery of a full upgrade requiring no further intervention?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E82B6F-C0A4-4194-9218-27B0A375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07" y="595124"/>
            <a:ext cx="10389606" cy="701601"/>
          </a:xfrm>
        </p:spPr>
        <p:txBody>
          <a:bodyPr/>
          <a:lstStyle/>
          <a:p>
            <a:r>
              <a:rPr lang="en-IE" dirty="0"/>
              <a:t>Warmer Homes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8CA34-FFCC-472B-8D13-10E196E73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FDCF-F0BE-4790-AEBE-51A7A7B30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94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015931-6A20-46EE-8BF3-D573BDDC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Grants Homes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8410C-FFF0-4B41-99E2-B803D0C99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B730-9760-49CB-8B3A-AE6E71613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771DA7-B015-430D-98D1-82F859F3B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11191"/>
              </p:ext>
            </p:extLst>
          </p:nvPr>
        </p:nvGraphicFramePr>
        <p:xfrm>
          <a:off x="900113" y="1296988"/>
          <a:ext cx="10588502" cy="545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0635">
                  <a:extLst>
                    <a:ext uri="{9D8B030D-6E8A-4147-A177-3AD203B41FA5}">
                      <a16:colId xmlns:a16="http://schemas.microsoft.com/office/drawing/2014/main" val="4246698050"/>
                    </a:ext>
                  </a:extLst>
                </a:gridCol>
                <a:gridCol w="1726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903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Energy Efficiency</a:t>
                      </a:r>
                      <a:r>
                        <a:rPr lang="en-US" sz="1400" baseline="0" dirty="0">
                          <a:effectLst/>
                        </a:rPr>
                        <a:t> Measures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Grant Value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78">
                <a:tc row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Insulation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Attic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€400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Wall - Cavity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€400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Wall - Internal Dry Lining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(any)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Mid-terrace House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€1,600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Semi-detached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End of Terrace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€2,200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Detached House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€2,400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Wall - External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(any)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Mid-terrace House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€2,750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Semi-detached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End of Terrace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€4,500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Detached House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€6,000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941">
                <a:tc row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Pump Systems</a:t>
                      </a: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Air-to-water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 / Ground-to-water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€3,500</a:t>
                      </a: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824102134"/>
                  </a:ext>
                </a:extLst>
              </a:tr>
              <a:tr h="278941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Air-to-air</a:t>
                      </a: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€600</a:t>
                      </a: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488151648"/>
                  </a:ext>
                </a:extLst>
              </a:tr>
              <a:tr h="278941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*Technical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 Advisor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(*only in conjunction with the Heat Pump System grant)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venir-Black"/>
                          <a:ea typeface="Calibri"/>
                          <a:cs typeface="Times New Roman"/>
                        </a:rPr>
                        <a:t>€200</a:t>
                      </a: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5369724"/>
                  </a:ext>
                </a:extLst>
              </a:tr>
              <a:tr h="281615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Heating Controls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€700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778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Solar Thermal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€1,200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77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Bonus Grant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For 3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measure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€300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For 4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measure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€100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433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50"/>
                        </a:spcAft>
                      </a:pPr>
                      <a:r>
                        <a:rPr lang="en-US" sz="1400" dirty="0">
                          <a:effectLst/>
                        </a:rPr>
                        <a:t>** Building Energy Rating (BER)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€50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venir-Black"/>
                        <a:ea typeface="Calibri"/>
                        <a:cs typeface="Times New Roman"/>
                      </a:endParaRPr>
                    </a:p>
                  </a:txBody>
                  <a:tcPr marL="67868" marR="6786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25679D-3E45-466C-9C16-44CB0EA4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BFEF7D-9C25-42C2-BD53-00C1280B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Deep retro Fit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F892A6-A9F0-40DB-BB44-4A90863B1F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AF08-35B2-4078-8E9B-912B55A4F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05B21-B90D-4A43-A2EB-BE49FF334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628BF-B7FC-4F54-9A3C-45D73F52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9" y="1599381"/>
            <a:ext cx="4998809" cy="4599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E8CDD-C19E-4E22-9D6F-7945EE9AF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 r="14286" b="3492"/>
          <a:stretch/>
        </p:blipFill>
        <p:spPr>
          <a:xfrm>
            <a:off x="6290405" y="1536701"/>
            <a:ext cx="4998809" cy="46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F10BA6D32CCA214885FBA6B133D0A13800465A9BDFF469C842BF3D1C83E740A534" ma:contentTypeVersion="23" ma:contentTypeDescription="" ma:contentTypeScope="" ma:versionID="f6ae987c7eb363c91d745d24e11f8894">
  <xsd:schema xmlns:xsd="http://www.w3.org/2001/XMLSchema" xmlns:xs="http://www.w3.org/2001/XMLSchema" xmlns:p="http://schemas.microsoft.com/office/2006/metadata/properties" xmlns:ns2="8bd6832d-0fc0-479f-9413-2e79de0e3f60" targetNamespace="http://schemas.microsoft.com/office/2006/metadata/properties" ma:root="true" ma:fieldsID="20952ff45c34e15b968d0dc0573ef845" ns2:_="">
    <xsd:import namespace="8bd6832d-0fc0-479f-9413-2e79de0e3f60"/>
    <xsd:element name="properties">
      <xsd:complexType>
        <xsd:sequence>
          <xsd:element name="documentManagement">
            <xsd:complexType>
              <xsd:all>
                <xsd:element ref="ns2:SEI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6832d-0fc0-479f-9413-2e79de0e3f60" elementFormDefault="qualified">
    <xsd:import namespace="http://schemas.microsoft.com/office/2006/documentManagement/types"/>
    <xsd:import namespace="http://schemas.microsoft.com/office/infopath/2007/PartnerControls"/>
    <xsd:element name="SEI_x0020_Category" ma:index="8" ma:displayName="SEI Category" ma:default="Corporate Presentations" ma:format="Dropdown" ma:internalName="SEI_x0020_Category" ma:readOnly="false">
      <xsd:simpleType>
        <xsd:restriction base="dms:Choice">
          <xsd:enumeration value="Better Energy Logos"/>
          <xsd:enumeration value="Corporate Presentations"/>
          <xsd:enumeration value="Logos SEAI"/>
          <xsd:enumeration value="Logos SEI"/>
          <xsd:enumeration value="Logos External Org"/>
          <xsd:enumeration value="Logos EU"/>
          <xsd:enumeration value="Logos NDP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I_x0020_Category xmlns="8bd6832d-0fc0-479f-9413-2e79de0e3f60">Corporate Presentations</SEI_x0020_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15023-973B-46E4-A539-689365A62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6832d-0fc0-479f-9413-2e79de0e3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882817-9602-4295-9593-1CA210DAD78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8bd6832d-0fc0-479f-9413-2e79de0e3f6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8CA922-599E-48C3-ABA4-BF71D5338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437</Words>
  <Application>Microsoft Office PowerPoint</Application>
  <PresentationFormat>Custom</PresentationFormat>
  <Paragraphs>163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Avenir-Black</vt:lpstr>
      <vt:lpstr>Gotham Book</vt:lpstr>
      <vt:lpstr>Helvetica</vt:lpstr>
      <vt:lpstr>Office Theme</vt:lpstr>
      <vt:lpstr>PowerPoint Presentation</vt:lpstr>
      <vt:lpstr>Our Vision – Creating a Cleaner Energy Future</vt:lpstr>
      <vt:lpstr>SEAI Programmes</vt:lpstr>
      <vt:lpstr>Delivery programmes</vt:lpstr>
      <vt:lpstr>SEAI Programmes</vt:lpstr>
      <vt:lpstr>Retrofit homes</vt:lpstr>
      <vt:lpstr>Warmer Homes</vt:lpstr>
      <vt:lpstr>Grants Homes</vt:lpstr>
      <vt:lpstr>Deep retro Fit Results</vt:lpstr>
      <vt:lpstr>Communities</vt:lpstr>
      <vt:lpstr>Communities 2012- 2018</vt:lpstr>
      <vt:lpstr>Communities 2019 -2020</vt:lpstr>
      <vt:lpstr>What does delivery look like!!</vt:lpstr>
      <vt:lpstr>Homes what’s possible?</vt:lpstr>
      <vt:lpstr>South Dublin Local authority homes</vt:lpstr>
      <vt:lpstr>Solar Power is a significant technology for 2019</vt:lpstr>
      <vt:lpstr>PowerPoint Presentation</vt:lpstr>
      <vt:lpstr>Communities 2019 Housing Strand</vt:lpstr>
      <vt:lpstr>Questions</vt:lpstr>
    </vt:vector>
  </TitlesOfParts>
  <Company>RichardsDee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RichardsDee</dc:creator>
  <cp:lastModifiedBy>Alma Gallagher</cp:lastModifiedBy>
  <cp:revision>409</cp:revision>
  <dcterms:created xsi:type="dcterms:W3CDTF">2016-03-07T12:04:53Z</dcterms:created>
  <dcterms:modified xsi:type="dcterms:W3CDTF">2019-08-01T11:06:38Z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0x010100F10BA6D32CCA214885FBA6B133D0A13800465A9BDFF469C842BF3D1C83E740A534</vt:lpwstr>
  </property>
  <property fmtid="{D5CDD505-2E9C-101B-9397-08002B2CF9AE}" name="NXPowerLiteLastOptimized" pid="3">
    <vt:lpwstr>1623356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S8.2.2</vt:lpwstr>
  </property>
</Properties>
</file>