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60" r:id="rId3"/>
    <p:sldId id="264" r:id="rId4"/>
    <p:sldId id="266" r:id="rId5"/>
    <p:sldId id="283" r:id="rId6"/>
    <p:sldId id="265" r:id="rId7"/>
    <p:sldId id="280" r:id="rId8"/>
    <p:sldId id="286" r:id="rId9"/>
    <p:sldId id="287" r:id="rId10"/>
    <p:sldId id="288" r:id="rId11"/>
    <p:sldId id="289" r:id="rId12"/>
    <p:sldId id="291" r:id="rId13"/>
    <p:sldId id="278" r:id="rId14"/>
    <p:sldId id="281" r:id="rId15"/>
    <p:sldId id="290" r:id="rId16"/>
    <p:sldId id="279" r:id="rId17"/>
    <p:sldId id="282" r:id="rId18"/>
    <p:sldId id="259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64"/>
            <p14:sldId id="266"/>
            <p14:sldId id="283"/>
            <p14:sldId id="265"/>
            <p14:sldId id="280"/>
            <p14:sldId id="286"/>
            <p14:sldId id="287"/>
            <p14:sldId id="288"/>
            <p14:sldId id="289"/>
            <p14:sldId id="291"/>
            <p14:sldId id="278"/>
            <p14:sldId id="281"/>
            <p14:sldId id="290"/>
            <p14:sldId id="279"/>
            <p14:sldId id="28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921">
          <p15:clr>
            <a:srgbClr val="A4A3A4"/>
          </p15:clr>
        </p15:guide>
        <p15:guide id="8" pos="839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154">
          <p15:clr>
            <a:srgbClr val="A4A3A4"/>
          </p15:clr>
        </p15:guide>
        <p15:guide id="1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AD09-5C19-43A5-BD4A-6E675248ADBB}" type="datetimeFigureOut">
              <a:rPr lang="en-GB" smtClean="0"/>
              <a:pPr/>
              <a:t>08/08/2019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801-52F2-45DA-9168-86C8F9CF46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Article 107 does not define what an aid is.</a:t>
            </a:r>
            <a:r>
              <a:rPr lang="en-GB" baseline="0" dirty="0"/>
              <a:t> The EU interpretation is that State Aid is in cases where the Member States or partner countries decide on the using of funding = </a:t>
            </a:r>
            <a:r>
              <a:rPr lang="en-GB" baseline="0" dirty="0" err="1"/>
              <a:t>Interreg</a:t>
            </a:r>
            <a:r>
              <a:rPr lang="en-GB" baseline="0" dirty="0"/>
              <a:t> Programmes as NPA</a:t>
            </a:r>
          </a:p>
          <a:p>
            <a:endParaRPr lang="en-GB" baseline="0" dirty="0"/>
          </a:p>
          <a:p>
            <a:r>
              <a:rPr lang="en-GB" baseline="0" dirty="0"/>
              <a:t>Another important precondition is that one or more of the beneficiaries of a specific measure (those who receive the aid)  are undertakings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2B69-4E10-43CC-8967-37ED19987143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9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DEF7A-CB95-4C3A-BE4A-A7693AEDD462}" type="datetimeFigureOut">
              <a:rPr lang="da-DK" smtClean="0"/>
              <a:pPr/>
              <a:t>08-08-2019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0674A-F51A-4F75-AA7B-A5F71F4B60C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17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>
                  <a:solidFill>
                    <a:srgbClr val="FFFFFF"/>
                  </a:solidFill>
                </a:rPr>
                <a:t>www.interreg-npa.eu</a:t>
              </a: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eenergycentr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eenergycentre.com/" TargetMode="External"/><Relationship Id="rId2" Type="http://schemas.openxmlformats.org/officeDocument/2006/relationships/hyperlink" Target="mailto:davide@pureenergycentre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00A6EB"/>
                </a:solidFill>
              </a:rPr>
              <a:t>WP3 - </a:t>
            </a:r>
            <a:r>
              <a:rPr lang="en-GB" sz="4000" b="1" dirty="0">
                <a:solidFill>
                  <a:srgbClr val="00A6EB"/>
                </a:solidFill>
              </a:rPr>
              <a:t>ESCO and Roadmap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3608" y="3933056"/>
            <a:ext cx="7632848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Davide Ragaglia, Pure Energy Centre </a:t>
            </a:r>
          </a:p>
          <a:p>
            <a:pPr algn="l"/>
            <a:r>
              <a:rPr lang="da-DK" sz="2800" b="1" dirty="0">
                <a:solidFill>
                  <a:srgbClr val="00A6EB"/>
                </a:solidFill>
              </a:rPr>
              <a:t>22nd May 2019</a:t>
            </a:r>
          </a:p>
          <a:p>
            <a:pPr algn="l"/>
            <a:r>
              <a:rPr lang="da-DK" sz="2800" b="1" dirty="0">
                <a:solidFill>
                  <a:srgbClr val="00A6EB"/>
                </a:solidFill>
                <a:hlinkClick r:id="rId2"/>
              </a:rPr>
              <a:t>www.pureenergycentre.com</a:t>
            </a:r>
            <a:r>
              <a:rPr lang="da-DK" sz="2800" b="1" dirty="0">
                <a:solidFill>
                  <a:srgbClr val="00A6EB"/>
                </a:solidFill>
              </a:rPr>
              <a:t> </a:t>
            </a:r>
          </a:p>
          <a:p>
            <a:pPr algn="l"/>
            <a:r>
              <a:rPr lang="da-DK" sz="2800" b="1" dirty="0">
                <a:solidFill>
                  <a:srgbClr val="00A6EB"/>
                </a:solidFill>
              </a:rPr>
              <a:t>Project starts on 1st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340768"/>
            <a:ext cx="8100392" cy="1008112"/>
          </a:xfrm>
        </p:spPr>
        <p:txBody>
          <a:bodyPr/>
          <a:lstStyle/>
          <a:p>
            <a:r>
              <a:rPr lang="en-GB" dirty="0"/>
              <a:t>T3.1.1 – The proposed innovative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420888"/>
            <a:ext cx="8100392" cy="4032449"/>
          </a:xfrm>
        </p:spPr>
        <p:txBody>
          <a:bodyPr/>
          <a:lstStyle/>
          <a:p>
            <a:r>
              <a:rPr lang="en-GB" sz="2000" dirty="0"/>
              <a:t>The production of hydrogen energy storage may provide a cost-effective basis to produce Ammonia and Hydrogen Peroxide, that have a capability to supply a potential local market, such as fertilizer production and fisheries. </a:t>
            </a:r>
          </a:p>
          <a:p>
            <a:r>
              <a:rPr lang="en-GB" sz="2000" dirty="0"/>
              <a:t>The income from these two markets could then be used to support the heating community financial deficit (and electrical and fuel too).</a:t>
            </a:r>
          </a:p>
          <a:p>
            <a:r>
              <a:rPr lang="en-GB" sz="2000" dirty="0"/>
              <a:t>The involvement of local community is enacted through direct interaction and documentation of their concerns and perception about the project idea.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340768"/>
            <a:ext cx="8100392" cy="1008112"/>
          </a:xfrm>
        </p:spPr>
        <p:txBody>
          <a:bodyPr/>
          <a:lstStyle/>
          <a:p>
            <a:r>
              <a:rPr lang="en-GB" dirty="0"/>
              <a:t>T3.1.1 – The proposed innovative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420888"/>
            <a:ext cx="8100392" cy="4032449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Output: A report highlighting all of the different selected options and explaining the case study in detail so that other NPA communities can develop similar solutions based on their local needs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812087" cy="745512"/>
          </a:xfrm>
        </p:spPr>
        <p:txBody>
          <a:bodyPr/>
          <a:lstStyle/>
          <a:p>
            <a:r>
              <a:rPr lang="en-GB" dirty="0"/>
              <a:t>Deliverable T3.2.1 – Innovative Modelling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Background - To provide a set of models to ensure all rural NPA regions have access to workable energy models. 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812087" cy="745512"/>
          </a:xfrm>
        </p:spPr>
        <p:txBody>
          <a:bodyPr/>
          <a:lstStyle/>
          <a:p>
            <a:r>
              <a:rPr lang="en-GB" dirty="0"/>
              <a:t>Deliverable T3.2.1 – Innovative Modelling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Currently developing models based on the renewable and energy storage solution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These include heat, electrical and H2 derivative gases.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812087" cy="745512"/>
          </a:xfrm>
        </p:spPr>
        <p:txBody>
          <a:bodyPr/>
          <a:lstStyle/>
          <a:p>
            <a:r>
              <a:rPr lang="en-GB" dirty="0"/>
              <a:t>Deliverable T3.2.1 – Innovative Modelling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912495" cy="3097213"/>
          </a:xfrm>
        </p:spPr>
        <p:txBody>
          <a:bodyPr/>
          <a:lstStyle/>
          <a:p>
            <a:pPr marL="514350" indent="-51435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Output: A complete model consisting of many different technology based models with renewable and energy storage solutions that can be used by communities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812087" cy="745512"/>
          </a:xfrm>
        </p:spPr>
        <p:txBody>
          <a:bodyPr/>
          <a:lstStyle/>
          <a:p>
            <a:r>
              <a:rPr lang="en-GB" dirty="0"/>
              <a:t>Deliverable T3.3.1 – Sustainable training resources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560567" cy="30972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Documentation materials will be produced that describes the overall model and how to use it. 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812087" cy="745512"/>
          </a:xfrm>
        </p:spPr>
        <p:txBody>
          <a:bodyPr/>
          <a:lstStyle/>
          <a:p>
            <a:r>
              <a:rPr lang="en-GB" dirty="0"/>
              <a:t>Deliverable T3.3.1 – Sustainable training resources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Output: A detailed report will be produced with how to use the model and the description of the different avenues explored.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4248472" cy="817521"/>
          </a:xfrm>
        </p:spPr>
        <p:txBody>
          <a:bodyPr/>
          <a:lstStyle/>
          <a:p>
            <a:r>
              <a:rPr lang="da-DK" dirty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708275"/>
            <a:ext cx="5004049" cy="309721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Davide Ragaglia</a:t>
            </a:r>
          </a:p>
          <a:p>
            <a:pPr marL="0" lvl="0" indent="0">
              <a:buNone/>
            </a:pPr>
            <a:r>
              <a:rPr lang="en-GB" sz="1800" dirty="0"/>
              <a:t>Email: </a:t>
            </a:r>
            <a:r>
              <a:rPr lang="en-GB" sz="1800" dirty="0">
                <a:solidFill>
                  <a:srgbClr val="0093D3"/>
                </a:solidFill>
                <a:hlinkClick r:id="rId2"/>
              </a:rPr>
              <a:t>davide@pureenergycentre.com</a:t>
            </a:r>
            <a:r>
              <a:rPr lang="en-GB" sz="1800" dirty="0">
                <a:solidFill>
                  <a:srgbClr val="0093D3"/>
                </a:solidFill>
              </a:rPr>
              <a:t> </a:t>
            </a: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  <a:hlinkClick r:id="rId3"/>
              </a:rPr>
              <a:t>www.pureenergycentre.com</a:t>
            </a:r>
            <a:r>
              <a:rPr lang="da-DK" sz="1800" dirty="0">
                <a:solidFill>
                  <a:srgbClr val="0093D3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467544" y="2492896"/>
            <a:ext cx="8676457" cy="3600399"/>
          </a:xfrm>
        </p:spPr>
        <p:txBody>
          <a:bodyPr/>
          <a:lstStyle/>
          <a:p>
            <a:pPr marL="514350" indent="-514350"/>
            <a:r>
              <a:rPr lang="en-GB" i="1" dirty="0"/>
              <a:t>What are the deliverables?</a:t>
            </a:r>
          </a:p>
          <a:p>
            <a:pPr marL="514350" indent="-514350"/>
            <a:r>
              <a:rPr lang="en-GB" i="1" dirty="0"/>
              <a:t>How to deliver these?</a:t>
            </a:r>
          </a:p>
          <a:p>
            <a:pPr marL="914400" lvl="1" indent="-514350"/>
            <a:r>
              <a:rPr lang="en-GB" i="1" dirty="0"/>
              <a:t>Identification of issues within a local community</a:t>
            </a:r>
          </a:p>
          <a:p>
            <a:pPr marL="914400" lvl="1" indent="-514350"/>
            <a:r>
              <a:rPr lang="en-GB" i="1" dirty="0"/>
              <a:t>Selection of a Case study</a:t>
            </a:r>
          </a:p>
          <a:p>
            <a:pPr marL="914400" lvl="1" indent="-514350"/>
            <a:r>
              <a:rPr lang="en-GB" i="1" dirty="0"/>
              <a:t>Development of a set of models</a:t>
            </a:r>
          </a:p>
          <a:p>
            <a:pPr marL="914400" lvl="1" indent="-514350"/>
            <a:r>
              <a:rPr lang="en-GB" i="1" dirty="0"/>
              <a:t>Documentation on how to use the models</a:t>
            </a:r>
          </a:p>
          <a:p>
            <a:pPr marL="914400" lvl="1" indent="-514350"/>
            <a:r>
              <a:rPr lang="en-GB" i="1" dirty="0"/>
              <a:t>Documentation of the work</a:t>
            </a:r>
          </a:p>
          <a:p>
            <a:pPr marL="914400" lvl="1" indent="-514350"/>
            <a:endParaRPr lang="en-GB" i="1" dirty="0"/>
          </a:p>
          <a:p>
            <a:pPr marL="514350" indent="-514350"/>
            <a:r>
              <a:rPr lang="en-GB" sz="2800" i="1" dirty="0">
                <a:solidFill>
                  <a:srgbClr val="3399FF"/>
                </a:solidFill>
              </a:rPr>
              <a:t> </a:t>
            </a:r>
            <a:endParaRPr lang="en-GB" sz="2800" dirty="0">
              <a:solidFill>
                <a:srgbClr val="3399FF"/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deliverables?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Deliverable T3.1.1 – A Roadmap</a:t>
            </a:r>
          </a:p>
          <a:p>
            <a:pPr marL="0" indent="0">
              <a:buNone/>
            </a:pPr>
            <a:r>
              <a:rPr lang="en-GB" dirty="0"/>
              <a:t>Deliverable T3.2.1 – ESCO modelling</a:t>
            </a:r>
          </a:p>
          <a:p>
            <a:pPr marL="0" indent="0">
              <a:buNone/>
            </a:pPr>
            <a:r>
              <a:rPr lang="en-GB" dirty="0"/>
              <a:t>Deliverable T3.3.1 – Sustainable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deliver these?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20888"/>
            <a:ext cx="7812087" cy="3744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Deliverable T3.1.1 – A Roadmap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GB" sz="1800" dirty="0"/>
              <a:t>Use information developed in T3.2.1 and T3.3.1 to produce a document that describes different options and solutions based on real life community energy issues and how to solve these using renewable and energy storage technologies</a:t>
            </a:r>
          </a:p>
          <a:p>
            <a:pPr marL="0" indent="0">
              <a:buNone/>
            </a:pPr>
            <a:r>
              <a:rPr lang="en-GB" dirty="0"/>
              <a:t>Deliverable T3.2.1 – ESCO modelling</a:t>
            </a:r>
          </a:p>
          <a:p>
            <a:pPr marL="530225" indent="-530225">
              <a:buFont typeface="Wingdings" pitchFamily="2" charset="2"/>
              <a:buChar char="ü"/>
            </a:pPr>
            <a:r>
              <a:rPr lang="en-GB" sz="1800" dirty="0"/>
              <a:t>Develop a set of technical and financial models and feed T3.1.1 and T3.2.1</a:t>
            </a:r>
          </a:p>
          <a:p>
            <a:pPr marL="0" indent="0">
              <a:buNone/>
            </a:pPr>
            <a:r>
              <a:rPr lang="en-GB" dirty="0"/>
              <a:t>Deliverable T3.3.1 – Sustainable training resources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GB" sz="1800" dirty="0"/>
              <a:t>Production of documentation material describing the models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GB" sz="1800" dirty="0"/>
              <a:t>The aim is for communities to be able to use the models developed in T3.2.1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03368"/>
            <a:ext cx="8604449" cy="745512"/>
          </a:xfrm>
        </p:spPr>
        <p:txBody>
          <a:bodyPr/>
          <a:lstStyle/>
          <a:p>
            <a:r>
              <a:rPr lang="en-GB" dirty="0"/>
              <a:t>Selection of case study to develop a roadmap document – T3.1.1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39552" y="2708275"/>
            <a:ext cx="8604449" cy="3313013"/>
          </a:xfrm>
        </p:spPr>
        <p:txBody>
          <a:bodyPr/>
          <a:lstStyle/>
          <a:p>
            <a:pPr marL="514350" indent="-514350"/>
            <a:r>
              <a:rPr lang="en-GB" sz="2000" dirty="0"/>
              <a:t>Identification of the current heat related issues faced by NPA communities</a:t>
            </a:r>
          </a:p>
          <a:p>
            <a:pPr marL="914400" lvl="1" indent="-514350"/>
            <a:r>
              <a:rPr lang="en-GB" sz="1800" dirty="0"/>
              <a:t>We selected a community in Shetland</a:t>
            </a:r>
          </a:p>
          <a:p>
            <a:pPr marL="514350" indent="-514350"/>
            <a:r>
              <a:rPr lang="en-GB" sz="2000" dirty="0"/>
              <a:t>The issues identified after meeting with the community are:</a:t>
            </a:r>
          </a:p>
          <a:p>
            <a:pPr marL="914400" lvl="1" indent="-514350"/>
            <a:r>
              <a:rPr lang="en-GB" sz="1800" dirty="0"/>
              <a:t>Lack of grid connection availability for connecting renewable energy schemes</a:t>
            </a:r>
          </a:p>
          <a:p>
            <a:pPr marL="914400" lvl="1" indent="-514350"/>
            <a:r>
              <a:rPr lang="en-GB" sz="1800" dirty="0"/>
              <a:t>Heat costs are increasing and weather conditions worsening </a:t>
            </a:r>
          </a:p>
          <a:p>
            <a:pPr marL="914400" lvl="1" indent="-514350"/>
            <a:r>
              <a:rPr lang="en-GB" sz="1800" dirty="0"/>
              <a:t>Electrical costs are increasing and no possibility to connect renewable</a:t>
            </a:r>
          </a:p>
          <a:p>
            <a:pPr marL="914400" lvl="1" indent="-514350"/>
            <a:r>
              <a:rPr lang="en-GB" sz="1800" dirty="0"/>
              <a:t>Fuel costs are increasing and no alternatives available</a:t>
            </a:r>
          </a:p>
          <a:p>
            <a:pPr marL="914400" lvl="1" indent="-514350"/>
            <a:r>
              <a:rPr lang="en-GB" sz="1800" dirty="0"/>
              <a:t>The community cannot move forward in heat and energy terms because they do not have a pool of solutions presented to them taking into account the above constraints.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911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460433" cy="1008112"/>
          </a:xfrm>
        </p:spPr>
        <p:txBody>
          <a:bodyPr/>
          <a:lstStyle/>
          <a:p>
            <a:r>
              <a:rPr lang="en-GB" dirty="0"/>
              <a:t>Solution for communities T3.1.1 – A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276872"/>
            <a:ext cx="8100392" cy="403244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solution:</a:t>
            </a:r>
          </a:p>
          <a:p>
            <a:pPr marL="457200" indent="-457200"/>
            <a:r>
              <a:rPr lang="en-GB" sz="2400" dirty="0"/>
              <a:t>There is a need for a multi-layered disruptive and innovative solution to an overall community heat and energy problem: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The Shetland scenario illustrates that the heat problem faced by the community cannot be resolved on its own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The heat problem must be tackled in parallel with the overall energy problem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There is a need for a different approach to solving communities heat problem in situations where natural gas and other forms of hydrocarbon based heat solution are expensive and difficult to access.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340768"/>
            <a:ext cx="8100392" cy="1008112"/>
          </a:xfrm>
        </p:spPr>
        <p:txBody>
          <a:bodyPr/>
          <a:lstStyle/>
          <a:p>
            <a:r>
              <a:rPr lang="en-GB" dirty="0"/>
              <a:t>Solution for communities T3.1.1 – A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420888"/>
            <a:ext cx="8100392" cy="403244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R&amp;D innovative solution must combine and mix: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Heat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Electrical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/>
              <a:t>Fuel.</a:t>
            </a:r>
          </a:p>
          <a:p>
            <a:pPr marL="457200" indent="-457200"/>
            <a:r>
              <a:rPr lang="en-GB" sz="2000" dirty="0"/>
              <a:t>Targeting the three main energy use matrix (heat, electrical, fuel) for community households can provide a solution to the heat problems in the NPA region </a:t>
            </a:r>
          </a:p>
          <a:p>
            <a:pPr marL="457200" indent="-457200"/>
            <a:r>
              <a:rPr lang="en-GB" sz="2000" dirty="0"/>
              <a:t>In the above scenario, the problem can only be solved at community level and not single out household owners due to the high cost of the solution.</a:t>
            </a:r>
          </a:p>
          <a:p>
            <a:pPr marL="914400" lvl="1" indent="-51435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340768"/>
            <a:ext cx="8100392" cy="1008112"/>
          </a:xfrm>
        </p:spPr>
        <p:txBody>
          <a:bodyPr/>
          <a:lstStyle/>
          <a:p>
            <a:r>
              <a:rPr lang="en-GB" dirty="0"/>
              <a:t>Solution for communities T3.1.1 – A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420888"/>
            <a:ext cx="8100392" cy="4032449"/>
          </a:xfrm>
        </p:spPr>
        <p:txBody>
          <a:bodyPr/>
          <a:lstStyle/>
          <a:p>
            <a:pPr marL="914400" lvl="1" indent="-514350">
              <a:buNone/>
            </a:pPr>
            <a:endParaRPr lang="en-GB" sz="2000" dirty="0"/>
          </a:p>
          <a:p>
            <a:pPr marL="88900" lvl="1" indent="0" algn="ctr">
              <a:buNone/>
            </a:pPr>
            <a:r>
              <a:rPr lang="en-GB" sz="3200" dirty="0"/>
              <a:t>The proposed solution</a:t>
            </a:r>
          </a:p>
          <a:p>
            <a:pPr marL="88900" lvl="1" indent="0" algn="ctr">
              <a:buNone/>
            </a:pPr>
            <a:endParaRPr lang="en-GB" sz="3200" dirty="0"/>
          </a:p>
          <a:p>
            <a:pPr marL="88900" lvl="1" indent="0" algn="ctr">
              <a:buNone/>
            </a:pPr>
            <a:r>
              <a:rPr lang="en-GB" sz="3200" dirty="0"/>
              <a:t>Integrating renewable energy technologies for heat demand and energy storage technologies for a sustainable and viable community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340768"/>
            <a:ext cx="8100392" cy="1008112"/>
          </a:xfrm>
        </p:spPr>
        <p:txBody>
          <a:bodyPr/>
          <a:lstStyle/>
          <a:p>
            <a:r>
              <a:rPr lang="en-GB" dirty="0"/>
              <a:t>T3.1.1 – The proposed innovative Roadmap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43609" y="2420888"/>
            <a:ext cx="8100392" cy="4032449"/>
          </a:xfrm>
        </p:spPr>
        <p:txBody>
          <a:bodyPr/>
          <a:lstStyle/>
          <a:p>
            <a:r>
              <a:rPr lang="en-GB" sz="2400" dirty="0"/>
              <a:t>The aim is to incorporate renewable energy to provide building heat demand and substitute imported hydrocarbon for heat.</a:t>
            </a:r>
          </a:p>
          <a:p>
            <a:r>
              <a:rPr lang="en-GB" sz="2400" dirty="0"/>
              <a:t>However, as the grid cannot accept any renewable energy, much of the RE would be unused.</a:t>
            </a:r>
          </a:p>
          <a:p>
            <a:r>
              <a:rPr lang="en-GB" sz="2400" dirty="0"/>
              <a:t>That is why energy storage must be investigated to support the heating agenda. </a:t>
            </a:r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879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NPA PPT template</vt:lpstr>
      <vt:lpstr>1_Office-tema</vt:lpstr>
      <vt:lpstr>PowerPoint Presentation</vt:lpstr>
      <vt:lpstr>Content</vt:lpstr>
      <vt:lpstr>What are the deliverables?</vt:lpstr>
      <vt:lpstr>How to deliver these?</vt:lpstr>
      <vt:lpstr>Selection of case study to develop a roadmap document – T3.1.1</vt:lpstr>
      <vt:lpstr>Solution for communities T3.1.1 – A Roadmap</vt:lpstr>
      <vt:lpstr>Solution for communities T3.1.1 – A Roadmap</vt:lpstr>
      <vt:lpstr>Solution for communities T3.1.1 – A Roadmap</vt:lpstr>
      <vt:lpstr>T3.1.1 – The proposed innovative Roadmap</vt:lpstr>
      <vt:lpstr>T3.1.1 – The proposed innovative Roadmap</vt:lpstr>
      <vt:lpstr>T3.1.1 – The proposed innovative Roadmap</vt:lpstr>
      <vt:lpstr>Deliverable T3.2.1 – Innovative Modelling</vt:lpstr>
      <vt:lpstr>Deliverable T3.2.1 – Innovative Modelling</vt:lpstr>
      <vt:lpstr>Deliverable T3.2.1 – Innovative Modelling</vt:lpstr>
      <vt:lpstr>Deliverable T3.3.1 – Sustainable training resources</vt:lpstr>
      <vt:lpstr>Deliverable T3.3.1 – Sustainable training resources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2019-08-08T11:33:44Z</dcterms:modified>
</cp:coreProperties>
</file>