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1"/>
  </p:notesMasterIdLst>
  <p:handoutMasterIdLst>
    <p:handoutMasterId r:id="rId22"/>
  </p:handoutMasterIdLst>
  <p:sldIdLst>
    <p:sldId id="256" r:id="rId6"/>
    <p:sldId id="270" r:id="rId7"/>
    <p:sldId id="271" r:id="rId8"/>
    <p:sldId id="310" r:id="rId9"/>
    <p:sldId id="296" r:id="rId10"/>
    <p:sldId id="297" r:id="rId11"/>
    <p:sldId id="298" r:id="rId12"/>
    <p:sldId id="276" r:id="rId13"/>
    <p:sldId id="299" r:id="rId14"/>
    <p:sldId id="300" r:id="rId15"/>
    <p:sldId id="301" r:id="rId16"/>
    <p:sldId id="283" r:id="rId17"/>
    <p:sldId id="302" r:id="rId18"/>
    <p:sldId id="303" r:id="rId19"/>
    <p:sldId id="304" r:id="rId20"/>
  </p:sldIdLst>
  <p:sldSz cx="10691813" cy="7559675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139" autoAdjust="0"/>
  </p:normalViewPr>
  <p:slideViewPr>
    <p:cSldViewPr snapToGrid="0">
      <p:cViewPr varScale="1">
        <p:scale>
          <a:sx n="119" d="100"/>
          <a:sy n="119" d="100"/>
        </p:scale>
        <p:origin x="1384" y="192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19BADCE9-F632-4194-A738-FE545BF917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1191BFC-F919-4063-A86D-D5FA8F4178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E1DFD4-4237-4112-8E6B-7ED0AC46CDD9}" type="datetimeFigureOut">
              <a:rPr lang="en-GB"/>
              <a:pPr>
                <a:defRPr/>
              </a:pPr>
              <a:t>18/09/2019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E29D2F3-FBEF-4825-80F0-E9726C767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8FB4EB6F-E021-467A-8BF8-118B76719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007BF8-D1B5-4007-B663-BCA0742BCE0C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535474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EA8B36D8-F1B6-4A22-81D3-3CA8780916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C19176E3-D627-42C7-83A3-5B5B83FFF7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D7F881-C437-45EB-82AF-37995B3210E0}" type="datetimeFigureOut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xmlns="" id="{BE6CB30F-34B9-4D33-8E6A-1ED3C9CD0F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xmlns="" id="{378B668C-4E78-4936-9F2D-01D5F8706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D51B23E-A755-4AB9-ABD9-C79024F916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A9EE669-91FC-4A85-8435-9940D85E1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0F6664-6056-4971-9236-9733D8F3A127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0770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888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63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2250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725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527040-F7B8-4138-AADD-700F9ABA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4A55-3DFB-4817-8880-1D64EB60A323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8D83AE-5EC1-47BD-A156-64A5B67E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00BD83-36A1-4F78-9128-9A31F7BB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D4D93-0F28-4C2C-86A1-07D2CE16BD59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45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D336BF-4C96-40F1-8748-27A65BE0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408AD-811B-472D-8C15-0175325178E0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44D89E-E250-40AE-AEA1-6A73AC41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409A22-A61C-4AFD-80F9-AE24974C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E9C2E-171F-41BD-9147-A568B777BDE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225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8549FB-7750-4638-83E8-C95C8117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9BFB-51FE-4122-B2D5-8B189FB6FD33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51CAE7-4E7A-4D07-AE81-1AA97B4C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D10C40-41C9-4755-AA35-4CB81C31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D9A2D-4DD8-46D8-9AFC-9C29D8C9746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912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B51B0D-086D-4887-9546-BD3B7F49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23E4-CA67-4E1D-9527-C4BDAC93ED30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28712B-1901-408C-A6B1-F39C7884D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CF9C74-6F97-4689-8913-3BB35165C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4BE75-A7DB-46B5-9EC9-908845839BDF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2569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C80CD5-0BD1-4150-8E6D-D8418B60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E8EEE-F856-4140-8E6B-0FD6C1C9ED32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4458B-059A-49F3-A4AF-D7BF7BC9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D31C7A-F32B-4F63-ACBD-564AF5FE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65034-3808-4F94-827A-094AE6FB199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856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2CBC0-8D7E-4C9F-8A69-EBACC25E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A2C6-4F8D-4E9C-8E6A-4F35AA165F94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97CA00-3CDC-46F0-956A-E7C82B3F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8B2846-E677-436A-8D31-F62170BE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084DB-21F8-48F3-8858-B5BC9C3CB911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842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427978C-F91F-4352-BC75-7693C7D3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9159-C915-4A25-99A1-45266CC7A8ED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FB1A9ED-7FBF-4371-842C-2D8A6482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583AD1A-A426-49B2-8C4F-14CF8E43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E5884-FC3A-4AAE-B534-AD2790BE0BB4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21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79BF563-5ACA-4A94-99F1-D714C46B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296F-DD19-4A6B-8B50-571C1456DD22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4F9E34A-57AE-40FA-AF3D-5AF52EB9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BAEE2F1-B09D-410D-9A58-48D127D2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0EDE9-A9F0-4316-8FED-53BEFC03DAE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4051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0902936-1F66-4ACA-9365-F4970C2C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58D4-562B-44F4-9DCB-BA9DA6F45C15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8DF0171-1BF5-4779-9702-2773B02A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AD0070B-B2B0-4FCE-9FA4-9E27D0C5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2E65-9EE4-4914-8945-904FF81C205D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6440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BEC7AAB-1440-40F3-AD94-6FAD4836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5237-2845-447F-BFB6-95C5291DD052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00348FE-7C54-4110-A5A0-EC88E9FD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3A4E6E2-DBD1-4494-A58D-41AB41F6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6E035-47D2-4E8E-887D-ECB27E8A94A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8324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EA68DEA-6B56-43BC-86F0-F6968E93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1E8E-2D2A-4CDC-8FFC-58CC92452277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AFF1998-9590-4750-92AA-B1F36B55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F6E5E39-79B0-4E59-9650-C01FFC1E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B92C5-7A09-4CCB-9892-1F0C633DB9E2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028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9BC249-6EA8-44E9-82EF-07FE816F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BCAF-0C23-4F85-8845-AD9BEE780912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454C8D-A5D8-4C7C-A9F9-CA20595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F46CC-900C-41DE-B3FF-A0310B69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4A9B0-BE4B-45B2-B3FE-E75E93CEBF1F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1837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FADFBF4-85B8-4E54-B5EF-CE38C45F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6AA5-6B87-472E-A350-08E3625C500D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CBDA2B-C9FD-49E6-B7FC-B08570E3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DC52C8D-1DCD-4404-AD97-E7888E10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13D68-6A33-4C82-878F-8D40F95C4434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5893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77F0F3-20DD-4FDA-84B9-66CD4F83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FC301-AF51-4987-B178-7B1AB9310AE4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9A3A4C-FFF3-48C3-BD58-245666B0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E09643-AAE2-4953-B0AA-89F413FB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E8C24-4BFD-4F9E-A626-E68A910EA3E6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9568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61C6D2-2146-4434-9D66-9FADC0F1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980E-4891-4AD8-9DC1-A802956CAF67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351D52-2502-413F-AB37-34876D13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9EDDF0-3260-40B9-8097-3AEB9DF5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CAEF7-B06F-4F74-8B33-C5C6E251E22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725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558588-9D1D-45E8-8F26-A45B2A21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B1E8-F77D-43F9-8D8B-BD124E0DA3AF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173D5-F8BD-42C9-8D7D-A0823D12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05AAA6-822A-4BB0-BDA4-6D3DD359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52710-2CD4-414C-BD0D-B1B664C915A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293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69042C6-F35A-44F0-A56C-7CC04A09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9A65-3D2B-4729-BFDB-34E3AAD69F52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E006350-5C14-4342-9396-3CC8DCBD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E5F452C-E733-4A35-8FC4-0F743125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D167D-C86A-43C6-B74A-AD411BD15CE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668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A962073-8F9B-4B2C-A7DA-8DA87D6B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6CCC-2A9C-4F95-9C40-F5C25F665418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7650370-582A-4224-AFA9-F2FCF6DB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9D5397F-81A8-461D-8C0A-A4E9581E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D4343-517B-47BF-8EE4-2C31D088CFD4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317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657C014-B378-4BA3-86A9-E15F2BBB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FF1A-81C3-4E65-93C6-2869CBBE99B1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6BB3EAF-52B5-4440-BFF8-74DB7CED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C9F612A-D0A0-493E-9830-89EE7FE8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83EE7-C0DE-4548-AAA4-716B16F7A2FD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52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C0CD1FE-CEC0-406B-923C-D4D90299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C1CC-555C-4229-9337-A01A5332C371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BA6D5BF-72F7-45F4-B3BA-CF86AA0E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27E4735-D01C-46D9-8A54-16635176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B5D73-6134-44A0-9475-B3C01309BC8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421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2319A60-961D-4572-A989-3DF6B8C1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F4C1-8D43-4B74-B7ED-3A2DF90AC836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AE93B83-313E-41EA-8FB7-A470E70A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C84E47A-3C57-4451-B9F6-ADAD4326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539F-8C00-4EB8-84FE-778180A89809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50F6B09-1A0D-45E3-8C91-0600CA1D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284C-F4E8-4E69-A6CB-13EEC0E08774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83C523F-3D4D-47E8-8AFF-E60B4DED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127AF0C-5622-4D7A-B500-F13F0B8F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C8A8C-448B-4DAA-90A6-77BFEF79044D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721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864235A-5746-40E7-A953-A150DE87A5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5013" y="403225"/>
            <a:ext cx="92217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 dello schema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603AAB65-C685-4DBB-A9A7-F58271E397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5013" y="2012950"/>
            <a:ext cx="9221787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Modifica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30CF7-D017-409C-9262-056861E5E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E1D0A3-5C13-49DE-9793-081E3CB096B9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75F8F5-9422-4C76-ACC8-3CC9D7E72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B10A7D-5234-4BA8-8ED3-B23AEFCA7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fld id="{756C0A9E-9826-480A-8B0A-889745388D33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829F18EE-398F-408B-BF25-12C5A7EEE7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5013" y="403225"/>
            <a:ext cx="92217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 dello schema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8282337A-47FD-4931-9E86-82B1C22D55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5013" y="2012950"/>
            <a:ext cx="9221787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Modifica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942F5B-30E7-4067-9F31-578954FF5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23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3918CD-C487-42B5-AAA1-9048AB511F03}" type="datetime1">
              <a:rPr lang="it-IT"/>
              <a:pPr>
                <a:defRPr/>
              </a:pPr>
              <a:t>18/09/19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C63EB0-3E15-4734-BDE7-B09EABA24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23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FEEA3B-D47C-46D5-B11D-88E33895F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fld id="{BB644662-7B02-418C-9A1F-23980A40C066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tangolo 2">
            <a:extLst>
              <a:ext uri="{FF2B5EF4-FFF2-40B4-BE49-F238E27FC236}">
                <a16:creationId xmlns:a16="http://schemas.microsoft.com/office/drawing/2014/main" xmlns="" id="{B53B2FD7-D13B-4354-85D2-63C8DD09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1897063"/>
            <a:ext cx="521017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66" tIns="52683" rIns="105366" bIns="52683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6600">
                <a:solidFill>
                  <a:srgbClr val="1ABAED"/>
                </a:solidFill>
              </a:rPr>
              <a:t>BLUE KEP</a:t>
            </a: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xmlns="" id="{082F07B9-DD79-4838-AEE1-420E5041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8" y="1698625"/>
            <a:ext cx="8466137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57585A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57585A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57585A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57585A"/>
                </a:solidFill>
              </a:rPr>
              <a:t>FINAL CONFERENCE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57585A"/>
                </a:solidFill>
                <a:latin typeface="+mj-lt"/>
              </a:rPr>
              <a:t>Marche Region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57585A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000" b="1" dirty="0">
              <a:solidFill>
                <a:srgbClr val="57585A"/>
              </a:solidFill>
              <a:latin typeface="+mj-lt"/>
            </a:endParaRP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xmlns="" id="{0AE73CAF-012F-4C65-BD9E-E9600BDF6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4532703"/>
            <a:ext cx="8569325" cy="38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57585A"/>
                </a:solidFill>
                <a:latin typeface="+mj-lt"/>
              </a:rPr>
              <a:t>Ancona, </a:t>
            </a:r>
            <a:r>
              <a:rPr lang="en-GB">
                <a:solidFill>
                  <a:srgbClr val="57585A"/>
                </a:solidFill>
                <a:latin typeface="+mj-lt"/>
              </a:rPr>
              <a:t>26</a:t>
            </a:r>
            <a:r>
              <a:rPr lang="en-GB" baseline="30000">
                <a:solidFill>
                  <a:srgbClr val="57585A"/>
                </a:solidFill>
                <a:latin typeface="+mj-lt"/>
              </a:rPr>
              <a:t>th</a:t>
            </a:r>
            <a:r>
              <a:rPr lang="en-GB">
                <a:solidFill>
                  <a:srgbClr val="57585A"/>
                </a:solidFill>
                <a:latin typeface="+mj-lt"/>
              </a:rPr>
              <a:t>  September </a:t>
            </a:r>
            <a:r>
              <a:rPr lang="it-IT" dirty="0">
                <a:solidFill>
                  <a:srgbClr val="57585A"/>
                </a:solidFill>
                <a:latin typeface="+mj-lt"/>
              </a:rPr>
              <a:t>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0025" y="7005677"/>
            <a:ext cx="2506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solidFill>
                  <a:srgbClr val="00B0F0"/>
                </a:solidFill>
              </a:rPr>
              <a:t>www.italy-croatia</a:t>
            </a:r>
            <a:r>
              <a:rPr lang="it-IT" sz="1100" dirty="0" smtClean="0">
                <a:solidFill>
                  <a:srgbClr val="00B0F0"/>
                </a:solidFill>
              </a:rPr>
              <a:t>/web/blue-</a:t>
            </a:r>
            <a:r>
              <a:rPr lang="it-IT" sz="1100" dirty="0" err="1" smtClean="0">
                <a:solidFill>
                  <a:srgbClr val="00B0F0"/>
                </a:solidFill>
              </a:rPr>
              <a:t>kep</a:t>
            </a:r>
            <a:endParaRPr lang="en-GB" sz="11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8D88FC4F-1F3C-47C9-906C-BDAD2F2D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600"/>
            <a:ext cx="350838" cy="401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2CEDB5-9074-46B6-A987-8AF08A348B54}" type="slidenum">
              <a:rPr lang="it-IT" altLang="it-IT">
                <a:solidFill>
                  <a:srgbClr val="898989"/>
                </a:solidFill>
              </a:rPr>
              <a:pPr eaLnBrk="1" hangingPunct="1"/>
              <a:t>10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5630579-1D1C-4B7C-8D7D-1F3310319128}"/>
              </a:ext>
            </a:extLst>
          </p:cNvPr>
          <p:cNvSpPr txBox="1"/>
          <p:nvPr/>
        </p:nvSpPr>
        <p:spPr>
          <a:xfrm>
            <a:off x="382588" y="1292225"/>
            <a:ext cx="9496425" cy="4506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en-GB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ACTIVITIES CARRIED OUT IN THE SCHOOL: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Mechanics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, Maritime English,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Nautical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Sciences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, English,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Safety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Course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endParaRPr lang="it-IT" altLang="en-US" sz="900" b="1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EXAMPLES OF ACTIVITIES CARRIED OUT DURING THE TRAINEESHIP: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Shipyard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“Ascolani Francesco”: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Sailboat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refitting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en-GB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Visit to Mr. </a:t>
            </a:r>
            <a:r>
              <a:rPr lang="en-GB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Cappella’s</a:t>
            </a:r>
            <a:r>
              <a:rPr lang="en-GB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boat-building site in Marina </a:t>
            </a:r>
            <a:r>
              <a:rPr lang="en-GB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Palmense</a:t>
            </a:r>
            <a:endParaRPr lang="en-GB" alt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Training in the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Navigaton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simulator </a:t>
            </a:r>
            <a:endParaRPr lang="it-IT" altLang="en-US" sz="9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Basic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course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for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nautical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licence</a:t>
            </a:r>
            <a:endParaRPr lang="it-IT" alt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en-GB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Sail boat practice with the Sport Association “</a:t>
            </a:r>
            <a:r>
              <a:rPr lang="en-GB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Liberi</a:t>
            </a:r>
            <a:r>
              <a:rPr lang="en-GB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nel</a:t>
            </a:r>
            <a:r>
              <a:rPr lang="en-GB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Vento”</a:t>
            </a:r>
          </a:p>
        </p:txBody>
      </p:sp>
      <p:sp>
        <p:nvSpPr>
          <p:cNvPr id="15364" name="Rettangolo 2">
            <a:extLst>
              <a:ext uri="{FF2B5EF4-FFF2-40B4-BE49-F238E27FC236}">
                <a16:creationId xmlns:a16="http://schemas.microsoft.com/office/drawing/2014/main" xmlns="" id="{026BC416-4D21-45BB-8EE0-C867C6539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41325"/>
            <a:ext cx="945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66" tIns="52683" rIns="105366" bIns="52683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Mobility activities in Fermo   </a:t>
            </a:r>
          </a:p>
        </p:txBody>
      </p:sp>
      <p:pic>
        <p:nvPicPr>
          <p:cNvPr id="15365" name="Picture 7">
            <a:extLst>
              <a:ext uri="{FF2B5EF4-FFF2-40B4-BE49-F238E27FC236}">
                <a16:creationId xmlns:a16="http://schemas.microsoft.com/office/drawing/2014/main" xmlns="" id="{E2500B85-CF07-41B1-9077-5A185B721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446838"/>
            <a:ext cx="5389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4E69786-1944-4E01-940F-54602A97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600"/>
            <a:ext cx="350838" cy="401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C0B45E-4A1B-461C-9461-02CE741E57F9}" type="slidenum">
              <a:rPr lang="it-IT" altLang="it-IT">
                <a:solidFill>
                  <a:srgbClr val="898989"/>
                </a:solidFill>
              </a:rPr>
              <a:pPr eaLnBrk="1" hangingPunct="1"/>
              <a:t>11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741A850-BA9A-42A3-8F05-7BBF04ED3B4D}"/>
              </a:ext>
            </a:extLst>
          </p:cNvPr>
          <p:cNvSpPr txBox="1"/>
          <p:nvPr/>
        </p:nvSpPr>
        <p:spPr>
          <a:xfrm>
            <a:off x="382588" y="1292225"/>
            <a:ext cx="9496425" cy="3644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en-GB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CULTURAL ACTIVITIES: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Tour of Fermo, the Roman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architecture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Visit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to the Sea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Museum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in San Benedetto del Tronto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Day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trip to Senigallia: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Fortress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of Senigallia (Rocca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Roveresca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), tour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around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the city, Palazzetto Baviera and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photography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exhibition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) 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Day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trip to San Marino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Day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trip to Urbino: Tour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around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the city, the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Ducal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Palace</a:t>
            </a:r>
          </a:p>
        </p:txBody>
      </p:sp>
      <p:sp>
        <p:nvSpPr>
          <p:cNvPr id="16388" name="Rettangolo 2">
            <a:extLst>
              <a:ext uri="{FF2B5EF4-FFF2-40B4-BE49-F238E27FC236}">
                <a16:creationId xmlns:a16="http://schemas.microsoft.com/office/drawing/2014/main" xmlns="" id="{A10D54D6-67FF-4C31-8740-4325CD8B5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41325"/>
            <a:ext cx="945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66" tIns="52683" rIns="105366" bIns="52683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Mobility activities in Fermo   </a:t>
            </a:r>
          </a:p>
        </p:txBody>
      </p:sp>
      <p:pic>
        <p:nvPicPr>
          <p:cNvPr id="16389" name="Picture 7">
            <a:extLst>
              <a:ext uri="{FF2B5EF4-FFF2-40B4-BE49-F238E27FC236}">
                <a16:creationId xmlns:a16="http://schemas.microsoft.com/office/drawing/2014/main" xmlns="" id="{2034B2FF-79FD-4106-B2C0-F832645C3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446838"/>
            <a:ext cx="5389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xmlns="" id="{731F2912-CCF8-48C7-BF0A-F11FA854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4879975"/>
            <a:ext cx="19177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xmlns="" id="{C33D2EA9-152E-44C9-977E-D5A5A094E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4879975"/>
            <a:ext cx="17129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xmlns="" id="{A27AB420-801B-4D35-9BB0-548EB2C94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4879975"/>
            <a:ext cx="190976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xmlns="" id="{355E860D-14D3-40E1-8C04-866D4019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879975"/>
            <a:ext cx="18256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xmlns="" id="{4C847474-D5FD-442B-A29C-15B2651AD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870450"/>
            <a:ext cx="1738313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8C993DBD-532D-4A3C-B952-0E4B3987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600"/>
            <a:ext cx="350838" cy="401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85F542-EDDA-4C0A-A745-6DFEE6CF14A7}" type="slidenum">
              <a:rPr lang="it-IT" altLang="it-IT">
                <a:solidFill>
                  <a:srgbClr val="898989"/>
                </a:solidFill>
              </a:rPr>
              <a:pPr eaLnBrk="1" hangingPunct="1"/>
              <a:t>12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8D8FDBA-6A25-461E-ABFF-0B11F46B2E94}"/>
              </a:ext>
            </a:extLst>
          </p:cNvPr>
          <p:cNvSpPr txBox="1"/>
          <p:nvPr/>
        </p:nvSpPr>
        <p:spPr>
          <a:xfrm>
            <a:off x="382588" y="1292225"/>
            <a:ext cx="9496425" cy="3852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endParaRPr lang="en-GB" altLang="en-US" sz="900" b="1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</a:rPr>
              <a:t>SENDING SCHOOL: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</a:rPr>
              <a:t>Technical School Sibenik </a:t>
            </a: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en-GB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PERIOD: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29 April – 7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June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2019</a:t>
            </a: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HOSTING SCHOOL: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IIS “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Fazzini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Mercantini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”,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Grottamare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</a:rPr>
              <a:t>HOSTING COMPANIES: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</a:rPr>
              <a:t>CRM s.r.l. and NAVALTECNICA COSTRUZIONI NAVALI s.r.l. </a:t>
            </a: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ACCOMMODATION: </a:t>
            </a:r>
            <a:r>
              <a:rPr lang="it-IT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Dormitory</a:t>
            </a:r>
            <a:r>
              <a:rPr lang="it-IT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of the </a:t>
            </a:r>
            <a:r>
              <a:rPr lang="it-IT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school</a:t>
            </a:r>
            <a:r>
              <a:rPr lang="it-IT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IPSIA “A. </a:t>
            </a:r>
            <a:r>
              <a:rPr lang="it-IT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Guastaferro</a:t>
            </a:r>
            <a:r>
              <a:rPr lang="it-IT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”, San Benedetto del Tronto</a:t>
            </a:r>
          </a:p>
        </p:txBody>
      </p:sp>
      <p:sp>
        <p:nvSpPr>
          <p:cNvPr id="17412" name="Rettangolo 2">
            <a:extLst>
              <a:ext uri="{FF2B5EF4-FFF2-40B4-BE49-F238E27FC236}">
                <a16:creationId xmlns:a16="http://schemas.microsoft.com/office/drawing/2014/main" xmlns="" id="{BECCF054-9700-4519-8220-45F09C36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41325"/>
            <a:ext cx="945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66" tIns="52683" rIns="105366" bIns="52683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Mobility activities in Grottammare    </a:t>
            </a:r>
          </a:p>
        </p:txBody>
      </p:sp>
      <p:pic>
        <p:nvPicPr>
          <p:cNvPr id="17413" name="Picture 7">
            <a:extLst>
              <a:ext uri="{FF2B5EF4-FFF2-40B4-BE49-F238E27FC236}">
                <a16:creationId xmlns:a16="http://schemas.microsoft.com/office/drawing/2014/main" xmlns="" id="{D640D2E4-EA9E-490A-BB9C-2C9944CE0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446838"/>
            <a:ext cx="5389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350892F-8C19-4337-B11F-E9273CDB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600"/>
            <a:ext cx="350838" cy="401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E6C26B-A532-4B0F-93E6-C5537F5330CB}" type="slidenum">
              <a:rPr lang="it-IT" altLang="it-IT">
                <a:solidFill>
                  <a:srgbClr val="898989"/>
                </a:solidFill>
              </a:rPr>
              <a:pPr eaLnBrk="1" hangingPunct="1"/>
              <a:t>13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F208CBEF-34D2-403B-BFE1-3C7FFE0606D8}"/>
              </a:ext>
            </a:extLst>
          </p:cNvPr>
          <p:cNvSpPr txBox="1"/>
          <p:nvPr/>
        </p:nvSpPr>
        <p:spPr>
          <a:xfrm>
            <a:off x="382588" y="1292225"/>
            <a:ext cx="9496425" cy="4384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endParaRPr lang="en-GB" altLang="en-US" sz="900" b="1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en-GB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PARTICIPANTS: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Croatian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Students: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Kristijan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Vodan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Marko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Žaija</a:t>
            </a:r>
            <a:endParaRPr lang="it-IT" alt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Croation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accompanying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teachers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Dunja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Odak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, Romeo Vlahov,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Tomislav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Perak, Ivan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Pamuković</a:t>
            </a:r>
            <a:endParaRPr lang="it-IT" altLang="en-US" sz="9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COORDINATION: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Italian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School tutors: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Cecilia Mariani, Mauro Alessandrini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Marche </a:t>
            </a: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Region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Paola Paolinelli, Cristina Galante, Sabina Riatti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Eurocentro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Claudio Carlone</a:t>
            </a:r>
          </a:p>
        </p:txBody>
      </p:sp>
      <p:sp>
        <p:nvSpPr>
          <p:cNvPr id="18436" name="Rettangolo 2">
            <a:extLst>
              <a:ext uri="{FF2B5EF4-FFF2-40B4-BE49-F238E27FC236}">
                <a16:creationId xmlns:a16="http://schemas.microsoft.com/office/drawing/2014/main" xmlns="" id="{52116D3A-DF26-45EF-8A38-1B3B4914F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41325"/>
            <a:ext cx="945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66" tIns="52683" rIns="105366" bIns="52683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Mobility activities in Grottammare    </a:t>
            </a:r>
          </a:p>
        </p:txBody>
      </p:sp>
      <p:pic>
        <p:nvPicPr>
          <p:cNvPr id="18437" name="Picture 7">
            <a:extLst>
              <a:ext uri="{FF2B5EF4-FFF2-40B4-BE49-F238E27FC236}">
                <a16:creationId xmlns:a16="http://schemas.microsoft.com/office/drawing/2014/main" xmlns="" id="{C9C26CFF-4E78-4FE3-B8A6-B68114595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446838"/>
            <a:ext cx="5389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B8BFAB6-374F-43E7-A2D2-042EEDAF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600"/>
            <a:ext cx="350838" cy="401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5B221A-0F69-4C80-AE32-CBB8E5ECC4A0}" type="slidenum">
              <a:rPr lang="it-IT" altLang="it-IT">
                <a:solidFill>
                  <a:srgbClr val="898989"/>
                </a:solidFill>
              </a:rPr>
              <a:pPr eaLnBrk="1" hangingPunct="1"/>
              <a:t>14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CCD22496-6571-4DD9-8A22-2AE72E94C9FB}"/>
              </a:ext>
            </a:extLst>
          </p:cNvPr>
          <p:cNvSpPr txBox="1"/>
          <p:nvPr/>
        </p:nvSpPr>
        <p:spPr>
          <a:xfrm>
            <a:off x="382588" y="1292225"/>
            <a:ext cx="9496425" cy="469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en-GB" altLang="en-US" b="1" kern="0" dirty="0">
                <a:solidFill>
                  <a:prstClr val="black"/>
                </a:solidFill>
                <a:latin typeface="Arial" panose="020B0604020202020204" pitchFamily="34" charset="0"/>
              </a:rPr>
              <a:t>ACTIVITIES CARRIED OUT IN THE SCHOOL: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English,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Italian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Mechanics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Laboratory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(CAD), Plan design and Construction,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Safety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Logistics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, 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Navigation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science,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Surveying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Electrotechnics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Maths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, PE, General Culture (film in English),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Different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sports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/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leisure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activities</a:t>
            </a:r>
            <a:endParaRPr lang="it-IT" alt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endParaRPr lang="it-IT" alt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it-IT" altLang="en-US" b="1" kern="0" dirty="0">
                <a:solidFill>
                  <a:prstClr val="black"/>
                </a:solidFill>
                <a:latin typeface="Arial" panose="020B0604020202020204" pitchFamily="34" charset="0"/>
              </a:rPr>
              <a:t>EXAMPLES OF ACTIVITIES CARRIED OUT BY THE TRAINEES IN THE COMPANY:</a:t>
            </a: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Repair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and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installation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of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electronic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communication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devices</a:t>
            </a:r>
            <a:endParaRPr lang="it-IT" alt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Assembly and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acceptance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test</a:t>
            </a: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Carpenter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assistance</a:t>
            </a:r>
            <a:endParaRPr lang="it-IT" alt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Activity planning</a:t>
            </a:r>
          </a:p>
        </p:txBody>
      </p:sp>
      <p:sp>
        <p:nvSpPr>
          <p:cNvPr id="19460" name="Rettangolo 2">
            <a:extLst>
              <a:ext uri="{FF2B5EF4-FFF2-40B4-BE49-F238E27FC236}">
                <a16:creationId xmlns:a16="http://schemas.microsoft.com/office/drawing/2014/main" xmlns="" id="{F4C5C735-4E3E-4977-8782-7E38CEE92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41325"/>
            <a:ext cx="945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66" tIns="52683" rIns="105366" bIns="52683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Mobility activities in Grottammare    </a:t>
            </a:r>
          </a:p>
        </p:txBody>
      </p:sp>
      <p:pic>
        <p:nvPicPr>
          <p:cNvPr id="19461" name="Picture 7">
            <a:extLst>
              <a:ext uri="{FF2B5EF4-FFF2-40B4-BE49-F238E27FC236}">
                <a16:creationId xmlns:a16="http://schemas.microsoft.com/office/drawing/2014/main" xmlns="" id="{1369EE19-2F30-486F-8189-381E321F5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446838"/>
            <a:ext cx="5389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A5AF7AF-F7A2-4AA8-8686-4593E9FC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600"/>
            <a:ext cx="350838" cy="401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FCAAAB-C4D9-48BA-A949-701DEF8F16B7}" type="slidenum">
              <a:rPr lang="it-IT" altLang="it-IT">
                <a:solidFill>
                  <a:srgbClr val="898989"/>
                </a:solidFill>
              </a:rPr>
              <a:pPr eaLnBrk="1" hangingPunct="1"/>
              <a:t>15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3412EAA-6594-4828-941E-068B35F38C70}"/>
              </a:ext>
            </a:extLst>
          </p:cNvPr>
          <p:cNvSpPr txBox="1"/>
          <p:nvPr/>
        </p:nvSpPr>
        <p:spPr>
          <a:xfrm>
            <a:off x="382588" y="1292225"/>
            <a:ext cx="5535612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en-GB" altLang="en-US" b="1" kern="0" dirty="0">
                <a:solidFill>
                  <a:prstClr val="black"/>
                </a:solidFill>
                <a:latin typeface="Arial" panose="020B0604020202020204" pitchFamily="34" charset="0"/>
              </a:rPr>
              <a:t>CULTURAL ACTIVITIES AND STUDY TRIPS: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School trip to Fossato di Vico, Perugia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School trip to Rome with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papal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audience and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visit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to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Apostolic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Palace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Cultural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visit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to Ascoli Piceno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Cultural and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natural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visit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of Monte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Conero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Visit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to Amazon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warehouse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(Rome) and Villa d’Este (Tivoli)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Sailing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day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in Alba Adriatica</a:t>
            </a:r>
          </a:p>
        </p:txBody>
      </p:sp>
      <p:sp>
        <p:nvSpPr>
          <p:cNvPr id="20484" name="Rettangolo 2">
            <a:extLst>
              <a:ext uri="{FF2B5EF4-FFF2-40B4-BE49-F238E27FC236}">
                <a16:creationId xmlns:a16="http://schemas.microsoft.com/office/drawing/2014/main" xmlns="" id="{96121D25-D0AA-4CD5-9E47-291BB3319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41325"/>
            <a:ext cx="945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66" tIns="52683" rIns="105366" bIns="52683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Mobility activities in Grottammare    </a:t>
            </a:r>
          </a:p>
        </p:txBody>
      </p:sp>
      <p:pic>
        <p:nvPicPr>
          <p:cNvPr id="20485" name="Picture 7">
            <a:extLst>
              <a:ext uri="{FF2B5EF4-FFF2-40B4-BE49-F238E27FC236}">
                <a16:creationId xmlns:a16="http://schemas.microsoft.com/office/drawing/2014/main" xmlns="" id="{A0E695F2-5EE2-4E88-A755-886FDD1D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446838"/>
            <a:ext cx="5389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3">
            <a:extLst>
              <a:ext uri="{FF2B5EF4-FFF2-40B4-BE49-F238E27FC236}">
                <a16:creationId xmlns:a16="http://schemas.microsoft.com/office/drawing/2014/main" xmlns="" id="{EB797461-456E-4F0B-9005-319AA660D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673100"/>
            <a:ext cx="15494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Immagine 1">
            <a:extLst>
              <a:ext uri="{FF2B5EF4-FFF2-40B4-BE49-F238E27FC236}">
                <a16:creationId xmlns:a16="http://schemas.microsoft.com/office/drawing/2014/main" xmlns="" id="{64ABEB0A-C613-4955-AF5E-2FFFC6501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4083050"/>
            <a:ext cx="184467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magine 2">
            <a:extLst>
              <a:ext uri="{FF2B5EF4-FFF2-40B4-BE49-F238E27FC236}">
                <a16:creationId xmlns:a16="http://schemas.microsoft.com/office/drawing/2014/main" xmlns="" id="{31BC33DC-48F7-43AC-B0E1-BBA88E6B0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3570288"/>
            <a:ext cx="170180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>
            <a:extLst>
              <a:ext uri="{FF2B5EF4-FFF2-40B4-BE49-F238E27FC236}">
                <a16:creationId xmlns:a16="http://schemas.microsoft.com/office/drawing/2014/main" xmlns="" id="{E97478AE-59C2-41F0-A9FE-5B5551791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1133475"/>
            <a:ext cx="16986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46EE412-0DD9-448D-8A2D-296D0146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600"/>
            <a:ext cx="350838" cy="401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30905-5F37-4263-B545-8BB21D9AA12A}" type="slidenum">
              <a:rPr lang="it-IT" altLang="it-IT">
                <a:solidFill>
                  <a:srgbClr val="898989"/>
                </a:solidFill>
              </a:rPr>
              <a:pPr eaLnBrk="1" hangingPunct="1"/>
              <a:t>2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7171" name="CasellaDiTesto 6">
            <a:extLst>
              <a:ext uri="{FF2B5EF4-FFF2-40B4-BE49-F238E27FC236}">
                <a16:creationId xmlns:a16="http://schemas.microsoft.com/office/drawing/2014/main" xmlns="" id="{4532F3F7-338F-4AAA-8E21-6FDC7748E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4711700"/>
            <a:ext cx="951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endParaRPr lang="it-IT" altLang="it-IT" sz="180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172" name="Rettangolo 2">
            <a:extLst>
              <a:ext uri="{FF2B5EF4-FFF2-40B4-BE49-F238E27FC236}">
                <a16:creationId xmlns:a16="http://schemas.microsoft.com/office/drawing/2014/main" xmlns="" id="{2E25EFB2-85EB-4798-B6C9-2167B8F0F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1243013"/>
            <a:ext cx="9459912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66" tIns="52683" rIns="105366" bIns="52683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STUDENTS’ MOBILITY ACTIVITIES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Incoming groups to Italy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Marche Region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it-IT" sz="3200">
              <a:solidFill>
                <a:srgbClr val="1ABAED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it-IT" sz="3200">
              <a:solidFill>
                <a:srgbClr val="1ABAED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7173" name="Picture 7">
            <a:extLst>
              <a:ext uri="{FF2B5EF4-FFF2-40B4-BE49-F238E27FC236}">
                <a16:creationId xmlns:a16="http://schemas.microsoft.com/office/drawing/2014/main" xmlns="" id="{B8610AFF-7D75-4A5F-B5AD-A0264D016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446838"/>
            <a:ext cx="5389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1">
            <a:extLst>
              <a:ext uri="{FF2B5EF4-FFF2-40B4-BE49-F238E27FC236}">
                <a16:creationId xmlns:a16="http://schemas.microsoft.com/office/drawing/2014/main" xmlns="" id="{8BB88BDE-7F73-4F97-A683-754CE1B6B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360738"/>
            <a:ext cx="4421188" cy="2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2">
            <a:extLst>
              <a:ext uri="{FF2B5EF4-FFF2-40B4-BE49-F238E27FC236}">
                <a16:creationId xmlns:a16="http://schemas.microsoft.com/office/drawing/2014/main" xmlns="" id="{415DF1EE-F23C-4FE1-9246-2A536B3BC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398838"/>
            <a:ext cx="4297363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1FF3F8FC-00B8-4B86-BC4A-74241459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600"/>
            <a:ext cx="350838" cy="401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6831DA-E126-4670-8630-1401E0B8A7C4}" type="slidenum">
              <a:rPr lang="it-IT" altLang="it-IT">
                <a:solidFill>
                  <a:srgbClr val="898989"/>
                </a:solidFill>
              </a:rPr>
              <a:pPr eaLnBrk="1" hangingPunct="1"/>
              <a:t>3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8195" name="Rettangolo 2">
            <a:extLst>
              <a:ext uri="{FF2B5EF4-FFF2-40B4-BE49-F238E27FC236}">
                <a16:creationId xmlns:a16="http://schemas.microsoft.com/office/drawing/2014/main" xmlns="" id="{9631F15D-89F8-4C32-B066-49AB63FF3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41325"/>
            <a:ext cx="945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66" tIns="52683" rIns="105366" bIns="52683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Preparation of incoming Mobility</a:t>
            </a:r>
          </a:p>
        </p:txBody>
      </p:sp>
      <p:pic>
        <p:nvPicPr>
          <p:cNvPr id="8196" name="Picture 7">
            <a:extLst>
              <a:ext uri="{FF2B5EF4-FFF2-40B4-BE49-F238E27FC236}">
                <a16:creationId xmlns:a16="http://schemas.microsoft.com/office/drawing/2014/main" xmlns="" id="{1C28C614-643E-468E-9526-E427C9E9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446838"/>
            <a:ext cx="5389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CasellaDiTesto 7">
            <a:extLst>
              <a:ext uri="{FF2B5EF4-FFF2-40B4-BE49-F238E27FC236}">
                <a16:creationId xmlns:a16="http://schemas.microsoft.com/office/drawing/2014/main" xmlns="" id="{BBC495E3-47F3-46F4-99A7-EB3739F16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1292225"/>
            <a:ext cx="95186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q"/>
            </a:pPr>
            <a:r>
              <a:rPr lang="en-US" altLang="it-IT" sz="1600">
                <a:latin typeface="Arial" panose="020B0604020202020204" pitchFamily="34" charset="0"/>
              </a:rPr>
              <a:t>Realization of a welcome meeting, aimed at the first reception of the beneficiaries and to provide all the detailed information useful for staying abroad;</a:t>
            </a: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q"/>
            </a:pPr>
            <a:r>
              <a:rPr lang="it-IT" altLang="it-IT" sz="1600">
                <a:latin typeface="Arial" panose="020B0604020202020204" pitchFamily="34" charset="0"/>
              </a:rPr>
              <a:t>Introduction to the hosting schools and tutors;</a:t>
            </a:r>
            <a:endParaRPr lang="en-US" altLang="it-IT" sz="160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q"/>
            </a:pPr>
            <a:r>
              <a:rPr lang="en-US" altLang="it-IT" sz="1600">
                <a:latin typeface="Arial" panose="020B0604020202020204" pitchFamily="34" charset="0"/>
              </a:rPr>
              <a:t>Logistic arrangement of the groups of beneficiaries (in dormitories or hostels);</a:t>
            </a: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q"/>
            </a:pPr>
            <a:r>
              <a:rPr lang="en-US" altLang="it-IT" sz="1600">
                <a:latin typeface="Arial" panose="020B0604020202020204" pitchFamily="34" charset="0"/>
              </a:rPr>
              <a:t>Transfer from/ to the harbour for students and accompanying tutors (where necessary)</a:t>
            </a: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q"/>
            </a:pPr>
            <a:r>
              <a:rPr lang="en-US" altLang="it-IT" sz="1600">
                <a:latin typeface="Arial" panose="020B0604020202020204" pitchFamily="34" charset="0"/>
              </a:rPr>
              <a:t>Provision of ticket for local transports</a:t>
            </a: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q"/>
            </a:pPr>
            <a:r>
              <a:rPr lang="en-US" altLang="it-IT" sz="1600">
                <a:latin typeface="Arial" panose="020B0604020202020204" pitchFamily="34" charset="0"/>
              </a:rPr>
              <a:t>Health and safety at the workplace training</a:t>
            </a:r>
            <a:endParaRPr lang="it-IT" altLang="it-IT" sz="160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q"/>
            </a:pPr>
            <a:r>
              <a:rPr lang="it-IT" altLang="it-IT" sz="1600">
                <a:latin typeface="Arial" panose="020B0604020202020204" pitchFamily="34" charset="0"/>
              </a:rPr>
              <a:t>Constant monitoring and tutoring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B2CEDF5-4BC9-4ACB-81D8-CD8364FC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600"/>
            <a:ext cx="350838" cy="401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A25C8B-DCD0-4C3F-92CC-258DFC794ADA}" type="slidenum">
              <a:rPr lang="it-IT" altLang="it-IT">
                <a:solidFill>
                  <a:srgbClr val="898989"/>
                </a:solidFill>
              </a:rPr>
              <a:pPr eaLnBrk="1" hangingPunct="1"/>
              <a:t>4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9EBDE55-3472-4FE4-B1CC-56E2E6AE27F1}"/>
              </a:ext>
            </a:extLst>
          </p:cNvPr>
          <p:cNvSpPr txBox="1"/>
          <p:nvPr/>
        </p:nvSpPr>
        <p:spPr>
          <a:xfrm>
            <a:off x="382588" y="1292225"/>
            <a:ext cx="9518650" cy="2928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endParaRPr lang="en-GB" altLang="en-US" sz="900" b="1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</a:rPr>
              <a:t>SENDING SCHOOL: </a:t>
            </a:r>
            <a:r>
              <a:rPr lang="it-IT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Nautical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</a:rPr>
              <a:t> School Split</a:t>
            </a: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en-GB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PERIOD: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4 March – 12 April 2019</a:t>
            </a: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HOSTING SCHOOL: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IIS Volterra Elia, Ancona </a:t>
            </a: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</a:rPr>
              <a:t>HOSTING COMPANIES: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</a:rPr>
              <a:t>C.P.N. S.r.l. (Industrial </a:t>
            </a:r>
            <a:r>
              <a:rPr lang="it-IT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ship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</a:rPr>
              <a:t>-building and </a:t>
            </a:r>
            <a:r>
              <a:rPr lang="it-IT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outfitting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ACCOMMODATION: </a:t>
            </a:r>
            <a:r>
              <a:rPr lang="it-IT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Hotel Stella Maris, Ancona</a:t>
            </a:r>
          </a:p>
        </p:txBody>
      </p:sp>
      <p:sp>
        <p:nvSpPr>
          <p:cNvPr id="9220" name="Rettangolo 2">
            <a:extLst>
              <a:ext uri="{FF2B5EF4-FFF2-40B4-BE49-F238E27FC236}">
                <a16:creationId xmlns:a16="http://schemas.microsoft.com/office/drawing/2014/main" xmlns="" id="{8C8A4A35-0612-40AB-B686-28733E045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41325"/>
            <a:ext cx="945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66" tIns="52683" rIns="105366" bIns="52683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Mobility activities in Ancona   </a:t>
            </a:r>
          </a:p>
        </p:txBody>
      </p:sp>
      <p:pic>
        <p:nvPicPr>
          <p:cNvPr id="9221" name="Picture 7">
            <a:extLst>
              <a:ext uri="{FF2B5EF4-FFF2-40B4-BE49-F238E27FC236}">
                <a16:creationId xmlns:a16="http://schemas.microsoft.com/office/drawing/2014/main" xmlns="" id="{E3C15F66-F4D4-43C3-B982-1F3F3B87D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446838"/>
            <a:ext cx="5389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Immagine 1">
            <a:extLst>
              <a:ext uri="{FF2B5EF4-FFF2-40B4-BE49-F238E27FC236}">
                <a16:creationId xmlns:a16="http://schemas.microsoft.com/office/drawing/2014/main" xmlns="" id="{7B984326-6D52-40AB-A24B-5AD1B1E03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4294188"/>
            <a:ext cx="257333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magine 1">
            <a:extLst>
              <a:ext uri="{FF2B5EF4-FFF2-40B4-BE49-F238E27FC236}">
                <a16:creationId xmlns:a16="http://schemas.microsoft.com/office/drawing/2014/main" xmlns="" id="{6D0AF60D-6A29-451F-833A-A59950B68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4294188"/>
            <a:ext cx="2287588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061B438-BADF-462B-A494-09494DF7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600"/>
            <a:ext cx="350838" cy="401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2D2626-04C8-4289-A8CD-CD4C1E53A756}" type="slidenum">
              <a:rPr lang="it-IT" altLang="it-IT">
                <a:solidFill>
                  <a:srgbClr val="898989"/>
                </a:solidFill>
              </a:rPr>
              <a:pPr eaLnBrk="1" hangingPunct="1"/>
              <a:t>5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C768A70E-DDA0-4E97-9D40-00CC79C18E55}"/>
              </a:ext>
            </a:extLst>
          </p:cNvPr>
          <p:cNvSpPr txBox="1"/>
          <p:nvPr/>
        </p:nvSpPr>
        <p:spPr>
          <a:xfrm>
            <a:off x="382588" y="1292225"/>
            <a:ext cx="9518650" cy="4714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endParaRPr lang="en-GB" altLang="en-US" sz="900" b="1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en-GB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PARTICIPANTS: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Croatian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Students: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Dino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Blic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Duje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Zekic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, Antonio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Gatalica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, Nikola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Kapulica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Jakov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Miletic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Croation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accompanying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teachers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Hana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Rubic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Jere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Poljak</a:t>
            </a:r>
            <a:endParaRPr lang="it-IT" alt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endParaRPr lang="it-IT" altLang="en-US" sz="9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COORDINATION: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Italian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School tutors: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Franca Pizzi,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Ferdinado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Leone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Marche </a:t>
            </a: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Region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Paola Paolinelli, Cristina Galante, Sabina Riatti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Eurocentro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Claudio Carlone</a:t>
            </a:r>
          </a:p>
        </p:txBody>
      </p:sp>
      <p:sp>
        <p:nvSpPr>
          <p:cNvPr id="10244" name="Rettangolo 2">
            <a:extLst>
              <a:ext uri="{FF2B5EF4-FFF2-40B4-BE49-F238E27FC236}">
                <a16:creationId xmlns:a16="http://schemas.microsoft.com/office/drawing/2014/main" xmlns="" id="{9DC12EA9-B3BE-4FEF-99FE-670CAAE2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41325"/>
            <a:ext cx="945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66" tIns="52683" rIns="105366" bIns="52683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Mobility activities in Ancona   </a:t>
            </a:r>
          </a:p>
        </p:txBody>
      </p:sp>
      <p:pic>
        <p:nvPicPr>
          <p:cNvPr id="10245" name="Picture 7">
            <a:extLst>
              <a:ext uri="{FF2B5EF4-FFF2-40B4-BE49-F238E27FC236}">
                <a16:creationId xmlns:a16="http://schemas.microsoft.com/office/drawing/2014/main" xmlns="" id="{5BBA35AE-E97F-480F-8F0C-42C46AAE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446838"/>
            <a:ext cx="5389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115C8113-8CCB-409A-A767-AE5BE15E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600"/>
            <a:ext cx="350838" cy="401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BA9453-C478-4FF9-A000-8E92AC423D04}" type="slidenum">
              <a:rPr lang="it-IT" altLang="it-IT">
                <a:solidFill>
                  <a:srgbClr val="898989"/>
                </a:solidFill>
              </a:rPr>
              <a:pPr eaLnBrk="1" hangingPunct="1"/>
              <a:t>6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B6E9B4E-522A-4474-A921-F8BDDF0F9AF1}"/>
              </a:ext>
            </a:extLst>
          </p:cNvPr>
          <p:cNvSpPr txBox="1"/>
          <p:nvPr/>
        </p:nvSpPr>
        <p:spPr>
          <a:xfrm>
            <a:off x="382588" y="1292225"/>
            <a:ext cx="9518650" cy="429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en-GB" altLang="en-US" b="1" kern="0" dirty="0">
                <a:solidFill>
                  <a:prstClr val="black"/>
                </a:solidFill>
                <a:latin typeface="Arial" panose="020B0604020202020204" pitchFamily="34" charset="0"/>
              </a:rPr>
              <a:t>ACTIVITIES CARRIED OUT IN THE SCHOOL: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Mechanics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Nautical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sciences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, English,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Safety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course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Navigaton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Simulator,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Sailing</a:t>
            </a:r>
            <a:endParaRPr lang="it-IT" alt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endParaRPr lang="it-IT" alt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it-IT" altLang="en-US" b="1" kern="0" dirty="0">
                <a:solidFill>
                  <a:prstClr val="black"/>
                </a:solidFill>
                <a:latin typeface="Arial" panose="020B0604020202020204" pitchFamily="34" charset="0"/>
              </a:rPr>
              <a:t>EXAMPLES OF ACTIVITIES CARRIED OUT BY THE TRAINEES IN THE COMPANY: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Assisting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in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hull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construction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in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outer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shipyards</a:t>
            </a:r>
            <a:endParaRPr lang="it-IT" alt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Assisting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in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construction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of the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outer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ship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Assisting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in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connecting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two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parts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of the building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ship</a:t>
            </a:r>
            <a:endParaRPr lang="it-IT" alt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Assisting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in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connecting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two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parts</a:t>
            </a:r>
            <a:r>
              <a:rPr lang="it-IT" altLang="en-US" kern="0" dirty="0">
                <a:solidFill>
                  <a:prstClr val="black"/>
                </a:solidFill>
                <a:latin typeface="Arial" panose="020B0604020202020204" pitchFamily="34" charset="0"/>
              </a:rPr>
              <a:t> of the </a:t>
            </a: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ship</a:t>
            </a:r>
            <a:endParaRPr lang="it-IT" alt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kern="0" dirty="0" err="1">
                <a:solidFill>
                  <a:prstClr val="black"/>
                </a:solidFill>
                <a:latin typeface="Arial" panose="020B0604020202020204" pitchFamily="34" charset="0"/>
              </a:rPr>
              <a:t>Welding</a:t>
            </a:r>
            <a:endParaRPr lang="it-IT" alt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Rettangolo 2">
            <a:extLst>
              <a:ext uri="{FF2B5EF4-FFF2-40B4-BE49-F238E27FC236}">
                <a16:creationId xmlns:a16="http://schemas.microsoft.com/office/drawing/2014/main" xmlns="" id="{C5D44961-0ABE-410B-9829-3A4337A43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41325"/>
            <a:ext cx="945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66" tIns="52683" rIns="105366" bIns="52683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Mobility activities in Ancona   </a:t>
            </a:r>
          </a:p>
        </p:txBody>
      </p:sp>
      <p:pic>
        <p:nvPicPr>
          <p:cNvPr id="11269" name="Picture 7">
            <a:extLst>
              <a:ext uri="{FF2B5EF4-FFF2-40B4-BE49-F238E27FC236}">
                <a16:creationId xmlns:a16="http://schemas.microsoft.com/office/drawing/2014/main" xmlns="" id="{E1ABE28B-EDF4-4DDC-BE17-825C474FB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446838"/>
            <a:ext cx="5389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64A75CF-8EEC-46FC-9394-7B4D6A87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600"/>
            <a:ext cx="350838" cy="401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A8647A-E23C-458C-ADBC-ACE2561DFF7F}" type="slidenum">
              <a:rPr lang="it-IT" altLang="it-IT">
                <a:solidFill>
                  <a:srgbClr val="898989"/>
                </a:solidFill>
              </a:rPr>
              <a:pPr eaLnBrk="1" hangingPunct="1"/>
              <a:t>7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F6A14BFA-F5D9-46BE-99A1-F4895E85BA12}"/>
              </a:ext>
            </a:extLst>
          </p:cNvPr>
          <p:cNvSpPr txBox="1"/>
          <p:nvPr/>
        </p:nvSpPr>
        <p:spPr>
          <a:xfrm>
            <a:off x="382588" y="1292225"/>
            <a:ext cx="9518650" cy="306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en-GB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CULTURAL ACTIVITIES: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Visiting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Ancona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Day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trip to Senigallia: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Fortress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of Senigallia (Rocca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Roveresca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), tour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around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the city, Palazzetto Baviera –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photography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exhibition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Day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trip to San Marino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Day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trip to Urbino: Tour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around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the city, the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Ducal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Palace </a:t>
            </a:r>
          </a:p>
        </p:txBody>
      </p:sp>
      <p:sp>
        <p:nvSpPr>
          <p:cNvPr id="12292" name="Rettangolo 2">
            <a:extLst>
              <a:ext uri="{FF2B5EF4-FFF2-40B4-BE49-F238E27FC236}">
                <a16:creationId xmlns:a16="http://schemas.microsoft.com/office/drawing/2014/main" xmlns="" id="{31C8CB7D-FC38-4327-9EEA-8500E473F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41325"/>
            <a:ext cx="94964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Mobility activities in Ancona   </a:t>
            </a:r>
          </a:p>
        </p:txBody>
      </p:sp>
      <p:pic>
        <p:nvPicPr>
          <p:cNvPr id="12293" name="Picture 7">
            <a:extLst>
              <a:ext uri="{FF2B5EF4-FFF2-40B4-BE49-F238E27FC236}">
                <a16:creationId xmlns:a16="http://schemas.microsoft.com/office/drawing/2014/main" xmlns="" id="{51E964F9-FC0E-4E90-98E0-AF2467D63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446838"/>
            <a:ext cx="5389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Immagine 1">
            <a:extLst>
              <a:ext uri="{FF2B5EF4-FFF2-40B4-BE49-F238E27FC236}">
                <a16:creationId xmlns:a16="http://schemas.microsoft.com/office/drawing/2014/main" xmlns="" id="{54F3804A-5318-4482-93E6-DB37F09BA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83100"/>
            <a:ext cx="24495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magine 3">
            <a:extLst>
              <a:ext uri="{FF2B5EF4-FFF2-40B4-BE49-F238E27FC236}">
                <a16:creationId xmlns:a16="http://schemas.microsoft.com/office/drawing/2014/main" xmlns="" id="{4CA61E88-807E-4F65-B4F0-ACDB512C0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4483100"/>
            <a:ext cx="267811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Immagine 5">
            <a:extLst>
              <a:ext uri="{FF2B5EF4-FFF2-40B4-BE49-F238E27FC236}">
                <a16:creationId xmlns:a16="http://schemas.microsoft.com/office/drawing/2014/main" xmlns="" id="{C7B73CC5-400F-44BB-9D21-0F413CD61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4492625"/>
            <a:ext cx="32258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54849F-8E6C-45DD-A6CB-CBCA781A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600"/>
            <a:ext cx="350838" cy="401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BB7EA5-7F3F-4464-9687-20BB2B3F5C23}" type="slidenum">
              <a:rPr lang="it-IT" altLang="it-IT">
                <a:solidFill>
                  <a:srgbClr val="898989"/>
                </a:solidFill>
              </a:rPr>
              <a:pPr eaLnBrk="1" hangingPunct="1"/>
              <a:t>8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25FF4B4-81EB-44B0-99E1-19D46110A215}"/>
              </a:ext>
            </a:extLst>
          </p:cNvPr>
          <p:cNvSpPr txBox="1"/>
          <p:nvPr/>
        </p:nvSpPr>
        <p:spPr>
          <a:xfrm>
            <a:off x="382588" y="1292225"/>
            <a:ext cx="9496425" cy="339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endParaRPr lang="en-GB" altLang="en-US" sz="900" b="1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</a:rPr>
              <a:t>SENDING SCHOOL: </a:t>
            </a:r>
            <a:r>
              <a:rPr lang="it-IT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Nautical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</a:rPr>
              <a:t> School Split</a:t>
            </a: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en-GB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PERIOD: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4 March – 12 April 2019</a:t>
            </a: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HOSTING SCHOOL: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IIS “G. e M. Montani”, Fermo </a:t>
            </a: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</a:rPr>
              <a:t>HOSTING COMPANIES: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</a:rPr>
              <a:t>Ascolani Francesco, </a:t>
            </a:r>
            <a:r>
              <a:rPr lang="it-IT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Association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</a:rPr>
              <a:t> “Liberi nel vento” </a:t>
            </a:r>
          </a:p>
          <a:p>
            <a:pPr marL="342900" indent="-34290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ACCOMMODATION: </a:t>
            </a:r>
            <a:r>
              <a:rPr lang="it-IT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Centre for </a:t>
            </a:r>
            <a:r>
              <a:rPr lang="it-IT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Vocational</a:t>
            </a:r>
            <a:r>
              <a:rPr lang="it-IT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Training “ARTIGIANELLI” (</a:t>
            </a:r>
            <a:r>
              <a:rPr lang="it-IT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dormitory</a:t>
            </a:r>
            <a:r>
              <a:rPr lang="it-IT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in Fermo) </a:t>
            </a:r>
          </a:p>
        </p:txBody>
      </p:sp>
      <p:sp>
        <p:nvSpPr>
          <p:cNvPr id="13316" name="Rettangolo 2">
            <a:extLst>
              <a:ext uri="{FF2B5EF4-FFF2-40B4-BE49-F238E27FC236}">
                <a16:creationId xmlns:a16="http://schemas.microsoft.com/office/drawing/2014/main" xmlns="" id="{0C04C334-D940-4F16-BBFD-0CEF6CD7C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41325"/>
            <a:ext cx="945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66" tIns="52683" rIns="105366" bIns="52683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Mobility activities in Fermo   </a:t>
            </a:r>
          </a:p>
        </p:txBody>
      </p:sp>
      <p:pic>
        <p:nvPicPr>
          <p:cNvPr id="13317" name="Picture 7">
            <a:extLst>
              <a:ext uri="{FF2B5EF4-FFF2-40B4-BE49-F238E27FC236}">
                <a16:creationId xmlns:a16="http://schemas.microsoft.com/office/drawing/2014/main" xmlns="" id="{B6ED5CB6-BD55-4DD1-AA5E-4CAAE0759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446838"/>
            <a:ext cx="5389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1">
            <a:extLst>
              <a:ext uri="{FF2B5EF4-FFF2-40B4-BE49-F238E27FC236}">
                <a16:creationId xmlns:a16="http://schemas.microsoft.com/office/drawing/2014/main" xmlns="" id="{4D23C04C-99C9-4CAE-93B3-BAEBD8103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739775"/>
            <a:ext cx="2859088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0BB0195-7F0F-49B9-B448-9F234F20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600"/>
            <a:ext cx="350838" cy="401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B371EC-F5A4-44DB-9342-AC4CCF9A684E}" type="slidenum">
              <a:rPr lang="it-IT" altLang="it-IT">
                <a:solidFill>
                  <a:srgbClr val="898989"/>
                </a:solidFill>
              </a:rPr>
              <a:pPr eaLnBrk="1" hangingPunct="1"/>
              <a:t>9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FD51E35E-217D-4C0C-947F-8B6484D3EEDA}"/>
              </a:ext>
            </a:extLst>
          </p:cNvPr>
          <p:cNvSpPr txBox="1"/>
          <p:nvPr/>
        </p:nvSpPr>
        <p:spPr>
          <a:xfrm>
            <a:off x="382588" y="1292225"/>
            <a:ext cx="9496425" cy="417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en-GB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PARTICIPANTS: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Croatian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Students: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Ivan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Vucovic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, Ante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Bresan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, Stella Musa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Croation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accompanying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teachers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Ana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Novakovic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Katica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Kezic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endParaRPr lang="it-IT" alt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defRPr/>
            </a:pP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COORDINATION: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Italian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School tutors: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Giovanni </a:t>
            </a:r>
            <a:r>
              <a:rPr lang="it-IT" altLang="en-US" sz="2000" kern="0" dirty="0" err="1">
                <a:solidFill>
                  <a:prstClr val="black"/>
                </a:solidFill>
                <a:latin typeface="Arial" panose="020B0604020202020204" pitchFamily="34" charset="0"/>
              </a:rPr>
              <a:t>Petruzzi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, Gianna Maura Bonifazi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Marche </a:t>
            </a: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Region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Paola Paolinelli, Cristina Galante, Sabina Riatti</a:t>
            </a:r>
          </a:p>
          <a:p>
            <a:pPr marL="285750" indent="-285750" defTabSz="449263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q"/>
              <a:defRPr/>
            </a:pPr>
            <a:r>
              <a:rPr lang="it-IT" altLang="en-US" sz="2000" b="1" kern="0" dirty="0" err="1">
                <a:solidFill>
                  <a:prstClr val="black"/>
                </a:solidFill>
                <a:latin typeface="Arial" panose="020B0604020202020204" pitchFamily="34" charset="0"/>
              </a:rPr>
              <a:t>Eurocentro</a:t>
            </a:r>
            <a:r>
              <a:rPr lang="it-IT" altLang="en-US" sz="2000" b="1" kern="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it-IT" alt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Claudio Carlone</a:t>
            </a:r>
          </a:p>
        </p:txBody>
      </p:sp>
      <p:sp>
        <p:nvSpPr>
          <p:cNvPr id="14340" name="Rettangolo 2">
            <a:extLst>
              <a:ext uri="{FF2B5EF4-FFF2-40B4-BE49-F238E27FC236}">
                <a16:creationId xmlns:a16="http://schemas.microsoft.com/office/drawing/2014/main" xmlns="" id="{1E43D2E3-80A7-4E34-AB3A-B3D34BCD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41325"/>
            <a:ext cx="945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66" tIns="52683" rIns="105366" bIns="52683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3200">
                <a:solidFill>
                  <a:srgbClr val="1ABAED"/>
                </a:solidFill>
                <a:latin typeface="Arial" panose="020B0604020202020204" pitchFamily="34" charset="0"/>
              </a:rPr>
              <a:t>Mobility activities in Fermo   </a:t>
            </a:r>
          </a:p>
        </p:txBody>
      </p:sp>
      <p:pic>
        <p:nvPicPr>
          <p:cNvPr id="14341" name="Picture 7">
            <a:extLst>
              <a:ext uri="{FF2B5EF4-FFF2-40B4-BE49-F238E27FC236}">
                <a16:creationId xmlns:a16="http://schemas.microsoft.com/office/drawing/2014/main" xmlns="" id="{FA145624-C655-461A-9C3F-7BCED31B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6446838"/>
            <a:ext cx="5389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43CA62AEDA36439307D81E06136DF3" ma:contentTypeVersion="10" ma:contentTypeDescription="Creare un nuovo documento." ma:contentTypeScope="" ma:versionID="65ddb72bdff909820c0c2316a7847b51">
  <xsd:schema xmlns:xsd="http://www.w3.org/2001/XMLSchema" xmlns:xs="http://www.w3.org/2001/XMLSchema" xmlns:p="http://schemas.microsoft.com/office/2006/metadata/properties" xmlns:ns2="5db76834-f921-4043-8f99-218cc0552270" xmlns:ns3="be288cff-a629-415c-be04-0c1885cb9aea" targetNamespace="http://schemas.microsoft.com/office/2006/metadata/properties" ma:root="true" ma:fieldsID="587232b3e94625b199dc3d7c29fd76cf" ns2:_="" ns3:_="">
    <xsd:import namespace="5db76834-f921-4043-8f99-218cc0552270"/>
    <xsd:import namespace="be288cff-a629-415c-be04-0c1885cb9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76834-f921-4043-8f99-218cc0552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88cff-a629-415c-be04-0c1885cb9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66BDF3-C534-407C-B66C-5273D8FEC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b76834-f921-4043-8f99-218cc0552270"/>
    <ds:schemaRef ds:uri="be288cff-a629-415c-be04-0c1885cb9a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5609DB-ED31-46C4-A0AA-3EB9E2CFE0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40C89-1192-4E57-84EC-BB3B4BA475D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1594</TotalTime>
  <Words>838</Words>
  <Application>Microsoft Macintosh PowerPoint</Application>
  <PresentationFormat>Custom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di Office</vt:lpstr>
      <vt:lpstr>1_Tema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Ciocca</dc:creator>
  <cp:lastModifiedBy>Microsoft Office User</cp:lastModifiedBy>
  <cp:revision>179</cp:revision>
  <cp:lastPrinted>2019-06-16T17:12:45Z</cp:lastPrinted>
  <dcterms:created xsi:type="dcterms:W3CDTF">2018-02-22T16:39:05Z</dcterms:created>
  <dcterms:modified xsi:type="dcterms:W3CDTF">2019-09-18T13:28:26Z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0x0101000243CA62AEDA36439307D81E06136DF3</vt:lpwstr>
  </property>
</Properties>
</file>