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3"/>
  </p:notesMasterIdLst>
  <p:sldIdLst>
    <p:sldId id="256" r:id="rId2"/>
    <p:sldId id="258" r:id="rId3"/>
    <p:sldId id="257" r:id="rId4"/>
    <p:sldId id="272" r:id="rId5"/>
    <p:sldId id="274" r:id="rId6"/>
    <p:sldId id="275" r:id="rId7"/>
    <p:sldId id="276" r:id="rId8"/>
    <p:sldId id="277" r:id="rId9"/>
    <p:sldId id="278" r:id="rId10"/>
    <p:sldId id="279" r:id="rId11"/>
    <p:sldId id="280" r:id="rId12"/>
    <p:sldId id="281" r:id="rId13"/>
    <p:sldId id="282" r:id="rId14"/>
    <p:sldId id="283" r:id="rId15"/>
    <p:sldId id="284" r:id="rId16"/>
    <p:sldId id="285" r:id="rId17"/>
    <p:sldId id="291" r:id="rId18"/>
    <p:sldId id="266" r:id="rId19"/>
    <p:sldId id="296" r:id="rId20"/>
    <p:sldId id="286" r:id="rId21"/>
    <p:sldId id="265" r:id="rId22"/>
    <p:sldId id="264" r:id="rId23"/>
    <p:sldId id="261" r:id="rId24"/>
    <p:sldId id="262" r:id="rId25"/>
    <p:sldId id="263" r:id="rId26"/>
    <p:sldId id="267" r:id="rId27"/>
    <p:sldId id="288" r:id="rId28"/>
    <p:sldId id="289" r:id="rId29"/>
    <p:sldId id="297" r:id="rId30"/>
    <p:sldId id="298" r:id="rId31"/>
    <p:sldId id="259" r:id="rId32"/>
  </p:sldIdLst>
  <p:sldSz cx="13439775"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Zadana sekcija" id="{256AD7D6-D8B0-49E1-94C9-2B73048424BD}">
          <p14:sldIdLst>
            <p14:sldId id="256"/>
            <p14:sldId id="258"/>
            <p14:sldId id="257"/>
            <p14:sldId id="272"/>
            <p14:sldId id="274"/>
            <p14:sldId id="275"/>
            <p14:sldId id="276"/>
            <p14:sldId id="277"/>
            <p14:sldId id="278"/>
            <p14:sldId id="279"/>
            <p14:sldId id="280"/>
            <p14:sldId id="281"/>
            <p14:sldId id="282"/>
            <p14:sldId id="283"/>
            <p14:sldId id="284"/>
            <p14:sldId id="285"/>
            <p14:sldId id="291"/>
            <p14:sldId id="266"/>
            <p14:sldId id="296"/>
            <p14:sldId id="286"/>
            <p14:sldId id="265"/>
            <p14:sldId id="264"/>
            <p14:sldId id="261"/>
            <p14:sldId id="262"/>
            <p14:sldId id="263"/>
            <p14:sldId id="267"/>
            <p14:sldId id="288"/>
            <p14:sldId id="289"/>
            <p14:sldId id="297"/>
            <p14:sldId id="298"/>
            <p14:sldId id="259"/>
          </p14:sldIdLst>
        </p14:section>
      </p14:sectionLst>
    </p:ext>
    <p:ext uri="{EFAFB233-063F-42B5-8137-9DF3F51BA10A}">
      <p15:sldGuideLst xmlns:p15="http://schemas.microsoft.com/office/powerpoint/2012/main">
        <p15:guide id="1" orient="horz" pos="2381" userDrawn="1">
          <p15:clr>
            <a:srgbClr val="A4A3A4"/>
          </p15:clr>
        </p15:guide>
        <p15:guide id="2" pos="4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95" autoAdjust="0"/>
  </p:normalViewPr>
  <p:slideViewPr>
    <p:cSldViewPr snapToGrid="0">
      <p:cViewPr>
        <p:scale>
          <a:sx n="50" d="100"/>
          <a:sy n="50" d="100"/>
        </p:scale>
        <p:origin x="1048" y="208"/>
      </p:cViewPr>
      <p:guideLst>
        <p:guide orient="horz" pos="2381"/>
        <p:guide pos="4232"/>
      </p:guideLst>
    </p:cSldViewPr>
  </p:slideViewPr>
  <p:outlineViewPr>
    <p:cViewPr>
      <p:scale>
        <a:sx n="33" d="100"/>
        <a:sy n="33" d="100"/>
      </p:scale>
      <p:origin x="0" y="0"/>
    </p:cViewPr>
  </p:outlin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14755B-C2A4-4F52-839D-2CD90C1F691F}" type="doc">
      <dgm:prSet loTypeId="urn:microsoft.com/office/officeart/2005/8/layout/hList1" loCatId="list" qsTypeId="urn:microsoft.com/office/officeart/2005/8/quickstyle/simple1" qsCatId="simple" csTypeId="urn:microsoft.com/office/officeart/2005/8/colors/colorful1" csCatId="colorful" phldr="1"/>
      <dgm:spPr/>
    </dgm:pt>
    <dgm:pt modelId="{A4284F83-60CC-4EA7-92A6-2611B1C39773}">
      <dgm:prSet phldrT="[Text]"/>
      <dgm:spPr/>
      <dgm:t>
        <a:bodyPr/>
        <a:lstStyle/>
        <a:p>
          <a:r>
            <a:rPr lang="hr-HR" dirty="0"/>
            <a:t>Project HERA </a:t>
          </a:r>
        </a:p>
      </dgm:t>
    </dgm:pt>
    <dgm:pt modelId="{8BFEAA54-FE2E-4B6C-BFC4-D3228B759908}" type="parTrans" cxnId="{D8DE2630-AAAD-4C96-B17F-98C27598AAB9}">
      <dgm:prSet/>
      <dgm:spPr/>
      <dgm:t>
        <a:bodyPr/>
        <a:lstStyle/>
        <a:p>
          <a:endParaRPr lang="hr-HR"/>
        </a:p>
      </dgm:t>
    </dgm:pt>
    <dgm:pt modelId="{57401BD6-C6FD-456F-9CF8-934B258EE772}" type="sibTrans" cxnId="{D8DE2630-AAAD-4C96-B17F-98C27598AAB9}">
      <dgm:prSet/>
      <dgm:spPr/>
      <dgm:t>
        <a:bodyPr/>
        <a:lstStyle/>
        <a:p>
          <a:endParaRPr lang="hr-HR"/>
        </a:p>
      </dgm:t>
    </dgm:pt>
    <dgm:pt modelId="{DF55A182-FCBF-4A78-8A8A-4A4BAA280D42}">
      <dgm:prSet/>
      <dgm:spPr/>
      <dgm:t>
        <a:bodyPr/>
        <a:lstStyle/>
        <a:p>
          <a:r>
            <a:rPr lang="hr-HR" dirty="0"/>
            <a:t>Project HERCULTOUR</a:t>
          </a:r>
        </a:p>
        <a:p>
          <a:r>
            <a:rPr lang="hr-HR" dirty="0"/>
            <a:t>(INTERREG) </a:t>
          </a:r>
        </a:p>
      </dgm:t>
    </dgm:pt>
    <dgm:pt modelId="{A8AFFAC4-0D0A-49B1-8BFE-CBEEC590A727}" type="parTrans" cxnId="{1B920365-846D-42CD-B8D5-3E6EFE529702}">
      <dgm:prSet/>
      <dgm:spPr/>
      <dgm:t>
        <a:bodyPr/>
        <a:lstStyle/>
        <a:p>
          <a:endParaRPr lang="hr-HR"/>
        </a:p>
      </dgm:t>
    </dgm:pt>
    <dgm:pt modelId="{05273D25-5392-4A6B-8020-0FCEB32F1855}" type="sibTrans" cxnId="{1B920365-846D-42CD-B8D5-3E6EFE529702}">
      <dgm:prSet/>
      <dgm:spPr/>
      <dgm:t>
        <a:bodyPr/>
        <a:lstStyle/>
        <a:p>
          <a:endParaRPr lang="hr-HR"/>
        </a:p>
      </dgm:t>
    </dgm:pt>
    <dgm:pt modelId="{8B7BB1EB-89DD-40B9-B282-51AE4D309B5D}">
      <dgm:prSet/>
      <dgm:spPr/>
      <dgm:t>
        <a:bodyPr/>
        <a:lstStyle/>
        <a:p>
          <a:r>
            <a:rPr lang="hr-HR" dirty="0" err="1"/>
            <a:t>Defined</a:t>
          </a:r>
          <a:r>
            <a:rPr lang="hr-HR" dirty="0"/>
            <a:t> </a:t>
          </a:r>
          <a:r>
            <a:rPr lang="hr-HR" dirty="0" err="1"/>
            <a:t>rules</a:t>
          </a:r>
          <a:r>
            <a:rPr lang="hr-HR" dirty="0"/>
            <a:t> for </a:t>
          </a:r>
          <a:r>
            <a:rPr lang="en-US" dirty="0"/>
            <a:t>Rules for recognition of HERA cultural tourism routes</a:t>
          </a:r>
          <a:endParaRPr lang="hr-HR" dirty="0"/>
        </a:p>
      </dgm:t>
    </dgm:pt>
    <dgm:pt modelId="{168A4B14-4119-425D-9A10-CB28006264F5}" type="parTrans" cxnId="{C989D24A-8949-432A-B1C6-6F0E1E384CF7}">
      <dgm:prSet/>
      <dgm:spPr/>
      <dgm:t>
        <a:bodyPr/>
        <a:lstStyle/>
        <a:p>
          <a:endParaRPr lang="hr-HR"/>
        </a:p>
      </dgm:t>
    </dgm:pt>
    <dgm:pt modelId="{5DEBAE2E-AEE9-4356-8947-61F5E9816FAA}" type="sibTrans" cxnId="{C989D24A-8949-432A-B1C6-6F0E1E384CF7}">
      <dgm:prSet/>
      <dgm:spPr/>
      <dgm:t>
        <a:bodyPr/>
        <a:lstStyle/>
        <a:p>
          <a:endParaRPr lang="hr-HR"/>
        </a:p>
      </dgm:t>
    </dgm:pt>
    <dgm:pt modelId="{8BFA0C91-18AD-4A48-93DB-2753999BC191}">
      <dgm:prSet/>
      <dgm:spPr/>
      <dgm:t>
        <a:bodyPr/>
        <a:lstStyle/>
        <a:p>
          <a:r>
            <a:rPr lang="hr-HR" dirty="0"/>
            <a:t>HERCOULTOUR build on </a:t>
          </a:r>
          <a:r>
            <a:rPr lang="hr-HR" dirty="0" err="1"/>
            <a:t>results</a:t>
          </a:r>
          <a:r>
            <a:rPr lang="hr-HR" dirty="0"/>
            <a:t> </a:t>
          </a:r>
          <a:r>
            <a:rPr lang="hr-HR" dirty="0" err="1"/>
            <a:t>of</a:t>
          </a:r>
          <a:r>
            <a:rPr lang="hr-HR" dirty="0"/>
            <a:t> HERA </a:t>
          </a:r>
        </a:p>
      </dgm:t>
    </dgm:pt>
    <dgm:pt modelId="{B6929192-44DB-4069-A081-8D402865D84B}" type="parTrans" cxnId="{D123DBFD-8338-4653-9202-4C8428C0CF9F}">
      <dgm:prSet/>
      <dgm:spPr/>
      <dgm:t>
        <a:bodyPr/>
        <a:lstStyle/>
        <a:p>
          <a:endParaRPr lang="hr-HR"/>
        </a:p>
      </dgm:t>
    </dgm:pt>
    <dgm:pt modelId="{620F0ABB-2E12-4E38-8A3D-67A06F6B500A}" type="sibTrans" cxnId="{D123DBFD-8338-4653-9202-4C8428C0CF9F}">
      <dgm:prSet/>
      <dgm:spPr/>
      <dgm:t>
        <a:bodyPr/>
        <a:lstStyle/>
        <a:p>
          <a:endParaRPr lang="hr-HR"/>
        </a:p>
      </dgm:t>
    </dgm:pt>
    <dgm:pt modelId="{542BFF7A-40C9-40D0-B266-544662B6D30E}">
      <dgm:prSet/>
      <dgm:spPr/>
      <dgm:t>
        <a:bodyPr/>
        <a:lstStyle/>
        <a:p>
          <a:endParaRPr lang="hr-HR" dirty="0"/>
        </a:p>
      </dgm:t>
    </dgm:pt>
    <dgm:pt modelId="{DC9EAFBF-368A-4534-9805-CF4DD689F74C}" type="parTrans" cxnId="{F15770A1-A8EC-48EA-BF5B-6CF622BB4F64}">
      <dgm:prSet/>
      <dgm:spPr/>
      <dgm:t>
        <a:bodyPr/>
        <a:lstStyle/>
        <a:p>
          <a:endParaRPr lang="hr-HR"/>
        </a:p>
      </dgm:t>
    </dgm:pt>
    <dgm:pt modelId="{B9991700-6311-4AF4-9442-43874CB26621}" type="sibTrans" cxnId="{F15770A1-A8EC-48EA-BF5B-6CF622BB4F64}">
      <dgm:prSet/>
      <dgm:spPr/>
      <dgm:t>
        <a:bodyPr/>
        <a:lstStyle/>
        <a:p>
          <a:endParaRPr lang="hr-HR"/>
        </a:p>
      </dgm:t>
    </dgm:pt>
    <dgm:pt modelId="{672A3C34-FE31-4AB6-BCA5-CC57C4B4318C}">
      <dgm:prSet/>
      <dgm:spPr/>
      <dgm:t>
        <a:bodyPr/>
        <a:lstStyle/>
        <a:p>
          <a:r>
            <a:rPr lang="hr-HR" dirty="0"/>
            <a:t>Created International Cultural tourism route in order to test practical </a:t>
          </a:r>
          <a:r>
            <a:rPr lang="en-US" dirty="0"/>
            <a:t>feasibility of </a:t>
          </a:r>
          <a:r>
            <a:rPr lang="hr-HR" dirty="0"/>
            <a:t>previously developed </a:t>
          </a:r>
          <a:r>
            <a:rPr lang="en-US" dirty="0"/>
            <a:t>Rules for recognition of HERA cultural tourism routes</a:t>
          </a:r>
          <a:endParaRPr lang="hr-HR" dirty="0"/>
        </a:p>
      </dgm:t>
    </dgm:pt>
    <dgm:pt modelId="{A7AAB451-5D21-42DB-9C52-92FF73F4100B}" type="parTrans" cxnId="{2778380F-EFF8-4A10-B585-829CD51D998F}">
      <dgm:prSet/>
      <dgm:spPr/>
      <dgm:t>
        <a:bodyPr/>
        <a:lstStyle/>
        <a:p>
          <a:endParaRPr lang="hr-HR"/>
        </a:p>
      </dgm:t>
    </dgm:pt>
    <dgm:pt modelId="{6B3F64B3-D435-4CC7-A661-6FAAA1E2A6AC}" type="sibTrans" cxnId="{2778380F-EFF8-4A10-B585-829CD51D998F}">
      <dgm:prSet/>
      <dgm:spPr/>
      <dgm:t>
        <a:bodyPr/>
        <a:lstStyle/>
        <a:p>
          <a:endParaRPr lang="hr-HR"/>
        </a:p>
      </dgm:t>
    </dgm:pt>
    <dgm:pt modelId="{98729064-B4D4-4176-82DB-F81AA207A898}">
      <dgm:prSet/>
      <dgm:spPr/>
      <dgm:t>
        <a:bodyPr/>
        <a:lstStyle/>
        <a:p>
          <a:r>
            <a:rPr lang="hr-HR" dirty="0"/>
            <a:t>Practical feasibility of  the rules tested on newly created local Cultural tourism  routes and visitor centres</a:t>
          </a:r>
        </a:p>
      </dgm:t>
    </dgm:pt>
    <dgm:pt modelId="{B28E90C6-2FA1-4F57-ADB4-13CF9785ED97}" type="sibTrans" cxnId="{FE17438D-C1E6-477A-8AB6-58A628E260F3}">
      <dgm:prSet/>
      <dgm:spPr/>
      <dgm:t>
        <a:bodyPr/>
        <a:lstStyle/>
        <a:p>
          <a:endParaRPr lang="hr-HR"/>
        </a:p>
      </dgm:t>
    </dgm:pt>
    <dgm:pt modelId="{031C92C2-CA78-4591-B70E-642ECE719A72}" type="parTrans" cxnId="{FE17438D-C1E6-477A-8AB6-58A628E260F3}">
      <dgm:prSet/>
      <dgm:spPr/>
      <dgm:t>
        <a:bodyPr/>
        <a:lstStyle/>
        <a:p>
          <a:endParaRPr lang="hr-HR"/>
        </a:p>
      </dgm:t>
    </dgm:pt>
    <dgm:pt modelId="{DDCCDC84-753E-47CA-836E-110F49715659}">
      <dgm:prSet/>
      <dgm:spPr/>
      <dgm:t>
        <a:bodyPr/>
        <a:lstStyle/>
        <a:p>
          <a:r>
            <a:rPr lang="hr-HR" dirty="0"/>
            <a:t>Practical feasibility of the rules for international CTR was not implemented</a:t>
          </a:r>
        </a:p>
      </dgm:t>
    </dgm:pt>
    <dgm:pt modelId="{3EDCC7AA-3CA5-460E-9488-D4E0B57CEA66}" type="sibTrans" cxnId="{F09B678B-91F1-4654-A7FB-8C681B64E939}">
      <dgm:prSet/>
      <dgm:spPr/>
      <dgm:t>
        <a:bodyPr/>
        <a:lstStyle/>
        <a:p>
          <a:endParaRPr lang="hr-HR"/>
        </a:p>
      </dgm:t>
    </dgm:pt>
    <dgm:pt modelId="{825F2D09-34C8-48EE-A026-D83C158198DF}" type="parTrans" cxnId="{F09B678B-91F1-4654-A7FB-8C681B64E939}">
      <dgm:prSet/>
      <dgm:spPr/>
      <dgm:t>
        <a:bodyPr/>
        <a:lstStyle/>
        <a:p>
          <a:endParaRPr lang="hr-HR"/>
        </a:p>
      </dgm:t>
    </dgm:pt>
    <dgm:pt modelId="{F5F137DF-8AFB-4EA4-BBC1-86F5E7E7B264}" type="pres">
      <dgm:prSet presAssocID="{1314755B-C2A4-4F52-839D-2CD90C1F691F}" presName="Name0" presStyleCnt="0">
        <dgm:presLayoutVars>
          <dgm:dir/>
          <dgm:animLvl val="lvl"/>
          <dgm:resizeHandles val="exact"/>
        </dgm:presLayoutVars>
      </dgm:prSet>
      <dgm:spPr/>
    </dgm:pt>
    <dgm:pt modelId="{AF0279D6-4B24-4EE6-A377-7CAD2A740316}" type="pres">
      <dgm:prSet presAssocID="{A4284F83-60CC-4EA7-92A6-2611B1C39773}" presName="composite" presStyleCnt="0"/>
      <dgm:spPr/>
    </dgm:pt>
    <dgm:pt modelId="{A4C73EF6-C97A-4DC1-8D67-67A6A0FE9A30}" type="pres">
      <dgm:prSet presAssocID="{A4284F83-60CC-4EA7-92A6-2611B1C39773}" presName="parTx" presStyleLbl="alignNode1" presStyleIdx="0" presStyleCnt="2">
        <dgm:presLayoutVars>
          <dgm:chMax val="0"/>
          <dgm:chPref val="0"/>
          <dgm:bulletEnabled val="1"/>
        </dgm:presLayoutVars>
      </dgm:prSet>
      <dgm:spPr/>
    </dgm:pt>
    <dgm:pt modelId="{CF2B78EC-459A-47D0-83FE-6DB70F69BA76}" type="pres">
      <dgm:prSet presAssocID="{A4284F83-60CC-4EA7-92A6-2611B1C39773}" presName="desTx" presStyleLbl="alignAccFollowNode1" presStyleIdx="0" presStyleCnt="2">
        <dgm:presLayoutVars>
          <dgm:bulletEnabled val="1"/>
        </dgm:presLayoutVars>
      </dgm:prSet>
      <dgm:spPr/>
    </dgm:pt>
    <dgm:pt modelId="{2570DDDB-A60A-4B30-816F-38654C5BA343}" type="pres">
      <dgm:prSet presAssocID="{57401BD6-C6FD-456F-9CF8-934B258EE772}" presName="space" presStyleCnt="0"/>
      <dgm:spPr/>
    </dgm:pt>
    <dgm:pt modelId="{D96D5EC1-3B88-4E86-BDBA-1D20801D1367}" type="pres">
      <dgm:prSet presAssocID="{DF55A182-FCBF-4A78-8A8A-4A4BAA280D42}" presName="composite" presStyleCnt="0"/>
      <dgm:spPr/>
    </dgm:pt>
    <dgm:pt modelId="{3762811B-570C-43A4-BA36-CB03C52A019E}" type="pres">
      <dgm:prSet presAssocID="{DF55A182-FCBF-4A78-8A8A-4A4BAA280D42}" presName="parTx" presStyleLbl="alignNode1" presStyleIdx="1" presStyleCnt="2">
        <dgm:presLayoutVars>
          <dgm:chMax val="0"/>
          <dgm:chPref val="0"/>
          <dgm:bulletEnabled val="1"/>
        </dgm:presLayoutVars>
      </dgm:prSet>
      <dgm:spPr/>
    </dgm:pt>
    <dgm:pt modelId="{58CC6864-0D6D-4A5B-9D9C-8228E33BE55C}" type="pres">
      <dgm:prSet presAssocID="{DF55A182-FCBF-4A78-8A8A-4A4BAA280D42}" presName="desTx" presStyleLbl="alignAccFollowNode1" presStyleIdx="1" presStyleCnt="2">
        <dgm:presLayoutVars>
          <dgm:bulletEnabled val="1"/>
        </dgm:presLayoutVars>
      </dgm:prSet>
      <dgm:spPr/>
    </dgm:pt>
  </dgm:ptLst>
  <dgm:cxnLst>
    <dgm:cxn modelId="{E4FFAD05-50E3-4FC3-9EC4-73848259D87C}" type="presOf" srcId="{8BFA0C91-18AD-4A48-93DB-2753999BC191}" destId="{58CC6864-0D6D-4A5B-9D9C-8228E33BE55C}" srcOrd="0" destOrd="0" presId="urn:microsoft.com/office/officeart/2005/8/layout/hList1"/>
    <dgm:cxn modelId="{2778380F-EFF8-4A10-B585-829CD51D998F}" srcId="{DF55A182-FCBF-4A78-8A8A-4A4BAA280D42}" destId="{672A3C34-FE31-4AB6-BCA5-CC57C4B4318C}" srcOrd="1" destOrd="0" parTransId="{A7AAB451-5D21-42DB-9C52-92FF73F4100B}" sibTransId="{6B3F64B3-D435-4CC7-A661-6FAAA1E2A6AC}"/>
    <dgm:cxn modelId="{514F012B-A741-4E10-937A-B7E2F4BA5778}" type="presOf" srcId="{98729064-B4D4-4176-82DB-F81AA207A898}" destId="{CF2B78EC-459A-47D0-83FE-6DB70F69BA76}" srcOrd="0" destOrd="1" presId="urn:microsoft.com/office/officeart/2005/8/layout/hList1"/>
    <dgm:cxn modelId="{D8DE2630-AAAD-4C96-B17F-98C27598AAB9}" srcId="{1314755B-C2A4-4F52-839D-2CD90C1F691F}" destId="{A4284F83-60CC-4EA7-92A6-2611B1C39773}" srcOrd="0" destOrd="0" parTransId="{8BFEAA54-FE2E-4B6C-BFC4-D3228B759908}" sibTransId="{57401BD6-C6FD-456F-9CF8-934B258EE772}"/>
    <dgm:cxn modelId="{E01EAD5E-7DE6-4756-8934-B38047341BF2}" type="presOf" srcId="{542BFF7A-40C9-40D0-B266-544662B6D30E}" destId="{CF2B78EC-459A-47D0-83FE-6DB70F69BA76}" srcOrd="0" destOrd="3" presId="urn:microsoft.com/office/officeart/2005/8/layout/hList1"/>
    <dgm:cxn modelId="{1B920365-846D-42CD-B8D5-3E6EFE529702}" srcId="{1314755B-C2A4-4F52-839D-2CD90C1F691F}" destId="{DF55A182-FCBF-4A78-8A8A-4A4BAA280D42}" srcOrd="1" destOrd="0" parTransId="{A8AFFAC4-0D0A-49B1-8BFE-CBEEC590A727}" sibTransId="{05273D25-5392-4A6B-8020-0FCEB32F1855}"/>
    <dgm:cxn modelId="{7F158D45-EA98-4B12-B473-2971300F702F}" type="presOf" srcId="{8B7BB1EB-89DD-40B9-B282-51AE4D309B5D}" destId="{CF2B78EC-459A-47D0-83FE-6DB70F69BA76}" srcOrd="0" destOrd="0" presId="urn:microsoft.com/office/officeart/2005/8/layout/hList1"/>
    <dgm:cxn modelId="{6F004147-CE9B-4CFD-B230-294BC1CA7D1B}" type="presOf" srcId="{DDCCDC84-753E-47CA-836E-110F49715659}" destId="{CF2B78EC-459A-47D0-83FE-6DB70F69BA76}" srcOrd="0" destOrd="2" presId="urn:microsoft.com/office/officeart/2005/8/layout/hList1"/>
    <dgm:cxn modelId="{C989D24A-8949-432A-B1C6-6F0E1E384CF7}" srcId="{A4284F83-60CC-4EA7-92A6-2611B1C39773}" destId="{8B7BB1EB-89DD-40B9-B282-51AE4D309B5D}" srcOrd="0" destOrd="0" parTransId="{168A4B14-4119-425D-9A10-CB28006264F5}" sibTransId="{5DEBAE2E-AEE9-4356-8947-61F5E9816FAA}"/>
    <dgm:cxn modelId="{530D156C-3726-4A28-9442-5BADE1089A05}" type="presOf" srcId="{DF55A182-FCBF-4A78-8A8A-4A4BAA280D42}" destId="{3762811B-570C-43A4-BA36-CB03C52A019E}" srcOrd="0" destOrd="0" presId="urn:microsoft.com/office/officeart/2005/8/layout/hList1"/>
    <dgm:cxn modelId="{3B7B917B-448B-4580-A7A2-E077966C3AB1}" type="presOf" srcId="{A4284F83-60CC-4EA7-92A6-2611B1C39773}" destId="{A4C73EF6-C97A-4DC1-8D67-67A6A0FE9A30}" srcOrd="0" destOrd="0" presId="urn:microsoft.com/office/officeart/2005/8/layout/hList1"/>
    <dgm:cxn modelId="{21E1AB7B-E57A-42CF-9F2B-41A3145D7256}" type="presOf" srcId="{672A3C34-FE31-4AB6-BCA5-CC57C4B4318C}" destId="{58CC6864-0D6D-4A5B-9D9C-8228E33BE55C}" srcOrd="0" destOrd="1" presId="urn:microsoft.com/office/officeart/2005/8/layout/hList1"/>
    <dgm:cxn modelId="{F09B678B-91F1-4654-A7FB-8C681B64E939}" srcId="{A4284F83-60CC-4EA7-92A6-2611B1C39773}" destId="{DDCCDC84-753E-47CA-836E-110F49715659}" srcOrd="2" destOrd="0" parTransId="{825F2D09-34C8-48EE-A026-D83C158198DF}" sibTransId="{3EDCC7AA-3CA5-460E-9488-D4E0B57CEA66}"/>
    <dgm:cxn modelId="{FE17438D-C1E6-477A-8AB6-58A628E260F3}" srcId="{A4284F83-60CC-4EA7-92A6-2611B1C39773}" destId="{98729064-B4D4-4176-82DB-F81AA207A898}" srcOrd="1" destOrd="0" parTransId="{031C92C2-CA78-4591-B70E-642ECE719A72}" sibTransId="{B28E90C6-2FA1-4F57-ADB4-13CF9785ED97}"/>
    <dgm:cxn modelId="{F15770A1-A8EC-48EA-BF5B-6CF622BB4F64}" srcId="{A4284F83-60CC-4EA7-92A6-2611B1C39773}" destId="{542BFF7A-40C9-40D0-B266-544662B6D30E}" srcOrd="3" destOrd="0" parTransId="{DC9EAFBF-368A-4534-9805-CF4DD689F74C}" sibTransId="{B9991700-6311-4AF4-9442-43874CB26621}"/>
    <dgm:cxn modelId="{27F513FD-99DC-4846-8D49-96D34974D5CD}" type="presOf" srcId="{1314755B-C2A4-4F52-839D-2CD90C1F691F}" destId="{F5F137DF-8AFB-4EA4-BBC1-86F5E7E7B264}" srcOrd="0" destOrd="0" presId="urn:microsoft.com/office/officeart/2005/8/layout/hList1"/>
    <dgm:cxn modelId="{D123DBFD-8338-4653-9202-4C8428C0CF9F}" srcId="{DF55A182-FCBF-4A78-8A8A-4A4BAA280D42}" destId="{8BFA0C91-18AD-4A48-93DB-2753999BC191}" srcOrd="0" destOrd="0" parTransId="{B6929192-44DB-4069-A081-8D402865D84B}" sibTransId="{620F0ABB-2E12-4E38-8A3D-67A06F6B500A}"/>
    <dgm:cxn modelId="{6519A5FE-30B0-4DEE-96AA-1F634883BE64}" type="presParOf" srcId="{F5F137DF-8AFB-4EA4-BBC1-86F5E7E7B264}" destId="{AF0279D6-4B24-4EE6-A377-7CAD2A740316}" srcOrd="0" destOrd="0" presId="urn:microsoft.com/office/officeart/2005/8/layout/hList1"/>
    <dgm:cxn modelId="{F867A188-42A0-440F-B284-68D7F385576C}" type="presParOf" srcId="{AF0279D6-4B24-4EE6-A377-7CAD2A740316}" destId="{A4C73EF6-C97A-4DC1-8D67-67A6A0FE9A30}" srcOrd="0" destOrd="0" presId="urn:microsoft.com/office/officeart/2005/8/layout/hList1"/>
    <dgm:cxn modelId="{3D562B03-47F7-4C7D-8736-09C776B3FFDD}" type="presParOf" srcId="{AF0279D6-4B24-4EE6-A377-7CAD2A740316}" destId="{CF2B78EC-459A-47D0-83FE-6DB70F69BA76}" srcOrd="1" destOrd="0" presId="urn:microsoft.com/office/officeart/2005/8/layout/hList1"/>
    <dgm:cxn modelId="{1395B5B1-DDB7-4677-817E-435093AB8B74}" type="presParOf" srcId="{F5F137DF-8AFB-4EA4-BBC1-86F5E7E7B264}" destId="{2570DDDB-A60A-4B30-816F-38654C5BA343}" srcOrd="1" destOrd="0" presId="urn:microsoft.com/office/officeart/2005/8/layout/hList1"/>
    <dgm:cxn modelId="{A063AFC2-7836-435D-A65A-2E7CA5C4ECDD}" type="presParOf" srcId="{F5F137DF-8AFB-4EA4-BBC1-86F5E7E7B264}" destId="{D96D5EC1-3B88-4E86-BDBA-1D20801D1367}" srcOrd="2" destOrd="0" presId="urn:microsoft.com/office/officeart/2005/8/layout/hList1"/>
    <dgm:cxn modelId="{0FE8F491-E405-434E-9AA3-713F959FEB08}" type="presParOf" srcId="{D96D5EC1-3B88-4E86-BDBA-1D20801D1367}" destId="{3762811B-570C-43A4-BA36-CB03C52A019E}" srcOrd="0" destOrd="0" presId="urn:microsoft.com/office/officeart/2005/8/layout/hList1"/>
    <dgm:cxn modelId="{BC5B4492-5012-420A-8243-510149CFD9C5}" type="presParOf" srcId="{D96D5EC1-3B88-4E86-BDBA-1D20801D1367}" destId="{58CC6864-0D6D-4A5B-9D9C-8228E33BE55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14755B-C2A4-4F52-839D-2CD90C1F691F}" type="doc">
      <dgm:prSet loTypeId="urn:microsoft.com/office/officeart/2005/8/layout/hList1" loCatId="list" qsTypeId="urn:microsoft.com/office/officeart/2005/8/quickstyle/simple1" qsCatId="simple" csTypeId="urn:microsoft.com/office/officeart/2005/8/colors/colorful1" csCatId="colorful" phldr="1"/>
      <dgm:spPr/>
    </dgm:pt>
    <dgm:pt modelId="{A4284F83-60CC-4EA7-92A6-2611B1C39773}">
      <dgm:prSet phldrT="[Text]"/>
      <dgm:spPr/>
      <dgm:t>
        <a:bodyPr/>
        <a:lstStyle/>
        <a:p>
          <a:r>
            <a:rPr lang="en-US" dirty="0"/>
            <a:t>How to obtain HERA TM </a:t>
          </a:r>
          <a:br>
            <a:rPr lang="hr-HR" dirty="0"/>
          </a:br>
          <a:r>
            <a:rPr lang="en-US" dirty="0"/>
            <a:t>Cultural Tourism Route certification</a:t>
          </a:r>
          <a:r>
            <a:rPr lang="hr-HR" dirty="0"/>
            <a:t>?</a:t>
          </a:r>
        </a:p>
      </dgm:t>
    </dgm:pt>
    <dgm:pt modelId="{8BFEAA54-FE2E-4B6C-BFC4-D3228B759908}" type="parTrans" cxnId="{D8DE2630-AAAD-4C96-B17F-98C27598AAB9}">
      <dgm:prSet/>
      <dgm:spPr/>
      <dgm:t>
        <a:bodyPr/>
        <a:lstStyle/>
        <a:p>
          <a:endParaRPr lang="hr-HR"/>
        </a:p>
      </dgm:t>
    </dgm:pt>
    <dgm:pt modelId="{57401BD6-C6FD-456F-9CF8-934B258EE772}" type="sibTrans" cxnId="{D8DE2630-AAAD-4C96-B17F-98C27598AAB9}">
      <dgm:prSet/>
      <dgm:spPr/>
      <dgm:t>
        <a:bodyPr/>
        <a:lstStyle/>
        <a:p>
          <a:endParaRPr lang="hr-HR"/>
        </a:p>
      </dgm:t>
    </dgm:pt>
    <dgm:pt modelId="{DF55A182-FCBF-4A78-8A8A-4A4BAA280D42}">
      <dgm:prSet/>
      <dgm:spPr/>
      <dgm:t>
        <a:bodyPr/>
        <a:lstStyle/>
        <a:p>
          <a:r>
            <a:rPr lang="en-US" dirty="0"/>
            <a:t>How to obtain HERA TM</a:t>
          </a:r>
          <a:br>
            <a:rPr lang="hr-HR" dirty="0"/>
          </a:br>
          <a:r>
            <a:rPr lang="hr-HR" dirty="0"/>
            <a:t>I</a:t>
          </a:r>
          <a:r>
            <a:rPr lang="hr-HR" b="1" dirty="0"/>
            <a:t>NTERNATIONAL</a:t>
          </a:r>
          <a:r>
            <a:rPr lang="en-US" dirty="0"/>
            <a:t> </a:t>
          </a:r>
          <a:br>
            <a:rPr lang="hr-HR" dirty="0"/>
          </a:br>
          <a:r>
            <a:rPr lang="en-US" dirty="0"/>
            <a:t>Cultural Tourism Route certification</a:t>
          </a:r>
          <a:endParaRPr lang="hr-HR" dirty="0"/>
        </a:p>
      </dgm:t>
    </dgm:pt>
    <dgm:pt modelId="{A8AFFAC4-0D0A-49B1-8BFE-CBEEC590A727}" type="parTrans" cxnId="{1B920365-846D-42CD-B8D5-3E6EFE529702}">
      <dgm:prSet/>
      <dgm:spPr/>
      <dgm:t>
        <a:bodyPr/>
        <a:lstStyle/>
        <a:p>
          <a:endParaRPr lang="hr-HR"/>
        </a:p>
      </dgm:t>
    </dgm:pt>
    <dgm:pt modelId="{05273D25-5392-4A6B-8020-0FCEB32F1855}" type="sibTrans" cxnId="{1B920365-846D-42CD-B8D5-3E6EFE529702}">
      <dgm:prSet/>
      <dgm:spPr/>
      <dgm:t>
        <a:bodyPr/>
        <a:lstStyle/>
        <a:p>
          <a:endParaRPr lang="hr-HR"/>
        </a:p>
      </dgm:t>
    </dgm:pt>
    <dgm:pt modelId="{8B7BB1EB-89DD-40B9-B282-51AE4D309B5D}">
      <dgm:prSet/>
      <dgm:spPr/>
      <dgm:t>
        <a:bodyPr/>
        <a:lstStyle/>
        <a:p>
          <a:endParaRPr lang="hr-HR" dirty="0"/>
        </a:p>
      </dgm:t>
    </dgm:pt>
    <dgm:pt modelId="{168A4B14-4119-425D-9A10-CB28006264F5}" type="parTrans" cxnId="{C989D24A-8949-432A-B1C6-6F0E1E384CF7}">
      <dgm:prSet/>
      <dgm:spPr/>
      <dgm:t>
        <a:bodyPr/>
        <a:lstStyle/>
        <a:p>
          <a:endParaRPr lang="hr-HR"/>
        </a:p>
      </dgm:t>
    </dgm:pt>
    <dgm:pt modelId="{5DEBAE2E-AEE9-4356-8947-61F5E9816FAA}" type="sibTrans" cxnId="{C989D24A-8949-432A-B1C6-6F0E1E384CF7}">
      <dgm:prSet/>
      <dgm:spPr/>
      <dgm:t>
        <a:bodyPr/>
        <a:lstStyle/>
        <a:p>
          <a:endParaRPr lang="hr-HR"/>
        </a:p>
      </dgm:t>
    </dgm:pt>
    <dgm:pt modelId="{8BFA0C91-18AD-4A48-93DB-2753999BC191}">
      <dgm:prSet/>
      <dgm:spPr/>
      <dgm:t>
        <a:bodyPr/>
        <a:lstStyle/>
        <a:p>
          <a:endParaRPr lang="hr-HR" dirty="0"/>
        </a:p>
      </dgm:t>
    </dgm:pt>
    <dgm:pt modelId="{B6929192-44DB-4069-A081-8D402865D84B}" type="parTrans" cxnId="{D123DBFD-8338-4653-9202-4C8428C0CF9F}">
      <dgm:prSet/>
      <dgm:spPr/>
      <dgm:t>
        <a:bodyPr/>
        <a:lstStyle/>
        <a:p>
          <a:endParaRPr lang="hr-HR"/>
        </a:p>
      </dgm:t>
    </dgm:pt>
    <dgm:pt modelId="{620F0ABB-2E12-4E38-8A3D-67A06F6B500A}" type="sibTrans" cxnId="{D123DBFD-8338-4653-9202-4C8428C0CF9F}">
      <dgm:prSet/>
      <dgm:spPr/>
      <dgm:t>
        <a:bodyPr/>
        <a:lstStyle/>
        <a:p>
          <a:endParaRPr lang="hr-HR"/>
        </a:p>
      </dgm:t>
    </dgm:pt>
    <dgm:pt modelId="{542BFF7A-40C9-40D0-B266-544662B6D30E}">
      <dgm:prSet/>
      <dgm:spPr/>
      <dgm:t>
        <a:bodyPr/>
        <a:lstStyle/>
        <a:p>
          <a:endParaRPr lang="hr-HR" dirty="0"/>
        </a:p>
      </dgm:t>
    </dgm:pt>
    <dgm:pt modelId="{DC9EAFBF-368A-4534-9805-CF4DD689F74C}" type="parTrans" cxnId="{F15770A1-A8EC-48EA-BF5B-6CF622BB4F64}">
      <dgm:prSet/>
      <dgm:spPr/>
      <dgm:t>
        <a:bodyPr/>
        <a:lstStyle/>
        <a:p>
          <a:endParaRPr lang="hr-HR"/>
        </a:p>
      </dgm:t>
    </dgm:pt>
    <dgm:pt modelId="{B9991700-6311-4AF4-9442-43874CB26621}" type="sibTrans" cxnId="{F15770A1-A8EC-48EA-BF5B-6CF622BB4F64}">
      <dgm:prSet/>
      <dgm:spPr/>
      <dgm:t>
        <a:bodyPr/>
        <a:lstStyle/>
        <a:p>
          <a:endParaRPr lang="hr-HR"/>
        </a:p>
      </dgm:t>
    </dgm:pt>
    <dgm:pt modelId="{F5F137DF-8AFB-4EA4-BBC1-86F5E7E7B264}" type="pres">
      <dgm:prSet presAssocID="{1314755B-C2A4-4F52-839D-2CD90C1F691F}" presName="Name0" presStyleCnt="0">
        <dgm:presLayoutVars>
          <dgm:dir/>
          <dgm:animLvl val="lvl"/>
          <dgm:resizeHandles val="exact"/>
        </dgm:presLayoutVars>
      </dgm:prSet>
      <dgm:spPr/>
    </dgm:pt>
    <dgm:pt modelId="{AF0279D6-4B24-4EE6-A377-7CAD2A740316}" type="pres">
      <dgm:prSet presAssocID="{A4284F83-60CC-4EA7-92A6-2611B1C39773}" presName="composite" presStyleCnt="0"/>
      <dgm:spPr/>
    </dgm:pt>
    <dgm:pt modelId="{A4C73EF6-C97A-4DC1-8D67-67A6A0FE9A30}" type="pres">
      <dgm:prSet presAssocID="{A4284F83-60CC-4EA7-92A6-2611B1C39773}" presName="parTx" presStyleLbl="alignNode1" presStyleIdx="0" presStyleCnt="2">
        <dgm:presLayoutVars>
          <dgm:chMax val="0"/>
          <dgm:chPref val="0"/>
          <dgm:bulletEnabled val="1"/>
        </dgm:presLayoutVars>
      </dgm:prSet>
      <dgm:spPr/>
    </dgm:pt>
    <dgm:pt modelId="{CF2B78EC-459A-47D0-83FE-6DB70F69BA76}" type="pres">
      <dgm:prSet presAssocID="{A4284F83-60CC-4EA7-92A6-2611B1C39773}" presName="desTx" presStyleLbl="alignAccFollowNode1" presStyleIdx="0" presStyleCnt="2">
        <dgm:presLayoutVars>
          <dgm:bulletEnabled val="1"/>
        </dgm:presLayoutVars>
      </dgm:prSet>
      <dgm:spPr/>
    </dgm:pt>
    <dgm:pt modelId="{2570DDDB-A60A-4B30-816F-38654C5BA343}" type="pres">
      <dgm:prSet presAssocID="{57401BD6-C6FD-456F-9CF8-934B258EE772}" presName="space" presStyleCnt="0"/>
      <dgm:spPr/>
    </dgm:pt>
    <dgm:pt modelId="{D96D5EC1-3B88-4E86-BDBA-1D20801D1367}" type="pres">
      <dgm:prSet presAssocID="{DF55A182-FCBF-4A78-8A8A-4A4BAA280D42}" presName="composite" presStyleCnt="0"/>
      <dgm:spPr/>
    </dgm:pt>
    <dgm:pt modelId="{3762811B-570C-43A4-BA36-CB03C52A019E}" type="pres">
      <dgm:prSet presAssocID="{DF55A182-FCBF-4A78-8A8A-4A4BAA280D42}" presName="parTx" presStyleLbl="alignNode1" presStyleIdx="1" presStyleCnt="2">
        <dgm:presLayoutVars>
          <dgm:chMax val="0"/>
          <dgm:chPref val="0"/>
          <dgm:bulletEnabled val="1"/>
        </dgm:presLayoutVars>
      </dgm:prSet>
      <dgm:spPr/>
    </dgm:pt>
    <dgm:pt modelId="{58CC6864-0D6D-4A5B-9D9C-8228E33BE55C}" type="pres">
      <dgm:prSet presAssocID="{DF55A182-FCBF-4A78-8A8A-4A4BAA280D42}" presName="desTx" presStyleLbl="alignAccFollowNode1" presStyleIdx="1" presStyleCnt="2">
        <dgm:presLayoutVars>
          <dgm:bulletEnabled val="1"/>
        </dgm:presLayoutVars>
      </dgm:prSet>
      <dgm:spPr/>
    </dgm:pt>
  </dgm:ptLst>
  <dgm:cxnLst>
    <dgm:cxn modelId="{E4FFAD05-50E3-4FC3-9EC4-73848259D87C}" type="presOf" srcId="{8BFA0C91-18AD-4A48-93DB-2753999BC191}" destId="{58CC6864-0D6D-4A5B-9D9C-8228E33BE55C}" srcOrd="0" destOrd="0" presId="urn:microsoft.com/office/officeart/2005/8/layout/hList1"/>
    <dgm:cxn modelId="{D8DE2630-AAAD-4C96-B17F-98C27598AAB9}" srcId="{1314755B-C2A4-4F52-839D-2CD90C1F691F}" destId="{A4284F83-60CC-4EA7-92A6-2611B1C39773}" srcOrd="0" destOrd="0" parTransId="{8BFEAA54-FE2E-4B6C-BFC4-D3228B759908}" sibTransId="{57401BD6-C6FD-456F-9CF8-934B258EE772}"/>
    <dgm:cxn modelId="{E01EAD5E-7DE6-4756-8934-B38047341BF2}" type="presOf" srcId="{542BFF7A-40C9-40D0-B266-544662B6D30E}" destId="{CF2B78EC-459A-47D0-83FE-6DB70F69BA76}" srcOrd="0" destOrd="1" presId="urn:microsoft.com/office/officeart/2005/8/layout/hList1"/>
    <dgm:cxn modelId="{1B920365-846D-42CD-B8D5-3E6EFE529702}" srcId="{1314755B-C2A4-4F52-839D-2CD90C1F691F}" destId="{DF55A182-FCBF-4A78-8A8A-4A4BAA280D42}" srcOrd="1" destOrd="0" parTransId="{A8AFFAC4-0D0A-49B1-8BFE-CBEEC590A727}" sibTransId="{05273D25-5392-4A6B-8020-0FCEB32F1855}"/>
    <dgm:cxn modelId="{7F158D45-EA98-4B12-B473-2971300F702F}" type="presOf" srcId="{8B7BB1EB-89DD-40B9-B282-51AE4D309B5D}" destId="{CF2B78EC-459A-47D0-83FE-6DB70F69BA76}" srcOrd="0" destOrd="0" presId="urn:microsoft.com/office/officeart/2005/8/layout/hList1"/>
    <dgm:cxn modelId="{C989D24A-8949-432A-B1C6-6F0E1E384CF7}" srcId="{A4284F83-60CC-4EA7-92A6-2611B1C39773}" destId="{8B7BB1EB-89DD-40B9-B282-51AE4D309B5D}" srcOrd="0" destOrd="0" parTransId="{168A4B14-4119-425D-9A10-CB28006264F5}" sibTransId="{5DEBAE2E-AEE9-4356-8947-61F5E9816FAA}"/>
    <dgm:cxn modelId="{530D156C-3726-4A28-9442-5BADE1089A05}" type="presOf" srcId="{DF55A182-FCBF-4A78-8A8A-4A4BAA280D42}" destId="{3762811B-570C-43A4-BA36-CB03C52A019E}" srcOrd="0" destOrd="0" presId="urn:microsoft.com/office/officeart/2005/8/layout/hList1"/>
    <dgm:cxn modelId="{3B7B917B-448B-4580-A7A2-E077966C3AB1}" type="presOf" srcId="{A4284F83-60CC-4EA7-92A6-2611B1C39773}" destId="{A4C73EF6-C97A-4DC1-8D67-67A6A0FE9A30}" srcOrd="0" destOrd="0" presId="urn:microsoft.com/office/officeart/2005/8/layout/hList1"/>
    <dgm:cxn modelId="{F15770A1-A8EC-48EA-BF5B-6CF622BB4F64}" srcId="{A4284F83-60CC-4EA7-92A6-2611B1C39773}" destId="{542BFF7A-40C9-40D0-B266-544662B6D30E}" srcOrd="1" destOrd="0" parTransId="{DC9EAFBF-368A-4534-9805-CF4DD689F74C}" sibTransId="{B9991700-6311-4AF4-9442-43874CB26621}"/>
    <dgm:cxn modelId="{27F513FD-99DC-4846-8D49-96D34974D5CD}" type="presOf" srcId="{1314755B-C2A4-4F52-839D-2CD90C1F691F}" destId="{F5F137DF-8AFB-4EA4-BBC1-86F5E7E7B264}" srcOrd="0" destOrd="0" presId="urn:microsoft.com/office/officeart/2005/8/layout/hList1"/>
    <dgm:cxn modelId="{D123DBFD-8338-4653-9202-4C8428C0CF9F}" srcId="{DF55A182-FCBF-4A78-8A8A-4A4BAA280D42}" destId="{8BFA0C91-18AD-4A48-93DB-2753999BC191}" srcOrd="0" destOrd="0" parTransId="{B6929192-44DB-4069-A081-8D402865D84B}" sibTransId="{620F0ABB-2E12-4E38-8A3D-67A06F6B500A}"/>
    <dgm:cxn modelId="{6519A5FE-30B0-4DEE-96AA-1F634883BE64}" type="presParOf" srcId="{F5F137DF-8AFB-4EA4-BBC1-86F5E7E7B264}" destId="{AF0279D6-4B24-4EE6-A377-7CAD2A740316}" srcOrd="0" destOrd="0" presId="urn:microsoft.com/office/officeart/2005/8/layout/hList1"/>
    <dgm:cxn modelId="{F867A188-42A0-440F-B284-68D7F385576C}" type="presParOf" srcId="{AF0279D6-4B24-4EE6-A377-7CAD2A740316}" destId="{A4C73EF6-C97A-4DC1-8D67-67A6A0FE9A30}" srcOrd="0" destOrd="0" presId="urn:microsoft.com/office/officeart/2005/8/layout/hList1"/>
    <dgm:cxn modelId="{3D562B03-47F7-4C7D-8736-09C776B3FFDD}" type="presParOf" srcId="{AF0279D6-4B24-4EE6-A377-7CAD2A740316}" destId="{CF2B78EC-459A-47D0-83FE-6DB70F69BA76}" srcOrd="1" destOrd="0" presId="urn:microsoft.com/office/officeart/2005/8/layout/hList1"/>
    <dgm:cxn modelId="{1395B5B1-DDB7-4677-817E-435093AB8B74}" type="presParOf" srcId="{F5F137DF-8AFB-4EA4-BBC1-86F5E7E7B264}" destId="{2570DDDB-A60A-4B30-816F-38654C5BA343}" srcOrd="1" destOrd="0" presId="urn:microsoft.com/office/officeart/2005/8/layout/hList1"/>
    <dgm:cxn modelId="{A063AFC2-7836-435D-A65A-2E7CA5C4ECDD}" type="presParOf" srcId="{F5F137DF-8AFB-4EA4-BBC1-86F5E7E7B264}" destId="{D96D5EC1-3B88-4E86-BDBA-1D20801D1367}" srcOrd="2" destOrd="0" presId="urn:microsoft.com/office/officeart/2005/8/layout/hList1"/>
    <dgm:cxn modelId="{0FE8F491-E405-434E-9AA3-713F959FEB08}" type="presParOf" srcId="{D96D5EC1-3B88-4E86-BDBA-1D20801D1367}" destId="{3762811B-570C-43A4-BA36-CB03C52A019E}" srcOrd="0" destOrd="0" presId="urn:microsoft.com/office/officeart/2005/8/layout/hList1"/>
    <dgm:cxn modelId="{BC5B4492-5012-420A-8243-510149CFD9C5}" type="presParOf" srcId="{D96D5EC1-3B88-4E86-BDBA-1D20801D1367}" destId="{58CC6864-0D6D-4A5B-9D9C-8228E33BE55C}"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73EF6-C97A-4DC1-8D67-67A6A0FE9A30}">
      <dsp:nvSpPr>
        <dsp:cNvPr id="0" name=""/>
        <dsp:cNvSpPr/>
      </dsp:nvSpPr>
      <dsp:spPr>
        <a:xfrm>
          <a:off x="50" y="98727"/>
          <a:ext cx="4808262" cy="89322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hr-HR" sz="2100" kern="1200" dirty="0"/>
            <a:t>Project HERA </a:t>
          </a:r>
        </a:p>
      </dsp:txBody>
      <dsp:txXfrm>
        <a:off x="50" y="98727"/>
        <a:ext cx="4808262" cy="893222"/>
      </dsp:txXfrm>
    </dsp:sp>
    <dsp:sp modelId="{CF2B78EC-459A-47D0-83FE-6DB70F69BA76}">
      <dsp:nvSpPr>
        <dsp:cNvPr id="0" name=""/>
        <dsp:cNvSpPr/>
      </dsp:nvSpPr>
      <dsp:spPr>
        <a:xfrm>
          <a:off x="50" y="991950"/>
          <a:ext cx="4808262" cy="282460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hr-HR" sz="2100" kern="1200" dirty="0" err="1"/>
            <a:t>Defined</a:t>
          </a:r>
          <a:r>
            <a:rPr lang="hr-HR" sz="2100" kern="1200" dirty="0"/>
            <a:t> </a:t>
          </a:r>
          <a:r>
            <a:rPr lang="hr-HR" sz="2100" kern="1200" dirty="0" err="1"/>
            <a:t>rules</a:t>
          </a:r>
          <a:r>
            <a:rPr lang="hr-HR" sz="2100" kern="1200" dirty="0"/>
            <a:t> for </a:t>
          </a:r>
          <a:r>
            <a:rPr lang="en-US" sz="2100" kern="1200" dirty="0"/>
            <a:t>Rules for recognition of HERA cultural tourism routes</a:t>
          </a:r>
          <a:endParaRPr lang="hr-HR" sz="2100" kern="1200" dirty="0"/>
        </a:p>
        <a:p>
          <a:pPr marL="228600" lvl="1" indent="-228600" algn="l" defTabSz="933450">
            <a:lnSpc>
              <a:spcPct val="90000"/>
            </a:lnSpc>
            <a:spcBef>
              <a:spcPct val="0"/>
            </a:spcBef>
            <a:spcAft>
              <a:spcPct val="15000"/>
            </a:spcAft>
            <a:buChar char="•"/>
          </a:pPr>
          <a:r>
            <a:rPr lang="hr-HR" sz="2100" kern="1200" dirty="0"/>
            <a:t>Practical feasibility of  the rules tested on newly created local Cultural tourism  routes and visitor centres</a:t>
          </a:r>
        </a:p>
        <a:p>
          <a:pPr marL="228600" lvl="1" indent="-228600" algn="l" defTabSz="933450">
            <a:lnSpc>
              <a:spcPct val="90000"/>
            </a:lnSpc>
            <a:spcBef>
              <a:spcPct val="0"/>
            </a:spcBef>
            <a:spcAft>
              <a:spcPct val="15000"/>
            </a:spcAft>
            <a:buChar char="•"/>
          </a:pPr>
          <a:r>
            <a:rPr lang="hr-HR" sz="2100" kern="1200" dirty="0"/>
            <a:t>Practical feasibility of the rules for international CTR was not implemented</a:t>
          </a:r>
        </a:p>
        <a:p>
          <a:pPr marL="228600" lvl="1" indent="-228600" algn="l" defTabSz="933450">
            <a:lnSpc>
              <a:spcPct val="90000"/>
            </a:lnSpc>
            <a:spcBef>
              <a:spcPct val="0"/>
            </a:spcBef>
            <a:spcAft>
              <a:spcPct val="15000"/>
            </a:spcAft>
            <a:buChar char="•"/>
          </a:pPr>
          <a:endParaRPr lang="hr-HR" sz="2100" kern="1200" dirty="0"/>
        </a:p>
      </dsp:txBody>
      <dsp:txXfrm>
        <a:off x="50" y="991950"/>
        <a:ext cx="4808262" cy="2824605"/>
      </dsp:txXfrm>
    </dsp:sp>
    <dsp:sp modelId="{3762811B-570C-43A4-BA36-CB03C52A019E}">
      <dsp:nvSpPr>
        <dsp:cNvPr id="0" name=""/>
        <dsp:cNvSpPr/>
      </dsp:nvSpPr>
      <dsp:spPr>
        <a:xfrm>
          <a:off x="5481469" y="98727"/>
          <a:ext cx="4808262" cy="89322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hr-HR" sz="2100" kern="1200" dirty="0"/>
            <a:t>Project HERCULTOUR</a:t>
          </a:r>
        </a:p>
        <a:p>
          <a:pPr marL="0" lvl="0" indent="0" algn="ctr" defTabSz="933450">
            <a:lnSpc>
              <a:spcPct val="90000"/>
            </a:lnSpc>
            <a:spcBef>
              <a:spcPct val="0"/>
            </a:spcBef>
            <a:spcAft>
              <a:spcPct val="35000"/>
            </a:spcAft>
            <a:buNone/>
          </a:pPr>
          <a:r>
            <a:rPr lang="hr-HR" sz="2100" kern="1200" dirty="0"/>
            <a:t>(INTERREG) </a:t>
          </a:r>
        </a:p>
      </dsp:txBody>
      <dsp:txXfrm>
        <a:off x="5481469" y="98727"/>
        <a:ext cx="4808262" cy="893222"/>
      </dsp:txXfrm>
    </dsp:sp>
    <dsp:sp modelId="{58CC6864-0D6D-4A5B-9D9C-8228E33BE55C}">
      <dsp:nvSpPr>
        <dsp:cNvPr id="0" name=""/>
        <dsp:cNvSpPr/>
      </dsp:nvSpPr>
      <dsp:spPr>
        <a:xfrm>
          <a:off x="5481469" y="991950"/>
          <a:ext cx="4808262" cy="282460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hr-HR" sz="2100" kern="1200" dirty="0"/>
            <a:t>HERCOULTOUR build on </a:t>
          </a:r>
          <a:r>
            <a:rPr lang="hr-HR" sz="2100" kern="1200" dirty="0" err="1"/>
            <a:t>results</a:t>
          </a:r>
          <a:r>
            <a:rPr lang="hr-HR" sz="2100" kern="1200" dirty="0"/>
            <a:t> </a:t>
          </a:r>
          <a:r>
            <a:rPr lang="hr-HR" sz="2100" kern="1200" dirty="0" err="1"/>
            <a:t>of</a:t>
          </a:r>
          <a:r>
            <a:rPr lang="hr-HR" sz="2100" kern="1200" dirty="0"/>
            <a:t> HERA </a:t>
          </a:r>
        </a:p>
        <a:p>
          <a:pPr marL="228600" lvl="1" indent="-228600" algn="l" defTabSz="933450">
            <a:lnSpc>
              <a:spcPct val="90000"/>
            </a:lnSpc>
            <a:spcBef>
              <a:spcPct val="0"/>
            </a:spcBef>
            <a:spcAft>
              <a:spcPct val="15000"/>
            </a:spcAft>
            <a:buChar char="•"/>
          </a:pPr>
          <a:r>
            <a:rPr lang="hr-HR" sz="2100" kern="1200" dirty="0"/>
            <a:t>Created International Cultural tourism route in order to test practical </a:t>
          </a:r>
          <a:r>
            <a:rPr lang="en-US" sz="2100" kern="1200" dirty="0"/>
            <a:t>feasibility of </a:t>
          </a:r>
          <a:r>
            <a:rPr lang="hr-HR" sz="2100" kern="1200" dirty="0"/>
            <a:t>previously developed </a:t>
          </a:r>
          <a:r>
            <a:rPr lang="en-US" sz="2100" kern="1200" dirty="0"/>
            <a:t>Rules for recognition of HERA cultural tourism routes</a:t>
          </a:r>
          <a:endParaRPr lang="hr-HR" sz="2100" kern="1200" dirty="0"/>
        </a:p>
      </dsp:txBody>
      <dsp:txXfrm>
        <a:off x="5481469" y="991950"/>
        <a:ext cx="4808262" cy="2824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73EF6-C97A-4DC1-8D67-67A6A0FE9A30}">
      <dsp:nvSpPr>
        <dsp:cNvPr id="0" name=""/>
        <dsp:cNvSpPr/>
      </dsp:nvSpPr>
      <dsp:spPr>
        <a:xfrm>
          <a:off x="50" y="337188"/>
          <a:ext cx="4808262" cy="192330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dirty="0"/>
            <a:t>How to obtain HERA TM </a:t>
          </a:r>
          <a:br>
            <a:rPr lang="hr-HR" sz="3000" kern="1200" dirty="0"/>
          </a:br>
          <a:r>
            <a:rPr lang="en-US" sz="3000" kern="1200" dirty="0"/>
            <a:t>Cultural Tourism Route certification</a:t>
          </a:r>
          <a:r>
            <a:rPr lang="hr-HR" sz="3000" kern="1200" dirty="0"/>
            <a:t>?</a:t>
          </a:r>
        </a:p>
      </dsp:txBody>
      <dsp:txXfrm>
        <a:off x="50" y="337188"/>
        <a:ext cx="4808262" cy="1923305"/>
      </dsp:txXfrm>
    </dsp:sp>
    <dsp:sp modelId="{CF2B78EC-459A-47D0-83FE-6DB70F69BA76}">
      <dsp:nvSpPr>
        <dsp:cNvPr id="0" name=""/>
        <dsp:cNvSpPr/>
      </dsp:nvSpPr>
      <dsp:spPr>
        <a:xfrm>
          <a:off x="50" y="2260494"/>
          <a:ext cx="4808262" cy="13176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hr-HR" sz="3000" kern="1200" dirty="0"/>
        </a:p>
        <a:p>
          <a:pPr marL="285750" lvl="1" indent="-285750" algn="l" defTabSz="1333500">
            <a:lnSpc>
              <a:spcPct val="90000"/>
            </a:lnSpc>
            <a:spcBef>
              <a:spcPct val="0"/>
            </a:spcBef>
            <a:spcAft>
              <a:spcPct val="15000"/>
            </a:spcAft>
            <a:buChar char="•"/>
          </a:pPr>
          <a:endParaRPr lang="hr-HR" sz="3000" kern="1200" dirty="0"/>
        </a:p>
      </dsp:txBody>
      <dsp:txXfrm>
        <a:off x="50" y="2260494"/>
        <a:ext cx="4808262" cy="1317600"/>
      </dsp:txXfrm>
    </dsp:sp>
    <dsp:sp modelId="{3762811B-570C-43A4-BA36-CB03C52A019E}">
      <dsp:nvSpPr>
        <dsp:cNvPr id="0" name=""/>
        <dsp:cNvSpPr/>
      </dsp:nvSpPr>
      <dsp:spPr>
        <a:xfrm>
          <a:off x="5481469" y="337188"/>
          <a:ext cx="4808262" cy="192330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dirty="0"/>
            <a:t>How to obtain HERA TM</a:t>
          </a:r>
          <a:br>
            <a:rPr lang="hr-HR" sz="3000" kern="1200" dirty="0"/>
          </a:br>
          <a:r>
            <a:rPr lang="hr-HR" sz="3000" kern="1200" dirty="0"/>
            <a:t>I</a:t>
          </a:r>
          <a:r>
            <a:rPr lang="hr-HR" sz="3000" b="1" kern="1200" dirty="0"/>
            <a:t>NTERNATIONAL</a:t>
          </a:r>
          <a:r>
            <a:rPr lang="en-US" sz="3000" kern="1200" dirty="0"/>
            <a:t> </a:t>
          </a:r>
          <a:br>
            <a:rPr lang="hr-HR" sz="3000" kern="1200" dirty="0"/>
          </a:br>
          <a:r>
            <a:rPr lang="en-US" sz="3000" kern="1200" dirty="0"/>
            <a:t>Cultural Tourism Route certification</a:t>
          </a:r>
          <a:endParaRPr lang="hr-HR" sz="3000" kern="1200" dirty="0"/>
        </a:p>
      </dsp:txBody>
      <dsp:txXfrm>
        <a:off x="5481469" y="337188"/>
        <a:ext cx="4808262" cy="1923305"/>
      </dsp:txXfrm>
    </dsp:sp>
    <dsp:sp modelId="{58CC6864-0D6D-4A5B-9D9C-8228E33BE55C}">
      <dsp:nvSpPr>
        <dsp:cNvPr id="0" name=""/>
        <dsp:cNvSpPr/>
      </dsp:nvSpPr>
      <dsp:spPr>
        <a:xfrm>
          <a:off x="5481469" y="2260494"/>
          <a:ext cx="4808262" cy="13176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endParaRPr lang="hr-HR" sz="3000" kern="1200" dirty="0"/>
        </a:p>
      </dsp:txBody>
      <dsp:txXfrm>
        <a:off x="5481469" y="2260494"/>
        <a:ext cx="4808262" cy="13176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F1B4B-D3FF-4038-99D7-802DFA0D834B}" type="datetimeFigureOut">
              <a:rPr lang="it-IT" smtClean="0"/>
              <a:t>19/09/2019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C395C8-C597-421E-8C3F-41AC61E1F03E}" type="slidenum">
              <a:rPr lang="it-IT" smtClean="0"/>
              <a:t>‹#›</a:t>
            </a:fld>
            <a:endParaRPr lang="it-IT"/>
          </a:p>
        </p:txBody>
      </p:sp>
    </p:spTree>
    <p:extLst>
      <p:ext uri="{BB962C8B-B14F-4D97-AF65-F5344CB8AC3E}">
        <p14:creationId xmlns:p14="http://schemas.microsoft.com/office/powerpoint/2010/main" val="444471297"/>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sr-Latn-R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44CE148-C65D-4190-96C5-9CE526658763}" type="slidenum">
              <a:rPr lang="en-US" altLang="sr-Latn-RS" smtClean="0"/>
              <a:pPr/>
              <a:t>4</a:t>
            </a:fld>
            <a:endParaRPr lang="en-US" altLang="sr-Latn-RS"/>
          </a:p>
        </p:txBody>
      </p:sp>
    </p:spTree>
    <p:extLst>
      <p:ext uri="{BB962C8B-B14F-4D97-AF65-F5344CB8AC3E}">
        <p14:creationId xmlns:p14="http://schemas.microsoft.com/office/powerpoint/2010/main" val="3662060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a-IN" altLang="sr-Latn-RS">
                <a:latin typeface="Latha" charset="0"/>
              </a:rPr>
              <a:t>THERE OF COURSE ADDITIONAL CRITERIAS FOR HERA INTERNATIONAL ROUTES THAT ARE BASICLY AT LEAST TWO COUNTRIES LOCAL HERA ROUTES JOINT TOGETHER BUT ONLY IF THEY CAN SATISFY THESE ADDITIONAL CRITERIA: </a:t>
            </a:r>
            <a:endParaRPr lang="en-US" altLang="sr-Latn-R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EF78A1F-6EF2-41D3-A218-E3F12481C876}" type="slidenum">
              <a:rPr lang="en-US" altLang="sr-Latn-RS" smtClean="0"/>
              <a:pPr/>
              <a:t>13</a:t>
            </a:fld>
            <a:endParaRPr lang="en-US" altLang="sr-Latn-RS"/>
          </a:p>
        </p:txBody>
      </p:sp>
    </p:spTree>
    <p:extLst>
      <p:ext uri="{BB962C8B-B14F-4D97-AF65-F5344CB8AC3E}">
        <p14:creationId xmlns:p14="http://schemas.microsoft.com/office/powerpoint/2010/main" val="3913376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a-IN" altLang="sr-Latn-RS">
                <a:latin typeface="Latha" charset="0"/>
              </a:rPr>
              <a:t>THERE OF COURSE ADDITIONAL CRITERIAS FOR HERA INTERNATIONAL ROUTES THAT ARE BASICLY AT LEAST TWO COUNTRIES LOCAL HERA ROUTES JOINT TOGETHER BUT ONLY IF THEY CAN SATISFY THESE ADDITIONAL CRITERIA: </a:t>
            </a:r>
            <a:endParaRPr lang="en-US" altLang="sr-Latn-R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EF78A1F-6EF2-41D3-A218-E3F12481C876}" type="slidenum">
              <a:rPr lang="en-US" altLang="sr-Latn-RS" smtClean="0"/>
              <a:pPr/>
              <a:t>14</a:t>
            </a:fld>
            <a:endParaRPr lang="en-US" altLang="sr-Latn-RS"/>
          </a:p>
        </p:txBody>
      </p:sp>
    </p:spTree>
    <p:extLst>
      <p:ext uri="{BB962C8B-B14F-4D97-AF65-F5344CB8AC3E}">
        <p14:creationId xmlns:p14="http://schemas.microsoft.com/office/powerpoint/2010/main" val="4083213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a-IN" altLang="sr-Latn-RS">
                <a:latin typeface="Latha" charset="0"/>
              </a:rPr>
              <a:t>THERE OF COURSE ADDITIONAL CRITERIAS FOR HERA INTERNATIONAL ROUTES THAT ARE BASICLY AT LEAST TWO COUNTRIES LOCAL HERA ROUTES JOINT TOGETHER BUT ONLY IF THEY CAN SATISFY THESE ADDITIONAL CRITERIA: </a:t>
            </a:r>
            <a:endParaRPr lang="en-US" altLang="sr-Latn-R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EF78A1F-6EF2-41D3-A218-E3F12481C876}" type="slidenum">
              <a:rPr lang="en-US" altLang="sr-Latn-RS" smtClean="0"/>
              <a:pPr/>
              <a:t>15</a:t>
            </a:fld>
            <a:endParaRPr lang="en-US" altLang="sr-Latn-RS"/>
          </a:p>
        </p:txBody>
      </p:sp>
    </p:spTree>
    <p:extLst>
      <p:ext uri="{BB962C8B-B14F-4D97-AF65-F5344CB8AC3E}">
        <p14:creationId xmlns:p14="http://schemas.microsoft.com/office/powerpoint/2010/main" val="353990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a-IN" altLang="sr-Latn-RS">
                <a:latin typeface="Latha" charset="0"/>
              </a:rPr>
              <a:t>THERE OF COURSE ADDITIONAL CRITERIAS FOR HERA INTERNATIONAL ROUTES THAT ARE BASICLY AT LEAST TWO COUNTRIES LOCAL HERA ROUTES JOINT TOGETHER BUT ONLY IF THEY CAN SATISFY THESE ADDITIONAL CRITERIA: </a:t>
            </a:r>
            <a:endParaRPr lang="en-US" altLang="sr-Latn-R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EF78A1F-6EF2-41D3-A218-E3F12481C876}" type="slidenum">
              <a:rPr lang="en-US" altLang="sr-Latn-RS" smtClean="0"/>
              <a:pPr/>
              <a:t>16</a:t>
            </a:fld>
            <a:endParaRPr lang="en-US" altLang="sr-Latn-RS"/>
          </a:p>
        </p:txBody>
      </p:sp>
    </p:spTree>
    <p:extLst>
      <p:ext uri="{BB962C8B-B14F-4D97-AF65-F5344CB8AC3E}">
        <p14:creationId xmlns:p14="http://schemas.microsoft.com/office/powerpoint/2010/main" val="4046153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a-IN" altLang="sr-Latn-RS">
                <a:latin typeface="Latha" charset="0"/>
              </a:rPr>
              <a:t>THERE OF COURSE ADDITIONAL CRITERIAS FOR HERA INTERNATIONAL ROUTES THAT ARE BASICLY AT LEAST TWO COUNTRIES LOCAL HERA ROUTES JOINT TOGETHER BUT ONLY IF THEY CAN SATISFY THESE ADDITIONAL CRITERIA: </a:t>
            </a:r>
            <a:endParaRPr lang="en-US" altLang="sr-Latn-R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EF78A1F-6EF2-41D3-A218-E3F12481C876}" type="slidenum">
              <a:rPr lang="en-US" altLang="sr-Latn-RS" smtClean="0"/>
              <a:pPr/>
              <a:t>17</a:t>
            </a:fld>
            <a:endParaRPr lang="en-US" altLang="sr-Latn-RS"/>
          </a:p>
        </p:txBody>
      </p:sp>
    </p:spTree>
    <p:extLst>
      <p:ext uri="{BB962C8B-B14F-4D97-AF65-F5344CB8AC3E}">
        <p14:creationId xmlns:p14="http://schemas.microsoft.com/office/powerpoint/2010/main" val="3699343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89C395C8-C597-421E-8C3F-41AC61E1F03E}" type="slidenum">
              <a:rPr lang="it-IT" smtClean="0"/>
              <a:t>22</a:t>
            </a:fld>
            <a:endParaRPr lang="it-IT"/>
          </a:p>
        </p:txBody>
      </p:sp>
    </p:spTree>
    <p:extLst>
      <p:ext uri="{BB962C8B-B14F-4D97-AF65-F5344CB8AC3E}">
        <p14:creationId xmlns:p14="http://schemas.microsoft.com/office/powerpoint/2010/main" val="587613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89C395C8-C597-421E-8C3F-41AC61E1F03E}" type="slidenum">
              <a:rPr lang="it-IT" smtClean="0"/>
              <a:t>28</a:t>
            </a:fld>
            <a:endParaRPr lang="it-IT"/>
          </a:p>
        </p:txBody>
      </p:sp>
    </p:spTree>
    <p:extLst>
      <p:ext uri="{BB962C8B-B14F-4D97-AF65-F5344CB8AC3E}">
        <p14:creationId xmlns:p14="http://schemas.microsoft.com/office/powerpoint/2010/main" val="301535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a-IN" altLang="sr-Latn-RS">
                <a:latin typeface="Latha" charset="0"/>
              </a:rPr>
              <a:t>THE FIRST GROUP IS DEDICATED TO THE CULTURAL HERITAGE INTEPRETATION – TO WHOM AND HOW ?</a:t>
            </a:r>
          </a:p>
          <a:p>
            <a:pPr eaLnBrk="1" hangingPunct="1">
              <a:spcBef>
                <a:spcPct val="0"/>
              </a:spcBef>
            </a:pPr>
            <a:r>
              <a:rPr lang="ta-IN" altLang="sr-Latn-RS">
                <a:latin typeface="Latha" charset="0"/>
              </a:rPr>
              <a:t>AT LEAST ONE TYPE OF INTERPATION SHOULD BE IN OFFER </a:t>
            </a:r>
          </a:p>
          <a:p>
            <a:pPr eaLnBrk="1" hangingPunct="1">
              <a:spcBef>
                <a:spcPct val="0"/>
              </a:spcBef>
            </a:pPr>
            <a:endParaRPr lang="ta-IN" altLang="sr-Latn-RS">
              <a:latin typeface="Latha" charset="0"/>
            </a:endParaRPr>
          </a:p>
          <a:p>
            <a:pPr eaLnBrk="1" hangingPunct="1">
              <a:spcBef>
                <a:spcPct val="0"/>
              </a:spcBef>
            </a:pPr>
            <a:r>
              <a:rPr lang="ta-IN" altLang="sr-Latn-RS">
                <a:latin typeface="Latha" charset="0"/>
              </a:rPr>
              <a:t>IN ORDER TO ENSURE THE QUALITY OF INTERPREATION AT LEAST 2 CRITERIA SHOULD ME MATCHED: </a:t>
            </a:r>
          </a:p>
          <a:p>
            <a:pPr eaLnBrk="1" hangingPunct="1">
              <a:spcBef>
                <a:spcPct val="0"/>
              </a:spcBef>
            </a:pPr>
            <a:endParaRPr lang="ta-IN" altLang="sr-Latn-RS">
              <a:latin typeface="Latha" charset="0"/>
            </a:endParaRPr>
          </a:p>
          <a:p>
            <a:pPr eaLnBrk="1" hangingPunct="1">
              <a:spcBef>
                <a:spcPct val="0"/>
              </a:spcBef>
            </a:pPr>
            <a:r>
              <a:rPr lang="ta-IN" altLang="sr-Latn-RS" u="sng">
                <a:latin typeface="Latha" charset="0"/>
              </a:rPr>
              <a:t>DA ME TU NETKO PITA  A ŠTO JE TO LEVEL OF STORY INTERPREATION ILI UNIQUE INTERPREATION – NE ZNAM ŠTO BIH ODGOVORILA!!!</a:t>
            </a:r>
            <a:endParaRPr lang="en-US" altLang="sr-Latn-RS" u="sng"/>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0F8C2D8-0FAB-45E5-B77C-DB3F54B67805}" type="slidenum">
              <a:rPr lang="en-US" altLang="sr-Latn-RS" smtClean="0"/>
              <a:pPr/>
              <a:t>5</a:t>
            </a:fld>
            <a:endParaRPr lang="en-US" altLang="sr-Latn-RS"/>
          </a:p>
        </p:txBody>
      </p:sp>
    </p:spTree>
    <p:extLst>
      <p:ext uri="{BB962C8B-B14F-4D97-AF65-F5344CB8AC3E}">
        <p14:creationId xmlns:p14="http://schemas.microsoft.com/office/powerpoint/2010/main" val="320233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a-IN" altLang="sr-Latn-RS">
                <a:latin typeface="Latha" charset="0"/>
              </a:rPr>
              <a:t>THE IDEA OF AWARDED HERA TM PRODUCT IS TO PRESENT A HARMONY ALONG THE ROUTE NECESSASRY TO DEVELOP A VARIETY OF  CONTENT, HAVE INTEGRATED THEME (WITH CULTURAL AND STRUCTURAL OCNTENT) IN A HOLISTIC SENSE.</a:t>
            </a:r>
          </a:p>
          <a:p>
            <a:pPr eaLnBrk="1" hangingPunct="1">
              <a:spcBef>
                <a:spcPct val="0"/>
              </a:spcBef>
            </a:pPr>
            <a:endParaRPr lang="ta-IN" altLang="sr-Latn-RS">
              <a:latin typeface="Latha" charset="0"/>
            </a:endParaRPr>
          </a:p>
          <a:p>
            <a:pPr eaLnBrk="1" hangingPunct="1">
              <a:spcBef>
                <a:spcPct val="0"/>
              </a:spcBef>
            </a:pPr>
            <a:r>
              <a:rPr lang="ta-IN" altLang="sr-Latn-RS">
                <a:latin typeface="Latha" charset="0"/>
              </a:rPr>
              <a:t>AS FOR A CONTENT OF CULTURAL HERITAGE INTEPRETATION THERE ARE 3 ELEMENTS TO BE TAKEN IN CONSIDERATION: </a:t>
            </a:r>
          </a:p>
          <a:p>
            <a:pPr eaLnBrk="1" hangingPunct="1">
              <a:spcBef>
                <a:spcPct val="0"/>
              </a:spcBef>
              <a:buFontTx/>
              <a:buChar char="-"/>
            </a:pPr>
            <a:r>
              <a:rPr lang="ta-IN" altLang="sr-Latn-RS">
                <a:latin typeface="Latha" charset="0"/>
              </a:rPr>
              <a:t>CULTURAL CONTENT RELATED TO TANGIBLE CULTURAL HERITAGE (AND THEIR LEVEL OF ATTRACTIVITIES)</a:t>
            </a:r>
          </a:p>
          <a:p>
            <a:pPr eaLnBrk="1" hangingPunct="1">
              <a:spcBef>
                <a:spcPct val="0"/>
              </a:spcBef>
              <a:buFontTx/>
              <a:buChar char="-"/>
            </a:pPr>
            <a:r>
              <a:rPr lang="ta-IN" altLang="sr-Latn-RS">
                <a:latin typeface="Latha" charset="0"/>
              </a:rPr>
              <a:t>STRUCTURAL CONTENT RELATED TO INTANGIBLE HERITAGE PRESENTED IN MUSEUMS, LIBRIERS, ATTRACTIONS AND SO </a:t>
            </a:r>
          </a:p>
          <a:p>
            <a:pPr eaLnBrk="1" hangingPunct="1">
              <a:spcBef>
                <a:spcPct val="0"/>
              </a:spcBef>
              <a:buFontTx/>
              <a:buChar char="-"/>
            </a:pPr>
            <a:r>
              <a:rPr lang="ta-IN" altLang="sr-Latn-RS">
                <a:latin typeface="Latha" charset="0"/>
              </a:rPr>
              <a:t>ADDITIONAL CONTENST OR EVENTS  ORGANIZED TO SUPPORT THE PROMOTION AND VISIBILITY OD ROUTE/VR </a:t>
            </a:r>
            <a:r>
              <a:rPr lang="ta-IN" altLang="sr-Latn-RS" u="sng">
                <a:latin typeface="Latha" charset="0"/>
              </a:rPr>
              <a:t>ILI ? </a:t>
            </a:r>
          </a:p>
          <a:p>
            <a:pPr eaLnBrk="1" hangingPunct="1">
              <a:spcBef>
                <a:spcPct val="0"/>
              </a:spcBef>
              <a:buFontTx/>
              <a:buChar char="-"/>
            </a:pPr>
            <a:endParaRPr lang="ta-IN" altLang="sr-Latn-RS" u="sng">
              <a:latin typeface="Latha" charset="0"/>
            </a:endParaRPr>
          </a:p>
          <a:p>
            <a:pPr eaLnBrk="1" hangingPunct="1">
              <a:spcBef>
                <a:spcPct val="0"/>
              </a:spcBef>
            </a:pPr>
            <a:r>
              <a:rPr lang="ta-IN" altLang="sr-Latn-RS" u="sng">
                <a:latin typeface="Latha" charset="0"/>
              </a:rPr>
              <a:t>ARE ALL THESE ELEMENTS OF CATEGORY 2 RELATED TO THE HERA ROUTE/VC????</a:t>
            </a:r>
            <a:endParaRPr lang="en-US" altLang="sr-Latn-RS" u="sng"/>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02A9D0-A67F-404E-812A-33154DAA3E14}" type="slidenum">
              <a:rPr lang="en-US" altLang="sr-Latn-RS" smtClean="0"/>
              <a:pPr/>
              <a:t>6</a:t>
            </a:fld>
            <a:endParaRPr lang="en-US" altLang="sr-Latn-RS"/>
          </a:p>
        </p:txBody>
      </p:sp>
    </p:spTree>
    <p:extLst>
      <p:ext uri="{BB962C8B-B14F-4D97-AF65-F5344CB8AC3E}">
        <p14:creationId xmlns:p14="http://schemas.microsoft.com/office/powerpoint/2010/main" val="2478544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a-IN" altLang="sr-Latn-RS">
                <a:latin typeface="Latha" charset="0"/>
              </a:rPr>
              <a:t>THE ISSUE OF HOSPITALITY SERVICES IS VERY IMPORTANT  - THE SERVICES ARE DIVEDED INTO FOOD REALTED SERVICES AND LODGING SERVICES. </a:t>
            </a:r>
            <a:endParaRPr lang="en-US" altLang="sr-Latn-R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9622961-5F3C-4212-B022-E740F37249EC}" type="slidenum">
              <a:rPr lang="en-US" altLang="sr-Latn-RS" smtClean="0"/>
              <a:pPr/>
              <a:t>7</a:t>
            </a:fld>
            <a:endParaRPr lang="en-US" altLang="sr-Latn-RS"/>
          </a:p>
        </p:txBody>
      </p:sp>
    </p:spTree>
    <p:extLst>
      <p:ext uri="{BB962C8B-B14F-4D97-AF65-F5344CB8AC3E}">
        <p14:creationId xmlns:p14="http://schemas.microsoft.com/office/powerpoint/2010/main" val="73112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a-IN" altLang="sr-Latn-RS">
                <a:latin typeface="Latha" charset="0"/>
              </a:rPr>
              <a:t>ALL HERA ROUTES MUST HAVE VISUALLY INIFIED SIGNALIZZATION THAT WILL MAKE THEM NOT ONLY MORE RECONGNIZABLE BUT ALSO AS A DISTINCTIVE MARK </a:t>
            </a:r>
          </a:p>
          <a:p>
            <a:pPr eaLnBrk="1" hangingPunct="1">
              <a:spcBef>
                <a:spcPct val="0"/>
              </a:spcBef>
            </a:pPr>
            <a:endParaRPr lang="ta-IN" altLang="sr-Latn-RS">
              <a:latin typeface="Latha" charset="0"/>
            </a:endParaRPr>
          </a:p>
          <a:p>
            <a:pPr eaLnBrk="1" hangingPunct="1">
              <a:spcBef>
                <a:spcPct val="0"/>
              </a:spcBef>
            </a:pPr>
            <a:r>
              <a:rPr lang="ta-IN" altLang="sr-Latn-RS">
                <a:latin typeface="Latha" charset="0"/>
              </a:rPr>
              <a:t>AT LEAST 3 CRITERIA MUST ME MATCHED: </a:t>
            </a:r>
            <a:endParaRPr lang="en-US" altLang="sr-Latn-RS"/>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2E50060-6509-4089-8A3A-BC48F1ABA93B}" type="slidenum">
              <a:rPr lang="en-US" altLang="sr-Latn-RS" smtClean="0"/>
              <a:pPr/>
              <a:t>8</a:t>
            </a:fld>
            <a:endParaRPr lang="en-US" altLang="sr-Latn-RS"/>
          </a:p>
        </p:txBody>
      </p:sp>
    </p:spTree>
    <p:extLst>
      <p:ext uri="{BB962C8B-B14F-4D97-AF65-F5344CB8AC3E}">
        <p14:creationId xmlns:p14="http://schemas.microsoft.com/office/powerpoint/2010/main" val="175227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a-IN" altLang="sr-Latn-RS">
                <a:latin typeface="Latha" charset="0"/>
              </a:rPr>
              <a:t>THE CATEGORY OF MANAGEMENT AND SUSTAINABILITY OF THE HERA PRODUCTS IS VERY IMPORTANT ISSUE – ONLY WITH A CLEAR BUSINESS AND PROMOTIONAL PLAN IT IS POSSIBLE TO MANAGE THE DEVELOPMENT OF THE ROUTE. IT IS NECESSARY NOT ONLY TO PROVIDE YOUR ORGANIZATION WITH WRITTEN PLANS AND DOCUMENTS THAT VERY OFTEN ARE THEIR PURPSUE ONLY ON OFFICES SHELVES – BUT TO IMPLEMENT THOSE DOCUMENTS AND ACTION PLANS  AND TO MONITOR  ACHIEVEMNET OF THEIR RESULTS AND TO CONTRIBUITE IN TIME FOR SOME NECESSARY CHANGES. </a:t>
            </a:r>
            <a:endParaRPr lang="en-US" altLang="sr-Latn-R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ED315E3-7C9A-4EBE-8910-51FE88B74F24}" type="slidenum">
              <a:rPr lang="en-US" altLang="sr-Latn-RS" smtClean="0"/>
              <a:pPr/>
              <a:t>9</a:t>
            </a:fld>
            <a:endParaRPr lang="en-US" altLang="sr-Latn-RS"/>
          </a:p>
        </p:txBody>
      </p:sp>
    </p:spTree>
    <p:extLst>
      <p:ext uri="{BB962C8B-B14F-4D97-AF65-F5344CB8AC3E}">
        <p14:creationId xmlns:p14="http://schemas.microsoft.com/office/powerpoint/2010/main" val="2118031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a-IN" altLang="sr-Latn-RS">
                <a:latin typeface="Latha" charset="0"/>
              </a:rPr>
              <a:t>CATEGORY NUMBER 6 DEFINES THE PROCEDURE OF CREATING OF HERA AWARDED ROUTES – A PARTICIPATORY APPROACH IN THE PREPARATION AND IDEA DEVELOPMENT BY DIFFERENT STAKEHOLDERS – AT LEAST 2 FROM THIS LIST – IS MANDATORY. </a:t>
            </a:r>
            <a:endParaRPr lang="en-US" altLang="sr-Latn-RS"/>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74E8580-9C2F-4B03-8DFD-5A52EC2AAAB8}" type="slidenum">
              <a:rPr lang="en-US" altLang="sr-Latn-RS" smtClean="0"/>
              <a:pPr/>
              <a:t>10</a:t>
            </a:fld>
            <a:endParaRPr lang="en-US" altLang="sr-Latn-RS"/>
          </a:p>
        </p:txBody>
      </p:sp>
    </p:spTree>
    <p:extLst>
      <p:ext uri="{BB962C8B-B14F-4D97-AF65-F5344CB8AC3E}">
        <p14:creationId xmlns:p14="http://schemas.microsoft.com/office/powerpoint/2010/main" val="49806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sr-Latn-RS" u="sng"/>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2DBB69-AE6C-4581-9438-122AB3596E30}" type="slidenum">
              <a:rPr lang="en-US" altLang="sr-Latn-RS" smtClean="0"/>
              <a:pPr/>
              <a:t>11</a:t>
            </a:fld>
            <a:endParaRPr lang="en-US" altLang="sr-Latn-RS"/>
          </a:p>
        </p:txBody>
      </p:sp>
    </p:spTree>
    <p:extLst>
      <p:ext uri="{BB962C8B-B14F-4D97-AF65-F5344CB8AC3E}">
        <p14:creationId xmlns:p14="http://schemas.microsoft.com/office/powerpoint/2010/main" val="2805347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sr-Latn-RS" u="sng"/>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72F8D8E-DC5D-468D-90DD-4FA24B0BC560}" type="slidenum">
              <a:rPr lang="en-US" altLang="sr-Latn-RS" smtClean="0"/>
              <a:pPr/>
              <a:t>12</a:t>
            </a:fld>
            <a:endParaRPr lang="en-US" altLang="sr-Latn-RS"/>
          </a:p>
        </p:txBody>
      </p:sp>
    </p:spTree>
    <p:extLst>
      <p:ext uri="{BB962C8B-B14F-4D97-AF65-F5344CB8AC3E}">
        <p14:creationId xmlns:p14="http://schemas.microsoft.com/office/powerpoint/2010/main" val="2811804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1679972" y="1237197"/>
            <a:ext cx="10079831" cy="2631887"/>
          </a:xfrm>
        </p:spPr>
        <p:txBody>
          <a:bodyPr anchor="b"/>
          <a:lstStyle>
            <a:lvl1pPr algn="ctr">
              <a:defRPr sz="6614"/>
            </a:lvl1pPr>
          </a:lstStyle>
          <a:p>
            <a:r>
              <a:rPr lang="hr-HR"/>
              <a:t>Kliknite da biste uredili stil naslova matrice</a:t>
            </a:r>
            <a:endParaRPr lang="en-US" dirty="0"/>
          </a:p>
        </p:txBody>
      </p:sp>
      <p:sp>
        <p:nvSpPr>
          <p:cNvPr id="3" name="Subtitle 2"/>
          <p:cNvSpPr>
            <a:spLocks noGrp="1"/>
          </p:cNvSpPr>
          <p:nvPr>
            <p:ph type="subTitle" idx="1"/>
          </p:nvPr>
        </p:nvSpPr>
        <p:spPr>
          <a:xfrm>
            <a:off x="1679972" y="3970580"/>
            <a:ext cx="10079831"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FFA7FC6F-66DA-4D77-B843-35341B336C66}" type="datetime1">
              <a:rPr lang="it-IT" smtClean="0"/>
              <a:t>19/09/2019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E43AF4C-ECE0-483C-A26F-0882D69BA3F5}" type="slidenum">
              <a:rPr lang="it-IT" smtClean="0"/>
              <a:t>‹#›</a:t>
            </a:fld>
            <a:endParaRPr lang="it-IT"/>
          </a:p>
        </p:txBody>
      </p:sp>
    </p:spTree>
    <p:extLst>
      <p:ext uri="{BB962C8B-B14F-4D97-AF65-F5344CB8AC3E}">
        <p14:creationId xmlns:p14="http://schemas.microsoft.com/office/powerpoint/2010/main" val="3648359042"/>
      </p:ext>
    </p:extLst>
  </p:cSld>
  <p:clrMapOvr>
    <a:masterClrMapping/>
  </p:clrMapOvr>
  <p:transition spd="slow">
    <p:push dir="u"/>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FFA7FC6F-66DA-4D77-B843-35341B336C66}" type="datetime1">
              <a:rPr lang="it-IT" smtClean="0"/>
              <a:t>19/09/2019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E43AF4C-ECE0-483C-A26F-0882D69BA3F5}" type="slidenum">
              <a:rPr lang="it-IT" smtClean="0"/>
              <a:t>‹#›</a:t>
            </a:fld>
            <a:endParaRPr lang="it-IT"/>
          </a:p>
        </p:txBody>
      </p:sp>
    </p:spTree>
    <p:extLst>
      <p:ext uri="{BB962C8B-B14F-4D97-AF65-F5344CB8AC3E}">
        <p14:creationId xmlns:p14="http://schemas.microsoft.com/office/powerpoint/2010/main" val="4071674500"/>
      </p:ext>
    </p:extLst>
  </p:cSld>
  <p:clrMapOvr>
    <a:masterClrMapping/>
  </p:clrMapOvr>
  <p:transition spd="slow">
    <p:push dir="u"/>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7839" y="402483"/>
            <a:ext cx="2897951" cy="6406475"/>
          </a:xfrm>
        </p:spPr>
        <p:txBody>
          <a:bodyPr vert="eaVert"/>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923985" y="402483"/>
            <a:ext cx="8525857" cy="6406475"/>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FFA7FC6F-66DA-4D77-B843-35341B336C66}" type="datetime1">
              <a:rPr lang="it-IT" smtClean="0"/>
              <a:t>19/09/2019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E43AF4C-ECE0-483C-A26F-0882D69BA3F5}" type="slidenum">
              <a:rPr lang="it-IT" smtClean="0"/>
              <a:t>‹#›</a:t>
            </a:fld>
            <a:endParaRPr lang="it-IT"/>
          </a:p>
        </p:txBody>
      </p:sp>
    </p:spTree>
    <p:extLst>
      <p:ext uri="{BB962C8B-B14F-4D97-AF65-F5344CB8AC3E}">
        <p14:creationId xmlns:p14="http://schemas.microsoft.com/office/powerpoint/2010/main" val="215997986"/>
      </p:ext>
    </p:extLst>
  </p:cSld>
  <p:clrMapOvr>
    <a:masterClrMapping/>
  </p:clrMapOvr>
  <p:transition spd="slow">
    <p:push dir="u"/>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FFA7FC6F-66DA-4D77-B843-35341B336C66}" type="datetime1">
              <a:rPr lang="it-IT" smtClean="0"/>
              <a:t>19/09/2019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E43AF4C-ECE0-483C-A26F-0882D69BA3F5}" type="slidenum">
              <a:rPr lang="it-IT" smtClean="0"/>
              <a:t>‹#›</a:t>
            </a:fld>
            <a:endParaRPr lang="it-IT"/>
          </a:p>
        </p:txBody>
      </p:sp>
    </p:spTree>
    <p:extLst>
      <p:ext uri="{BB962C8B-B14F-4D97-AF65-F5344CB8AC3E}">
        <p14:creationId xmlns:p14="http://schemas.microsoft.com/office/powerpoint/2010/main" val="3223699981"/>
      </p:ext>
    </p:extLst>
  </p:cSld>
  <p:clrMapOvr>
    <a:masterClrMapping/>
  </p:clrMapOvr>
  <p:transition spd="slow">
    <p:push dir="u"/>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916985" y="1884670"/>
            <a:ext cx="11591806" cy="3144614"/>
          </a:xfrm>
        </p:spPr>
        <p:txBody>
          <a:bodyPr anchor="b"/>
          <a:lstStyle>
            <a:lvl1pPr>
              <a:defRPr sz="6614"/>
            </a:lvl1pPr>
          </a:lstStyle>
          <a:p>
            <a:r>
              <a:rPr lang="hr-HR"/>
              <a:t>Kliknite da biste uredili stil naslova matrice</a:t>
            </a:r>
            <a:endParaRPr lang="en-US" dirty="0"/>
          </a:p>
        </p:txBody>
      </p:sp>
      <p:sp>
        <p:nvSpPr>
          <p:cNvPr id="3" name="Text Placeholder 2"/>
          <p:cNvSpPr>
            <a:spLocks noGrp="1"/>
          </p:cNvSpPr>
          <p:nvPr>
            <p:ph type="body" idx="1"/>
          </p:nvPr>
        </p:nvSpPr>
        <p:spPr>
          <a:xfrm>
            <a:off x="916985" y="5059034"/>
            <a:ext cx="11591806" cy="1653678"/>
          </a:xfrm>
        </p:spPr>
        <p:txBody>
          <a:bodyPr/>
          <a:lstStyle>
            <a:lvl1pPr marL="0" indent="0">
              <a:buNone/>
              <a:defRPr sz="2646">
                <a:solidFill>
                  <a:schemeClr val="tx1">
                    <a:tint val="75000"/>
                  </a:schemeClr>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FFA7FC6F-66DA-4D77-B843-35341B336C66}" type="datetime1">
              <a:rPr lang="it-IT" smtClean="0"/>
              <a:t>19/09/2019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E43AF4C-ECE0-483C-A26F-0882D69BA3F5}" type="slidenum">
              <a:rPr lang="it-IT" smtClean="0"/>
              <a:t>‹#›</a:t>
            </a:fld>
            <a:endParaRPr lang="it-IT"/>
          </a:p>
        </p:txBody>
      </p:sp>
    </p:spTree>
    <p:extLst>
      <p:ext uri="{BB962C8B-B14F-4D97-AF65-F5344CB8AC3E}">
        <p14:creationId xmlns:p14="http://schemas.microsoft.com/office/powerpoint/2010/main" val="1929357547"/>
      </p:ext>
    </p:extLst>
  </p:cSld>
  <p:clrMapOvr>
    <a:masterClrMapping/>
  </p:clrMapOvr>
  <p:transition spd="slow">
    <p:push dir="u"/>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923985" y="2012414"/>
            <a:ext cx="5711904" cy="4796544"/>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6803886" y="2012414"/>
            <a:ext cx="5711904" cy="4796544"/>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Date Placeholder 4"/>
          <p:cNvSpPr>
            <a:spLocks noGrp="1"/>
          </p:cNvSpPr>
          <p:nvPr>
            <p:ph type="dt" sz="half" idx="10"/>
          </p:nvPr>
        </p:nvSpPr>
        <p:spPr/>
        <p:txBody>
          <a:bodyPr/>
          <a:lstStyle/>
          <a:p>
            <a:fld id="{FFA7FC6F-66DA-4D77-B843-35341B336C66}" type="datetime1">
              <a:rPr lang="it-IT" smtClean="0"/>
              <a:t>19/09/2019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E43AF4C-ECE0-483C-A26F-0882D69BA3F5}" type="slidenum">
              <a:rPr lang="it-IT" smtClean="0"/>
              <a:t>‹#›</a:t>
            </a:fld>
            <a:endParaRPr lang="it-IT"/>
          </a:p>
        </p:txBody>
      </p:sp>
    </p:spTree>
    <p:extLst>
      <p:ext uri="{BB962C8B-B14F-4D97-AF65-F5344CB8AC3E}">
        <p14:creationId xmlns:p14="http://schemas.microsoft.com/office/powerpoint/2010/main" val="1446360470"/>
      </p:ext>
    </p:extLst>
  </p:cSld>
  <p:clrMapOvr>
    <a:masterClrMapping/>
  </p:clrMapOvr>
  <p:transition spd="slow">
    <p:push dir="u"/>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a:xfrm>
            <a:off x="925735" y="402483"/>
            <a:ext cx="11591806" cy="1461188"/>
          </a:xfrm>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925736" y="1853171"/>
            <a:ext cx="5685654"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hr-HR"/>
              <a:t>Kliknite da biste uredili matrice</a:t>
            </a:r>
          </a:p>
        </p:txBody>
      </p:sp>
      <p:sp>
        <p:nvSpPr>
          <p:cNvPr id="4" name="Content Placeholder 3"/>
          <p:cNvSpPr>
            <a:spLocks noGrp="1"/>
          </p:cNvSpPr>
          <p:nvPr>
            <p:ph sz="half" idx="2"/>
          </p:nvPr>
        </p:nvSpPr>
        <p:spPr>
          <a:xfrm>
            <a:off x="925736" y="2761381"/>
            <a:ext cx="5685654" cy="4061576"/>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Text Placeholder 4"/>
          <p:cNvSpPr>
            <a:spLocks noGrp="1"/>
          </p:cNvSpPr>
          <p:nvPr>
            <p:ph type="body" sz="quarter" idx="3"/>
          </p:nvPr>
        </p:nvSpPr>
        <p:spPr>
          <a:xfrm>
            <a:off x="6803886" y="1853171"/>
            <a:ext cx="5713655"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hr-HR"/>
              <a:t>Kliknite da biste uredili matrice</a:t>
            </a:r>
          </a:p>
        </p:txBody>
      </p:sp>
      <p:sp>
        <p:nvSpPr>
          <p:cNvPr id="6" name="Content Placeholder 5"/>
          <p:cNvSpPr>
            <a:spLocks noGrp="1"/>
          </p:cNvSpPr>
          <p:nvPr>
            <p:ph sz="quarter" idx="4"/>
          </p:nvPr>
        </p:nvSpPr>
        <p:spPr>
          <a:xfrm>
            <a:off x="6803886" y="2761381"/>
            <a:ext cx="5713655" cy="4061576"/>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FFA7FC6F-66DA-4D77-B843-35341B336C66}" type="datetime1">
              <a:rPr lang="it-IT" smtClean="0"/>
              <a:t>19/09/2019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E43AF4C-ECE0-483C-A26F-0882D69BA3F5}" type="slidenum">
              <a:rPr lang="it-IT" smtClean="0"/>
              <a:t>‹#›</a:t>
            </a:fld>
            <a:endParaRPr lang="it-IT"/>
          </a:p>
        </p:txBody>
      </p:sp>
    </p:spTree>
    <p:extLst>
      <p:ext uri="{BB962C8B-B14F-4D97-AF65-F5344CB8AC3E}">
        <p14:creationId xmlns:p14="http://schemas.microsoft.com/office/powerpoint/2010/main" val="2461411363"/>
      </p:ext>
    </p:extLst>
  </p:cSld>
  <p:clrMapOvr>
    <a:masterClrMapping/>
  </p:clrMapOvr>
  <p:transition spd="slow">
    <p:push dir="u"/>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FFA7FC6F-66DA-4D77-B843-35341B336C66}" type="datetime1">
              <a:rPr lang="it-IT" smtClean="0"/>
              <a:t>19/09/2019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E43AF4C-ECE0-483C-A26F-0882D69BA3F5}" type="slidenum">
              <a:rPr lang="it-IT" smtClean="0"/>
              <a:t>‹#›</a:t>
            </a:fld>
            <a:endParaRPr lang="it-IT"/>
          </a:p>
        </p:txBody>
      </p:sp>
    </p:spTree>
    <p:extLst>
      <p:ext uri="{BB962C8B-B14F-4D97-AF65-F5344CB8AC3E}">
        <p14:creationId xmlns:p14="http://schemas.microsoft.com/office/powerpoint/2010/main" val="3897299321"/>
      </p:ext>
    </p:extLst>
  </p:cSld>
  <p:clrMapOvr>
    <a:masterClrMapping/>
  </p:clrMapOvr>
  <p:transition spd="slow">
    <p:push dir="u"/>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7FC6F-66DA-4D77-B843-35341B336C66}" type="datetime1">
              <a:rPr lang="it-IT" smtClean="0"/>
              <a:t>19/09/2019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E43AF4C-ECE0-483C-A26F-0882D69BA3F5}" type="slidenum">
              <a:rPr lang="it-IT" smtClean="0"/>
              <a:t>‹#›</a:t>
            </a:fld>
            <a:endParaRPr lang="it-IT"/>
          </a:p>
        </p:txBody>
      </p:sp>
    </p:spTree>
    <p:extLst>
      <p:ext uri="{BB962C8B-B14F-4D97-AF65-F5344CB8AC3E}">
        <p14:creationId xmlns:p14="http://schemas.microsoft.com/office/powerpoint/2010/main" val="492153348"/>
      </p:ext>
    </p:extLst>
  </p:cSld>
  <p:clrMapOvr>
    <a:masterClrMapping/>
  </p:clrMapOvr>
  <p:transition spd="slow">
    <p:push dir="u"/>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7"/>
            </a:lvl1pPr>
          </a:lstStyle>
          <a:p>
            <a:r>
              <a:rPr lang="hr-HR"/>
              <a:t>Kliknite da biste uredili stil naslova matrice</a:t>
            </a:r>
            <a:endParaRPr lang="en-US" dirty="0"/>
          </a:p>
        </p:txBody>
      </p:sp>
      <p:sp>
        <p:nvSpPr>
          <p:cNvPr id="3" name="Content Placeholder 2"/>
          <p:cNvSpPr>
            <a:spLocks noGrp="1"/>
          </p:cNvSpPr>
          <p:nvPr>
            <p:ph idx="1"/>
          </p:nvPr>
        </p:nvSpPr>
        <p:spPr>
          <a:xfrm>
            <a:off x="5713655" y="1088454"/>
            <a:ext cx="6803886"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hr-HR"/>
              <a:t>Kliknite da biste uredili matrice</a:t>
            </a:r>
          </a:p>
        </p:txBody>
      </p:sp>
      <p:sp>
        <p:nvSpPr>
          <p:cNvPr id="5" name="Date Placeholder 4"/>
          <p:cNvSpPr>
            <a:spLocks noGrp="1"/>
          </p:cNvSpPr>
          <p:nvPr>
            <p:ph type="dt" sz="half" idx="10"/>
          </p:nvPr>
        </p:nvSpPr>
        <p:spPr/>
        <p:txBody>
          <a:bodyPr/>
          <a:lstStyle/>
          <a:p>
            <a:fld id="{FFA7FC6F-66DA-4D77-B843-35341B336C66}" type="datetime1">
              <a:rPr lang="it-IT" smtClean="0"/>
              <a:t>19/09/2019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E43AF4C-ECE0-483C-A26F-0882D69BA3F5}" type="slidenum">
              <a:rPr lang="it-IT" smtClean="0"/>
              <a:t>‹#›</a:t>
            </a:fld>
            <a:endParaRPr lang="it-IT"/>
          </a:p>
        </p:txBody>
      </p:sp>
    </p:spTree>
    <p:extLst>
      <p:ext uri="{BB962C8B-B14F-4D97-AF65-F5344CB8AC3E}">
        <p14:creationId xmlns:p14="http://schemas.microsoft.com/office/powerpoint/2010/main" val="2829309666"/>
      </p:ext>
    </p:extLst>
  </p:cSld>
  <p:clrMapOvr>
    <a:masterClrMapping/>
  </p:clrMapOvr>
  <p:transition spd="slow">
    <p:push dir="u"/>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7"/>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5713655" y="1088454"/>
            <a:ext cx="6803886"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hr-HR"/>
              <a:t>Kliknite ikonu da biste dodali  sliku</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hr-HR"/>
              <a:t>Kliknite da biste uredili matrice</a:t>
            </a:r>
          </a:p>
        </p:txBody>
      </p:sp>
      <p:sp>
        <p:nvSpPr>
          <p:cNvPr id="5" name="Date Placeholder 4"/>
          <p:cNvSpPr>
            <a:spLocks noGrp="1"/>
          </p:cNvSpPr>
          <p:nvPr>
            <p:ph type="dt" sz="half" idx="10"/>
          </p:nvPr>
        </p:nvSpPr>
        <p:spPr/>
        <p:txBody>
          <a:bodyPr/>
          <a:lstStyle/>
          <a:p>
            <a:fld id="{FFA7FC6F-66DA-4D77-B843-35341B336C66}" type="datetime1">
              <a:rPr lang="it-IT" smtClean="0"/>
              <a:t>19/09/2019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E43AF4C-ECE0-483C-A26F-0882D69BA3F5}" type="slidenum">
              <a:rPr lang="it-IT" smtClean="0"/>
              <a:t>‹#›</a:t>
            </a:fld>
            <a:endParaRPr lang="it-IT"/>
          </a:p>
        </p:txBody>
      </p:sp>
    </p:spTree>
    <p:extLst>
      <p:ext uri="{BB962C8B-B14F-4D97-AF65-F5344CB8AC3E}">
        <p14:creationId xmlns:p14="http://schemas.microsoft.com/office/powerpoint/2010/main" val="1065809717"/>
      </p:ext>
    </p:extLst>
  </p:cSld>
  <p:clrMapOvr>
    <a:masterClrMapping/>
  </p:clrMapOvr>
  <p:transition spd="slow">
    <p:push dir="u"/>
  </p:transition>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FFA7FC6F-66DA-4D77-B843-35341B336C66}" type="datetime1">
              <a:rPr lang="it-IT" smtClean="0"/>
              <a:t>19/09/2019</a:t>
            </a:fld>
            <a:endParaRPr lang="it-IT"/>
          </a:p>
        </p:txBody>
      </p:sp>
      <p:sp>
        <p:nvSpPr>
          <p:cNvPr id="5" name="Footer Placeholder 4"/>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9E43AF4C-ECE0-483C-A26F-0882D69BA3F5}" type="slidenum">
              <a:rPr lang="it-IT" smtClean="0"/>
              <a:t>‹#›</a:t>
            </a:fld>
            <a:endParaRPr lang="it-IT"/>
          </a:p>
        </p:txBody>
      </p:sp>
    </p:spTree>
    <p:extLst>
      <p:ext uri="{BB962C8B-B14F-4D97-AF65-F5344CB8AC3E}">
        <p14:creationId xmlns:p14="http://schemas.microsoft.com/office/powerpoint/2010/main" val="10451182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hf hdr="0" ftr="0" dt="0"/>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13.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jpeg"/><Relationship Id="rId7" Type="http://schemas.openxmlformats.org/officeDocument/2006/relationships/image" Target="../media/image6.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jpeg"/><Relationship Id="rId7" Type="http://schemas.openxmlformats.org/officeDocument/2006/relationships/image" Target="../media/image6.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jpeg"/><Relationship Id="rId7" Type="http://schemas.openxmlformats.org/officeDocument/2006/relationships/image" Target="../media/image6.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jpeg"/><Relationship Id="rId7" Type="http://schemas.openxmlformats.org/officeDocument/2006/relationships/image" Target="../media/image6.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png"/><Relationship Id="rId10" Type="http://schemas.openxmlformats.org/officeDocument/2006/relationships/image" Target="../media/image10.gif"/><Relationship Id="rId4" Type="http://schemas.openxmlformats.org/officeDocument/2006/relationships/image" Target="../media/image4.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png"/><Relationship Id="rId7"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png"/><Relationship Id="rId10" Type="http://schemas.openxmlformats.org/officeDocument/2006/relationships/image" Target="../media/image10.gif"/><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png"/><Relationship Id="rId7" Type="http://schemas.openxmlformats.org/officeDocument/2006/relationships/image" Target="../media/image6.gif"/><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6.gif"/><Relationship Id="rId5" Type="http://schemas.openxmlformats.org/officeDocument/2006/relationships/image" Target="../media/image5.png"/><Relationship Id="rId10" Type="http://schemas.openxmlformats.org/officeDocument/2006/relationships/image" Target="../media/image10.gif"/><Relationship Id="rId4" Type="http://schemas.openxmlformats.org/officeDocument/2006/relationships/image" Target="../media/image4.png"/><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8.png"/><Relationship Id="rId7" Type="http://schemas.openxmlformats.org/officeDocument/2006/relationships/image" Target="../media/image6.gif"/><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image" Target="../media/image6.gif"/><Relationship Id="rId5" Type="http://schemas.openxmlformats.org/officeDocument/2006/relationships/image" Target="../media/image5.png"/><Relationship Id="rId10" Type="http://schemas.openxmlformats.org/officeDocument/2006/relationships/image" Target="../media/image10.gif"/><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8.xml"/><Relationship Id="rId6" Type="http://schemas.openxmlformats.org/officeDocument/2006/relationships/image" Target="../media/image6.gif"/><Relationship Id="rId5" Type="http://schemas.openxmlformats.org/officeDocument/2006/relationships/image" Target="../media/image5.png"/><Relationship Id="rId10" Type="http://schemas.openxmlformats.org/officeDocument/2006/relationships/image" Target="../media/image10.gif"/><Relationship Id="rId4" Type="http://schemas.openxmlformats.org/officeDocument/2006/relationships/image" Target="../media/image4.pn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gif"/><Relationship Id="rId3" Type="http://schemas.openxmlformats.org/officeDocument/2006/relationships/image" Target="../media/image31.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8.png"/><Relationship Id="rId5" Type="http://schemas.openxmlformats.org/officeDocument/2006/relationships/image" Target="../media/image33.jpeg"/><Relationship Id="rId10" Type="http://schemas.openxmlformats.org/officeDocument/2006/relationships/image" Target="../media/image7.png"/><Relationship Id="rId4" Type="http://schemas.openxmlformats.org/officeDocument/2006/relationships/image" Target="../media/image32.jpeg"/><Relationship Id="rId9"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6.gif"/><Relationship Id="rId3" Type="http://schemas.openxmlformats.org/officeDocument/2006/relationships/image" Target="../media/image3.jpeg"/><Relationship Id="rId7" Type="http://schemas.openxmlformats.org/officeDocument/2006/relationships/diagramQuickStyle" Target="../diagrams/quickStyle2.xml"/><Relationship Id="rId12" Type="http://schemas.openxmlformats.org/officeDocument/2006/relationships/image" Target="../media/image5.png"/><Relationship Id="rId17" Type="http://schemas.openxmlformats.org/officeDocument/2006/relationships/image" Target="../media/image10.gif"/><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diagramLayout" Target="../diagrams/layout2.xml"/><Relationship Id="rId11" Type="http://schemas.openxmlformats.org/officeDocument/2006/relationships/image" Target="../media/image4.png"/><Relationship Id="rId5" Type="http://schemas.openxmlformats.org/officeDocument/2006/relationships/diagramData" Target="../diagrams/data2.xml"/><Relationship Id="rId1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11.png"/><Relationship Id="rId9" Type="http://schemas.microsoft.com/office/2007/relationships/diagramDrawing" Target="../diagrams/drawing2.xm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ravokutnik 6">
            <a:extLst>
              <a:ext uri="{FF2B5EF4-FFF2-40B4-BE49-F238E27FC236}">
                <a16:creationId xmlns:a16="http://schemas.microsoft.com/office/drawing/2014/main" id="{FEC82BFC-6568-4C10-AE2C-D8F350694168}"/>
              </a:ext>
            </a:extLst>
          </p:cNvPr>
          <p:cNvSpPr/>
          <p:nvPr/>
        </p:nvSpPr>
        <p:spPr>
          <a:xfrm>
            <a:off x="535782" y="2998406"/>
            <a:ext cx="12191999" cy="1502847"/>
          </a:xfrm>
          <a:prstGeom prst="rect">
            <a:avLst/>
          </a:prstGeom>
        </p:spPr>
        <p:txBody>
          <a:bodyPr wrap="square">
            <a:spAutoFit/>
          </a:bodyPr>
          <a:lstStyle/>
          <a:p>
            <a:pPr marL="90170" algn="ctr">
              <a:lnSpc>
                <a:spcPct val="115000"/>
              </a:lnSpc>
              <a:spcAft>
                <a:spcPts val="1000"/>
              </a:spcAft>
            </a:pPr>
            <a:r>
              <a:rPr lang="hr-HR" sz="5000"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a:t>
            </a:r>
            <a:endParaRPr lang="hr-HR" sz="5000" dirty="0">
              <a:latin typeface="Calibri" panose="020F0502020204030204" pitchFamily="34" charset="0"/>
              <a:ea typeface="Calibri" panose="020F0502020204030204" pitchFamily="34" charset="0"/>
              <a:cs typeface="Arial" panose="020B0604020202020204" pitchFamily="34" charset="0"/>
            </a:endParaRPr>
          </a:p>
          <a:p>
            <a:pPr marL="90170" algn="ctr">
              <a:lnSpc>
                <a:spcPct val="115000"/>
              </a:lnSpc>
              <a:spcAft>
                <a:spcPts val="1000"/>
              </a:spcAft>
            </a:pPr>
            <a:r>
              <a:rPr lang="hr-HR" sz="2400" dirty="0" err="1">
                <a:latin typeface="Arial" panose="020B0604020202020204" pitchFamily="34" charset="0"/>
                <a:ea typeface="Calibri" panose="020F0502020204030204" pitchFamily="34" charset="0"/>
                <a:cs typeface="Arial" panose="020B0604020202020204" pitchFamily="34" charset="0"/>
              </a:rPr>
              <a:t>Routes</a:t>
            </a:r>
            <a:r>
              <a:rPr lang="hr-HR" sz="2400" dirty="0">
                <a:latin typeface="Arial" panose="020B0604020202020204" pitchFamily="34" charset="0"/>
                <a:ea typeface="Calibri" panose="020F0502020204030204" pitchFamily="34" charset="0"/>
                <a:cs typeface="Arial" panose="020B0604020202020204" pitchFamily="34" charset="0"/>
              </a:rPr>
              <a:t> </a:t>
            </a:r>
            <a:r>
              <a:rPr lang="hr-HR" sz="2400" dirty="0" err="1">
                <a:latin typeface="Arial" panose="020B0604020202020204" pitchFamily="34" charset="0"/>
                <a:ea typeface="Calibri" panose="020F0502020204030204" pitchFamily="34" charset="0"/>
                <a:cs typeface="Arial" panose="020B0604020202020204" pitchFamily="34" charset="0"/>
              </a:rPr>
              <a:t>Shaping</a:t>
            </a:r>
            <a:r>
              <a:rPr lang="hr-HR" sz="2400" dirty="0">
                <a:latin typeface="Arial" panose="020B0604020202020204" pitchFamily="34" charset="0"/>
                <a:ea typeface="Calibri" panose="020F0502020204030204" pitchFamily="34" charset="0"/>
                <a:cs typeface="Arial" panose="020B0604020202020204" pitchFamily="34" charset="0"/>
              </a:rPr>
              <a:t> a Unique </a:t>
            </a:r>
            <a:r>
              <a:rPr lang="hr-HR" sz="2400" dirty="0" err="1">
                <a:latin typeface="Arial" panose="020B0604020202020204" pitchFamily="34" charset="0"/>
                <a:ea typeface="Calibri" panose="020F0502020204030204" pitchFamily="34" charset="0"/>
                <a:cs typeface="Arial" panose="020B0604020202020204" pitchFamily="34" charset="0"/>
              </a:rPr>
              <a:t>Civilization</a:t>
            </a:r>
            <a:endParaRPr lang="hr-HR" sz="2400" dirty="0">
              <a:latin typeface="Calibri" panose="020F0502020204030204" pitchFamily="34" charset="0"/>
              <a:ea typeface="Calibri" panose="020F0502020204030204" pitchFamily="34" charset="0"/>
              <a:cs typeface="Arial" panose="020B0604020202020204" pitchFamily="34" charset="0"/>
            </a:endParaRPr>
          </a:p>
        </p:txBody>
      </p:sp>
      <p:sp>
        <p:nvSpPr>
          <p:cNvPr id="8" name="Subtitle 2">
            <a:extLst>
              <a:ext uri="{FF2B5EF4-FFF2-40B4-BE49-F238E27FC236}">
                <a16:creationId xmlns:a16="http://schemas.microsoft.com/office/drawing/2014/main" id="{CC2782EA-19C0-483B-85E6-3EE26D082A71}"/>
              </a:ext>
            </a:extLst>
          </p:cNvPr>
          <p:cNvSpPr>
            <a:spLocks noGrp="1"/>
          </p:cNvSpPr>
          <p:nvPr>
            <p:ph type="subTitle" idx="1"/>
          </p:nvPr>
        </p:nvSpPr>
        <p:spPr>
          <a:xfrm>
            <a:off x="2059780" y="2532228"/>
            <a:ext cx="9144000" cy="1655762"/>
          </a:xfrm>
        </p:spPr>
        <p:txBody>
          <a:bodyPr/>
          <a:lstStyle/>
          <a:p>
            <a:r>
              <a:rPr lang="hr-HR" dirty="0"/>
              <a:t>International </a:t>
            </a:r>
            <a:r>
              <a:rPr lang="hr-HR" dirty="0" err="1"/>
              <a:t>Cultural</a:t>
            </a:r>
            <a:r>
              <a:rPr lang="hr-HR" dirty="0"/>
              <a:t> </a:t>
            </a:r>
            <a:r>
              <a:rPr lang="hr-HR" dirty="0" err="1"/>
              <a:t>Turistic</a:t>
            </a:r>
            <a:r>
              <a:rPr lang="hr-HR" dirty="0"/>
              <a:t> </a:t>
            </a:r>
            <a:r>
              <a:rPr lang="hr-HR" dirty="0" err="1"/>
              <a:t>Route</a:t>
            </a:r>
            <a:endParaRPr lang="hr-HR" dirty="0"/>
          </a:p>
        </p:txBody>
      </p:sp>
    </p:spTree>
    <p:extLst>
      <p:ext uri="{BB962C8B-B14F-4D97-AF65-F5344CB8AC3E}">
        <p14:creationId xmlns:p14="http://schemas.microsoft.com/office/powerpoint/2010/main" val="92549961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4A6D6AD9-1E99-4D60-82A9-5A956371A27A}"/>
              </a:ext>
            </a:extLst>
          </p:cNvPr>
          <p:cNvPicPr>
            <a:picLocks noChangeAspect="1"/>
          </p:cNvPicPr>
          <p:nvPr/>
        </p:nvPicPr>
        <p:blipFill>
          <a:blip r:embed="rId3"/>
          <a:stretch>
            <a:fillRect/>
          </a:stretch>
        </p:blipFill>
        <p:spPr>
          <a:xfrm rot="20923096">
            <a:off x="106075" y="79575"/>
            <a:ext cx="2614684" cy="331083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901055048"/>
              </p:ext>
            </p:extLst>
          </p:nvPr>
        </p:nvGraphicFramePr>
        <p:xfrm>
          <a:off x="1966109" y="1258603"/>
          <a:ext cx="10549052" cy="5153215"/>
        </p:xfrm>
        <a:graphic>
          <a:graphicData uri="http://schemas.openxmlformats.org/drawingml/2006/table">
            <a:tbl>
              <a:tblPr/>
              <a:tblGrid>
                <a:gridCol w="10549052">
                  <a:extLst>
                    <a:ext uri="{9D8B030D-6E8A-4147-A177-3AD203B41FA5}">
                      <a16:colId xmlns:a16="http://schemas.microsoft.com/office/drawing/2014/main" val="1678993314"/>
                    </a:ext>
                  </a:extLst>
                </a:gridCol>
              </a:tblGrid>
              <a:tr h="320765">
                <a:tc>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pPr>
                      <a:r>
                        <a:rPr kumimoji="0" lang="ta-IN" altLang="sr-Latn-RS" sz="3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6. </a:t>
                      </a:r>
                      <a:r>
                        <a:rPr kumimoji="0" lang="en-US" altLang="sr-Latn-RS" sz="3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PARTICIPATORY APPROACH IN RESEARCHING AND DEVELOPING A THEME </a:t>
                      </a:r>
                      <a:endParaRPr kumimoji="0" lang="ta-IN" altLang="sr-Latn-RS" sz="30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txBody>
                  <a:tcPr marL="80189" marR="80189" marT="40100" marB="401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995382083"/>
                  </a:ext>
                </a:extLst>
              </a:tr>
              <a:tr h="294035">
                <a:tc>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pPr>
                      <a:r>
                        <a:rPr kumimoji="0" lang="ta-IN" altLang="sr-Latn-RS" sz="3000" b="0"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 - </a:t>
                      </a:r>
                      <a:r>
                        <a:rPr kumimoji="0" lang="en-US"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at least </a:t>
                      </a:r>
                      <a:r>
                        <a:rPr kumimoji="0" lang="ta-IN"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two</a:t>
                      </a:r>
                      <a:r>
                        <a:rPr kumimoji="0" lang="hr-HR"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 </a:t>
                      </a:r>
                      <a:r>
                        <a:rPr kumimoji="0" lang="en-US"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criteria needs to be addressed </a:t>
                      </a:r>
                    </a:p>
                  </a:txBody>
                  <a:tcPr marL="80189" marR="80189" marT="40100" marB="401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304976462"/>
                  </a:ext>
                </a:extLst>
              </a:tr>
              <a:tr h="3621215">
                <a:tc>
                  <a:txBody>
                    <a:bodyPr/>
                    <a:lstStyle>
                      <a:lvl1pPr marL="342900" indent="-28575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342900" marR="0" lvl="0"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The topic is researched and related to the region</a:t>
                      </a:r>
                      <a:endParaRPr kumimoji="0" lang="hr-HR" altLang="sr-Latn-RS" sz="24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342900" marR="0" lvl="0"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The topic was developed including local community and  experts</a:t>
                      </a:r>
                    </a:p>
                    <a:p>
                      <a:pPr marL="342900" marR="0" lvl="0"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hr-HR"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A</a:t>
                      </a: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number of tour operators, touristic agencies and DMCs involved </a:t>
                      </a:r>
                    </a:p>
                    <a:p>
                      <a:pPr marL="342900" marR="0" lvl="0"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There is an interdisciplinary approach</a:t>
                      </a:r>
                      <a:endParaRPr kumimoji="0" lang="en-US" altLang="sr-Latn-RS" sz="24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342900" marR="0" lvl="0"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Co-funding of the project from different sources</a:t>
                      </a:r>
                    </a:p>
                  </a:txBody>
                  <a:tcPr marL="80189" marR="80189" marT="40100" marB="40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928946629"/>
                  </a:ext>
                </a:extLst>
              </a:tr>
            </a:tbl>
          </a:graphicData>
        </a:graphic>
      </p:graphicFrame>
      <p:sp>
        <p:nvSpPr>
          <p:cNvPr id="5" name="Pravokutnik 4">
            <a:extLst>
              <a:ext uri="{FF2B5EF4-FFF2-40B4-BE49-F238E27FC236}">
                <a16:creationId xmlns:a16="http://schemas.microsoft.com/office/drawing/2014/main" id="{9E27F548-16CE-4970-85BF-2A9DA2747040}"/>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6" name="Slika 5">
            <a:extLst>
              <a:ext uri="{FF2B5EF4-FFF2-40B4-BE49-F238E27FC236}">
                <a16:creationId xmlns:a16="http://schemas.microsoft.com/office/drawing/2014/main" id="{4A937A81-D7CD-4637-81D4-7010B5C57423}"/>
              </a:ext>
            </a:extLst>
          </p:cNvPr>
          <p:cNvPicPr>
            <a:picLocks noChangeAspect="1"/>
          </p:cNvPicPr>
          <p:nvPr/>
        </p:nvPicPr>
        <p:blipFill>
          <a:blip r:embed="rId4"/>
          <a:stretch>
            <a:fillRect/>
          </a:stretch>
        </p:blipFill>
        <p:spPr>
          <a:xfrm>
            <a:off x="258632" y="6756140"/>
            <a:ext cx="2251320" cy="668032"/>
          </a:xfrm>
          <a:prstGeom prst="rect">
            <a:avLst/>
          </a:prstGeom>
        </p:spPr>
      </p:pic>
      <p:sp>
        <p:nvSpPr>
          <p:cNvPr id="7" name="Pravokutnik 6">
            <a:extLst>
              <a:ext uri="{FF2B5EF4-FFF2-40B4-BE49-F238E27FC236}">
                <a16:creationId xmlns:a16="http://schemas.microsoft.com/office/drawing/2014/main" id="{7C6A50E7-D105-4C61-A8BE-4DEA5F376FFF}"/>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8" name="Slika 7">
            <a:extLst>
              <a:ext uri="{FF2B5EF4-FFF2-40B4-BE49-F238E27FC236}">
                <a16:creationId xmlns:a16="http://schemas.microsoft.com/office/drawing/2014/main" id="{0C3ABC71-CB0A-486D-BA7B-120B8EDDB6E3}"/>
              </a:ext>
            </a:extLst>
          </p:cNvPr>
          <p:cNvPicPr>
            <a:picLocks noChangeAspect="1"/>
          </p:cNvPicPr>
          <p:nvPr/>
        </p:nvPicPr>
        <p:blipFill>
          <a:blip r:embed="rId5"/>
          <a:stretch>
            <a:fillRect/>
          </a:stretch>
        </p:blipFill>
        <p:spPr>
          <a:xfrm>
            <a:off x="8648028" y="6794239"/>
            <a:ext cx="934776" cy="491731"/>
          </a:xfrm>
          <a:prstGeom prst="rect">
            <a:avLst/>
          </a:prstGeom>
        </p:spPr>
      </p:pic>
      <p:pic>
        <p:nvPicPr>
          <p:cNvPr id="9" name="Picture 2">
            <a:extLst>
              <a:ext uri="{FF2B5EF4-FFF2-40B4-BE49-F238E27FC236}">
                <a16:creationId xmlns:a16="http://schemas.microsoft.com/office/drawing/2014/main" id="{68658D21-14C7-4AB1-8CF1-F831260033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345ABC2C-A9CC-4B8F-875D-6CAE5FBEDF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49382CD0-C764-4ACB-9505-E39C8E21A37A}"/>
              </a:ext>
            </a:extLst>
          </p:cNvPr>
          <p:cNvPicPr>
            <a:picLocks noChangeAspect="1"/>
          </p:cNvPicPr>
          <p:nvPr/>
        </p:nvPicPr>
        <p:blipFill>
          <a:blip r:embed="rId8"/>
          <a:stretch>
            <a:fillRect/>
          </a:stretch>
        </p:blipFill>
        <p:spPr>
          <a:xfrm>
            <a:off x="7546683" y="6801985"/>
            <a:ext cx="948272" cy="485318"/>
          </a:xfrm>
          <a:prstGeom prst="rect">
            <a:avLst/>
          </a:prstGeom>
        </p:spPr>
      </p:pic>
      <p:pic>
        <p:nvPicPr>
          <p:cNvPr id="12" name="Slika 11">
            <a:extLst>
              <a:ext uri="{FF2B5EF4-FFF2-40B4-BE49-F238E27FC236}">
                <a16:creationId xmlns:a16="http://schemas.microsoft.com/office/drawing/2014/main" id="{24AF1066-3675-4D75-B325-6809F8167BBD}"/>
              </a:ext>
            </a:extLst>
          </p:cNvPr>
          <p:cNvPicPr>
            <a:picLocks noChangeAspect="1"/>
          </p:cNvPicPr>
          <p:nvPr/>
        </p:nvPicPr>
        <p:blipFill>
          <a:blip r:embed="rId9"/>
          <a:stretch>
            <a:fillRect/>
          </a:stretch>
        </p:blipFill>
        <p:spPr>
          <a:xfrm>
            <a:off x="5899859" y="6616234"/>
            <a:ext cx="1657921" cy="839029"/>
          </a:xfrm>
          <a:prstGeom prst="rect">
            <a:avLst/>
          </a:prstGeom>
        </p:spPr>
      </p:pic>
      <p:pic>
        <p:nvPicPr>
          <p:cNvPr id="13" name="Slika 12">
            <a:extLst>
              <a:ext uri="{FF2B5EF4-FFF2-40B4-BE49-F238E27FC236}">
                <a16:creationId xmlns:a16="http://schemas.microsoft.com/office/drawing/2014/main" id="{0B1BADBD-465A-4796-A6A8-4741AB12A346}"/>
              </a:ext>
            </a:extLst>
          </p:cNvPr>
          <p:cNvPicPr>
            <a:picLocks noChangeAspect="1"/>
          </p:cNvPicPr>
          <p:nvPr/>
        </p:nvPicPr>
        <p:blipFill>
          <a:blip r:embed="rId10"/>
          <a:stretch>
            <a:fillRect/>
          </a:stretch>
        </p:blipFill>
        <p:spPr>
          <a:xfrm>
            <a:off x="3081548" y="6863081"/>
            <a:ext cx="1342483" cy="454149"/>
          </a:xfrm>
          <a:prstGeom prst="rect">
            <a:avLst/>
          </a:prstGeom>
        </p:spPr>
      </p:pic>
      <p:pic>
        <p:nvPicPr>
          <p:cNvPr id="14" name="Picture 2" descr="Slikovni rezultat za dubrovaÄko neretvanska grb">
            <a:extLst>
              <a:ext uri="{FF2B5EF4-FFF2-40B4-BE49-F238E27FC236}">
                <a16:creationId xmlns:a16="http://schemas.microsoft.com/office/drawing/2014/main" id="{F89E6536-BB35-462F-A452-CB249492E7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75515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E491D68-9645-4200-8049-4044150FCC70}"/>
              </a:ext>
            </a:extLst>
          </p:cNvPr>
          <p:cNvPicPr>
            <a:picLocks noChangeAspect="1"/>
          </p:cNvPicPr>
          <p:nvPr/>
        </p:nvPicPr>
        <p:blipFill>
          <a:blip r:embed="rId3"/>
          <a:stretch>
            <a:fillRect/>
          </a:stretch>
        </p:blipFill>
        <p:spPr>
          <a:xfrm rot="20923096">
            <a:off x="106075" y="79575"/>
            <a:ext cx="2614684" cy="331083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989423269"/>
              </p:ext>
            </p:extLst>
          </p:nvPr>
        </p:nvGraphicFramePr>
        <p:xfrm>
          <a:off x="1990927" y="1652529"/>
          <a:ext cx="10303897" cy="5529240"/>
        </p:xfrm>
        <a:graphic>
          <a:graphicData uri="http://schemas.openxmlformats.org/drawingml/2006/table">
            <a:tbl>
              <a:tblPr/>
              <a:tblGrid>
                <a:gridCol w="10303897">
                  <a:extLst>
                    <a:ext uri="{9D8B030D-6E8A-4147-A177-3AD203B41FA5}">
                      <a16:colId xmlns:a16="http://schemas.microsoft.com/office/drawing/2014/main" val="2705069616"/>
                    </a:ext>
                  </a:extLst>
                </a:gridCol>
              </a:tblGrid>
              <a:tr h="535239">
                <a:tc>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pPr>
                      <a:r>
                        <a:rPr kumimoji="0" lang="ta-IN" altLang="sr-Latn-RS" sz="3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7. </a:t>
                      </a:r>
                      <a:r>
                        <a:rPr kumimoji="0" lang="en-US" altLang="sr-Latn-RS" sz="3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HORIZONTAL THEMES </a:t>
                      </a:r>
                      <a:endParaRPr kumimoji="0" lang="ta-IN" altLang="sr-Latn-RS" sz="30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txBody>
                  <a:tcPr marL="80189" marR="80189" marT="40087" marB="400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257545946"/>
                  </a:ext>
                </a:extLst>
              </a:tr>
              <a:tr h="535239">
                <a:tc>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pPr>
                      <a:r>
                        <a:rPr kumimoji="0" lang="ta-IN" altLang="sr-Latn-RS" sz="3000" b="0"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 - </a:t>
                      </a:r>
                      <a:r>
                        <a:rPr kumimoji="0" lang="en-US"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at least one horizontal theme needs to be addressed</a:t>
                      </a:r>
                    </a:p>
                  </a:txBody>
                  <a:tcPr marL="80189" marR="80189" marT="40087" marB="400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365864928"/>
                  </a:ext>
                </a:extLst>
              </a:tr>
              <a:tr h="4454492">
                <a:tc>
                  <a:txBody>
                    <a:bodyPr/>
                    <a:lstStyle>
                      <a:lvl1pPr marL="342900" indent="-28575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742950" marR="0" lvl="1"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Ensure the inclusion of ethnic and social minorities  </a:t>
                      </a:r>
                    </a:p>
                    <a:p>
                      <a:pPr marL="742950" marR="0" lvl="1"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Level of IT and multimedia inclusion in the interpretation of cultural heritage (e.g. 3 D interpretation, holograms etc.) </a:t>
                      </a:r>
                    </a:p>
                    <a:p>
                      <a:pPr marL="742950" marR="0" lvl="1"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Innovation and social innovation in the interpretation, education and/or promotion of HERA cultural routes</a:t>
                      </a:r>
                    </a:p>
                    <a:p>
                      <a:pPr marL="742950" marR="0" lvl="1" indent="-285750" algn="just" defTabSz="457200" rtl="0" eaLnBrk="1" fontAlgn="base" latinLnBrk="0" hangingPunct="1">
                        <a:lnSpc>
                          <a:spcPct val="150000"/>
                        </a:lnSpc>
                        <a:spcBef>
                          <a:spcPct val="0"/>
                        </a:spcBef>
                        <a:spcAft>
                          <a:spcPct val="0"/>
                        </a:spcAft>
                        <a:buClrTx/>
                        <a:buSzTx/>
                        <a:buFont typeface="Arial" panose="020B0604020202020204" pitchFamily="34" charset="0"/>
                        <a:buNone/>
                        <a:tabLst/>
                      </a:pPr>
                      <a:endParaRPr kumimoji="0" lang="ta-IN" altLang="sr-Latn-RS" sz="2000" b="0" i="0" u="none" strike="noStrike" cap="none" normalizeH="0" baseline="0" dirty="0">
                        <a:ln>
                          <a:noFill/>
                        </a:ln>
                        <a:solidFill>
                          <a:srgbClr val="000000"/>
                        </a:solidFill>
                        <a:effectLst/>
                        <a:latin typeface="Latha" charset="0"/>
                        <a:ea typeface="MS PGothic" panose="020B0600070205080204" pitchFamily="34" charset="-128"/>
                      </a:endParaRPr>
                    </a:p>
                    <a:p>
                      <a:pPr marL="342900" marR="0" lvl="0" indent="-285750" algn="ctr" defTabSz="457200" rtl="0" eaLnBrk="1" fontAlgn="base" latinLnBrk="0" hangingPunct="1">
                        <a:lnSpc>
                          <a:spcPct val="150000"/>
                        </a:lnSpc>
                        <a:spcBef>
                          <a:spcPct val="0"/>
                        </a:spcBef>
                        <a:spcAft>
                          <a:spcPct val="0"/>
                        </a:spcAft>
                        <a:buClrTx/>
                        <a:buSzTx/>
                        <a:buFont typeface="Arial" panose="020B0604020202020204" pitchFamily="34" charset="0"/>
                        <a:buNone/>
                        <a:tabLst/>
                      </a:pPr>
                      <a:r>
                        <a:rPr kumimoji="0" lang="en-US" altLang="sr-Latn-RS" sz="20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Horizontal themes give an added value to the cultural route and are relevant to all cultural routes disregarding its theme, location and other criteria. </a:t>
                      </a:r>
                      <a:endParaRPr kumimoji="0" lang="hr-HR" altLang="sr-Latn-RS" sz="20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endParaRPr>
                    </a:p>
                  </a:txBody>
                  <a:tcPr marL="80189" marR="80189" marT="40087" marB="4008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006960434"/>
                  </a:ext>
                </a:extLst>
              </a:tr>
            </a:tbl>
          </a:graphicData>
        </a:graphic>
      </p:graphicFrame>
      <p:sp>
        <p:nvSpPr>
          <p:cNvPr id="5" name="Pravokutnik 4">
            <a:extLst>
              <a:ext uri="{FF2B5EF4-FFF2-40B4-BE49-F238E27FC236}">
                <a16:creationId xmlns:a16="http://schemas.microsoft.com/office/drawing/2014/main" id="{5CAFA649-7D27-47E2-861E-0238F8973553}"/>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6" name="Slika 5">
            <a:extLst>
              <a:ext uri="{FF2B5EF4-FFF2-40B4-BE49-F238E27FC236}">
                <a16:creationId xmlns:a16="http://schemas.microsoft.com/office/drawing/2014/main" id="{9C48291E-87C3-46DC-B9D8-0C4B1329FAC5}"/>
              </a:ext>
            </a:extLst>
          </p:cNvPr>
          <p:cNvPicPr>
            <a:picLocks noChangeAspect="1"/>
          </p:cNvPicPr>
          <p:nvPr/>
        </p:nvPicPr>
        <p:blipFill>
          <a:blip r:embed="rId4"/>
          <a:stretch>
            <a:fillRect/>
          </a:stretch>
        </p:blipFill>
        <p:spPr>
          <a:xfrm>
            <a:off x="258632" y="6756140"/>
            <a:ext cx="2251320" cy="668032"/>
          </a:xfrm>
          <a:prstGeom prst="rect">
            <a:avLst/>
          </a:prstGeom>
        </p:spPr>
      </p:pic>
      <p:sp>
        <p:nvSpPr>
          <p:cNvPr id="7" name="Pravokutnik 6">
            <a:extLst>
              <a:ext uri="{FF2B5EF4-FFF2-40B4-BE49-F238E27FC236}">
                <a16:creationId xmlns:a16="http://schemas.microsoft.com/office/drawing/2014/main" id="{27E87312-C3A4-4C8F-B4BF-7150D68A7D06}"/>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8" name="Slika 7">
            <a:extLst>
              <a:ext uri="{FF2B5EF4-FFF2-40B4-BE49-F238E27FC236}">
                <a16:creationId xmlns:a16="http://schemas.microsoft.com/office/drawing/2014/main" id="{E0905D4A-264D-48C6-B8F5-07BF521FB713}"/>
              </a:ext>
            </a:extLst>
          </p:cNvPr>
          <p:cNvPicPr>
            <a:picLocks noChangeAspect="1"/>
          </p:cNvPicPr>
          <p:nvPr/>
        </p:nvPicPr>
        <p:blipFill>
          <a:blip r:embed="rId5"/>
          <a:stretch>
            <a:fillRect/>
          </a:stretch>
        </p:blipFill>
        <p:spPr>
          <a:xfrm>
            <a:off x="8648028" y="6794239"/>
            <a:ext cx="934776" cy="491731"/>
          </a:xfrm>
          <a:prstGeom prst="rect">
            <a:avLst/>
          </a:prstGeom>
        </p:spPr>
      </p:pic>
      <p:pic>
        <p:nvPicPr>
          <p:cNvPr id="9" name="Picture 2">
            <a:extLst>
              <a:ext uri="{FF2B5EF4-FFF2-40B4-BE49-F238E27FC236}">
                <a16:creationId xmlns:a16="http://schemas.microsoft.com/office/drawing/2014/main" id="{C4880F20-343B-42FF-94B8-771E870795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9386B221-EA72-4A72-A066-A6B1956E94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E256FEB8-FE67-4EF0-BD5A-03A33699770E}"/>
              </a:ext>
            </a:extLst>
          </p:cNvPr>
          <p:cNvPicPr>
            <a:picLocks noChangeAspect="1"/>
          </p:cNvPicPr>
          <p:nvPr/>
        </p:nvPicPr>
        <p:blipFill>
          <a:blip r:embed="rId8"/>
          <a:stretch>
            <a:fillRect/>
          </a:stretch>
        </p:blipFill>
        <p:spPr>
          <a:xfrm>
            <a:off x="7546683" y="6801985"/>
            <a:ext cx="948272" cy="485318"/>
          </a:xfrm>
          <a:prstGeom prst="rect">
            <a:avLst/>
          </a:prstGeom>
        </p:spPr>
      </p:pic>
      <p:pic>
        <p:nvPicPr>
          <p:cNvPr id="12" name="Slika 11">
            <a:extLst>
              <a:ext uri="{FF2B5EF4-FFF2-40B4-BE49-F238E27FC236}">
                <a16:creationId xmlns:a16="http://schemas.microsoft.com/office/drawing/2014/main" id="{7EEC729D-4123-468A-A3AE-6694F509C6BE}"/>
              </a:ext>
            </a:extLst>
          </p:cNvPr>
          <p:cNvPicPr>
            <a:picLocks noChangeAspect="1"/>
          </p:cNvPicPr>
          <p:nvPr/>
        </p:nvPicPr>
        <p:blipFill>
          <a:blip r:embed="rId9"/>
          <a:stretch>
            <a:fillRect/>
          </a:stretch>
        </p:blipFill>
        <p:spPr>
          <a:xfrm>
            <a:off x="5899859" y="6616234"/>
            <a:ext cx="1657921" cy="839029"/>
          </a:xfrm>
          <a:prstGeom prst="rect">
            <a:avLst/>
          </a:prstGeom>
        </p:spPr>
      </p:pic>
      <p:pic>
        <p:nvPicPr>
          <p:cNvPr id="13" name="Slika 12">
            <a:extLst>
              <a:ext uri="{FF2B5EF4-FFF2-40B4-BE49-F238E27FC236}">
                <a16:creationId xmlns:a16="http://schemas.microsoft.com/office/drawing/2014/main" id="{C903EC16-6D63-418D-8076-7B49276BBB54}"/>
              </a:ext>
            </a:extLst>
          </p:cNvPr>
          <p:cNvPicPr>
            <a:picLocks noChangeAspect="1"/>
          </p:cNvPicPr>
          <p:nvPr/>
        </p:nvPicPr>
        <p:blipFill>
          <a:blip r:embed="rId10"/>
          <a:stretch>
            <a:fillRect/>
          </a:stretch>
        </p:blipFill>
        <p:spPr>
          <a:xfrm>
            <a:off x="3081548" y="6863081"/>
            <a:ext cx="1342483" cy="454149"/>
          </a:xfrm>
          <a:prstGeom prst="rect">
            <a:avLst/>
          </a:prstGeom>
        </p:spPr>
      </p:pic>
      <p:pic>
        <p:nvPicPr>
          <p:cNvPr id="14" name="Picture 2" descr="Slikovni rezultat za dubrovaÄko neretvanska grb">
            <a:extLst>
              <a:ext uri="{FF2B5EF4-FFF2-40B4-BE49-F238E27FC236}">
                <a16:creationId xmlns:a16="http://schemas.microsoft.com/office/drawing/2014/main" id="{86787A78-06F3-4ED8-B04A-D83CEC0C7B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0480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ED21AAE0-4B4E-4550-BF9A-CDE121564654}"/>
              </a:ext>
            </a:extLst>
          </p:cNvPr>
          <p:cNvPicPr>
            <a:picLocks noChangeAspect="1"/>
          </p:cNvPicPr>
          <p:nvPr/>
        </p:nvPicPr>
        <p:blipFill>
          <a:blip r:embed="rId3"/>
          <a:stretch>
            <a:fillRect/>
          </a:stretch>
        </p:blipFill>
        <p:spPr>
          <a:xfrm rot="20923096">
            <a:off x="106075" y="79575"/>
            <a:ext cx="2614684" cy="331083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74455906"/>
              </p:ext>
            </p:extLst>
          </p:nvPr>
        </p:nvGraphicFramePr>
        <p:xfrm>
          <a:off x="1795348" y="2505349"/>
          <a:ext cx="10356257" cy="3190371"/>
        </p:xfrm>
        <a:graphic>
          <a:graphicData uri="http://schemas.openxmlformats.org/drawingml/2006/table">
            <a:tbl>
              <a:tblPr/>
              <a:tblGrid>
                <a:gridCol w="10356257">
                  <a:extLst>
                    <a:ext uri="{9D8B030D-6E8A-4147-A177-3AD203B41FA5}">
                      <a16:colId xmlns:a16="http://schemas.microsoft.com/office/drawing/2014/main" val="2131860863"/>
                    </a:ext>
                  </a:extLst>
                </a:gridCol>
              </a:tblGrid>
              <a:tr h="882012">
                <a:tc>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pPr>
                      <a:r>
                        <a:rPr kumimoji="0" lang="ta-IN" altLang="sr-Latn-RS" sz="3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8. </a:t>
                      </a:r>
                      <a:r>
                        <a:rPr kumimoji="0" lang="en-GB" altLang="sr-Latn-RS" sz="3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CAPACITY  BUILDING REQUIREMENTS</a:t>
                      </a:r>
                      <a:endParaRPr kumimoji="0" lang="ta-IN" altLang="sr-Latn-RS" sz="30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txBody>
                  <a:tcPr marL="80189" marR="80189" marT="40084" marB="400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329357965"/>
                  </a:ext>
                </a:extLst>
              </a:tr>
              <a:tr h="2308359">
                <a:tc>
                  <a:txBody>
                    <a:bodyPr/>
                    <a:lstStyle>
                      <a:lvl1pPr marL="285750" indent="-28575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sr-Latn-RS" sz="30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at  least  </a:t>
                      </a:r>
                      <a:r>
                        <a:rPr kumimoji="0" lang="ta-IN" altLang="sr-Latn-RS" sz="30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one </a:t>
                      </a:r>
                      <a:r>
                        <a:rPr kumimoji="0" lang="hr-HR" altLang="sr-Latn-RS" sz="30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 </a:t>
                      </a:r>
                      <a:r>
                        <a:rPr kumimoji="0" lang="en-GB" altLang="sr-Latn-RS" sz="30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officially trained/certified  heritage interpreter on staff/available in partner organizations</a:t>
                      </a:r>
                      <a:endParaRPr kumimoji="0" lang="hr-HR" altLang="sr-Latn-RS" sz="30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endParaRPr>
                    </a:p>
                  </a:txBody>
                  <a:tcPr marL="80189" marR="80189" marT="40084" marB="400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552823926"/>
                  </a:ext>
                </a:extLst>
              </a:tr>
            </a:tbl>
          </a:graphicData>
        </a:graphic>
      </p:graphicFrame>
      <p:sp>
        <p:nvSpPr>
          <p:cNvPr id="4" name="Pravokutnik 3">
            <a:extLst>
              <a:ext uri="{FF2B5EF4-FFF2-40B4-BE49-F238E27FC236}">
                <a16:creationId xmlns:a16="http://schemas.microsoft.com/office/drawing/2014/main" id="{8E9B4A6C-9C74-4B49-A4CE-466A7CA72412}"/>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5" name="Slika 4">
            <a:extLst>
              <a:ext uri="{FF2B5EF4-FFF2-40B4-BE49-F238E27FC236}">
                <a16:creationId xmlns:a16="http://schemas.microsoft.com/office/drawing/2014/main" id="{F60FCA26-FA9D-424E-834F-C9C7743F44B9}"/>
              </a:ext>
            </a:extLst>
          </p:cNvPr>
          <p:cNvPicPr>
            <a:picLocks noChangeAspect="1"/>
          </p:cNvPicPr>
          <p:nvPr/>
        </p:nvPicPr>
        <p:blipFill>
          <a:blip r:embed="rId4"/>
          <a:stretch>
            <a:fillRect/>
          </a:stretch>
        </p:blipFill>
        <p:spPr>
          <a:xfrm>
            <a:off x="258632" y="6756140"/>
            <a:ext cx="2251320" cy="668032"/>
          </a:xfrm>
          <a:prstGeom prst="rect">
            <a:avLst/>
          </a:prstGeom>
        </p:spPr>
      </p:pic>
      <p:sp>
        <p:nvSpPr>
          <p:cNvPr id="6" name="Pravokutnik 5">
            <a:extLst>
              <a:ext uri="{FF2B5EF4-FFF2-40B4-BE49-F238E27FC236}">
                <a16:creationId xmlns:a16="http://schemas.microsoft.com/office/drawing/2014/main" id="{EC4686BF-BD95-4747-AAED-B69DF1B4FD96}"/>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7" name="Slika 6">
            <a:extLst>
              <a:ext uri="{FF2B5EF4-FFF2-40B4-BE49-F238E27FC236}">
                <a16:creationId xmlns:a16="http://schemas.microsoft.com/office/drawing/2014/main" id="{14A5B94B-207D-469A-A34B-A6F256783FAA}"/>
              </a:ext>
            </a:extLst>
          </p:cNvPr>
          <p:cNvPicPr>
            <a:picLocks noChangeAspect="1"/>
          </p:cNvPicPr>
          <p:nvPr/>
        </p:nvPicPr>
        <p:blipFill>
          <a:blip r:embed="rId5"/>
          <a:stretch>
            <a:fillRect/>
          </a:stretch>
        </p:blipFill>
        <p:spPr>
          <a:xfrm>
            <a:off x="8648028" y="6794239"/>
            <a:ext cx="934776" cy="491731"/>
          </a:xfrm>
          <a:prstGeom prst="rect">
            <a:avLst/>
          </a:prstGeom>
        </p:spPr>
      </p:pic>
      <p:pic>
        <p:nvPicPr>
          <p:cNvPr id="8" name="Picture 2">
            <a:extLst>
              <a:ext uri="{FF2B5EF4-FFF2-40B4-BE49-F238E27FC236}">
                <a16:creationId xmlns:a16="http://schemas.microsoft.com/office/drawing/2014/main" id="{3AE9D552-683F-44B4-B6BA-1C32E842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649FA090-0594-4AE5-B227-32538A6969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10" name="Slika 9">
            <a:extLst>
              <a:ext uri="{FF2B5EF4-FFF2-40B4-BE49-F238E27FC236}">
                <a16:creationId xmlns:a16="http://schemas.microsoft.com/office/drawing/2014/main" id="{DDD77372-ED3F-46CD-B11E-1BEAE102FDC5}"/>
              </a:ext>
            </a:extLst>
          </p:cNvPr>
          <p:cNvPicPr>
            <a:picLocks noChangeAspect="1"/>
          </p:cNvPicPr>
          <p:nvPr/>
        </p:nvPicPr>
        <p:blipFill>
          <a:blip r:embed="rId8"/>
          <a:stretch>
            <a:fillRect/>
          </a:stretch>
        </p:blipFill>
        <p:spPr>
          <a:xfrm>
            <a:off x="7546683" y="6801985"/>
            <a:ext cx="948272" cy="485318"/>
          </a:xfrm>
          <a:prstGeom prst="rect">
            <a:avLst/>
          </a:prstGeom>
        </p:spPr>
      </p:pic>
      <p:pic>
        <p:nvPicPr>
          <p:cNvPr id="11" name="Slika 10">
            <a:extLst>
              <a:ext uri="{FF2B5EF4-FFF2-40B4-BE49-F238E27FC236}">
                <a16:creationId xmlns:a16="http://schemas.microsoft.com/office/drawing/2014/main" id="{9D02F383-772B-4F83-B85E-9F7E86FB9EDF}"/>
              </a:ext>
            </a:extLst>
          </p:cNvPr>
          <p:cNvPicPr>
            <a:picLocks noChangeAspect="1"/>
          </p:cNvPicPr>
          <p:nvPr/>
        </p:nvPicPr>
        <p:blipFill>
          <a:blip r:embed="rId9"/>
          <a:stretch>
            <a:fillRect/>
          </a:stretch>
        </p:blipFill>
        <p:spPr>
          <a:xfrm>
            <a:off x="5899859" y="6616234"/>
            <a:ext cx="1657921" cy="839029"/>
          </a:xfrm>
          <a:prstGeom prst="rect">
            <a:avLst/>
          </a:prstGeom>
        </p:spPr>
      </p:pic>
      <p:pic>
        <p:nvPicPr>
          <p:cNvPr id="12" name="Slika 11">
            <a:extLst>
              <a:ext uri="{FF2B5EF4-FFF2-40B4-BE49-F238E27FC236}">
                <a16:creationId xmlns:a16="http://schemas.microsoft.com/office/drawing/2014/main" id="{01CC1BC9-4AD0-47E7-BC90-CBB5D44AB150}"/>
              </a:ext>
            </a:extLst>
          </p:cNvPr>
          <p:cNvPicPr>
            <a:picLocks noChangeAspect="1"/>
          </p:cNvPicPr>
          <p:nvPr/>
        </p:nvPicPr>
        <p:blipFill>
          <a:blip r:embed="rId10"/>
          <a:stretch>
            <a:fillRect/>
          </a:stretch>
        </p:blipFill>
        <p:spPr>
          <a:xfrm>
            <a:off x="3081548" y="6863081"/>
            <a:ext cx="1342483" cy="454149"/>
          </a:xfrm>
          <a:prstGeom prst="rect">
            <a:avLst/>
          </a:prstGeom>
        </p:spPr>
      </p:pic>
      <p:pic>
        <p:nvPicPr>
          <p:cNvPr id="13" name="Picture 2" descr="Slikovni rezultat za dubrovaÄko neretvanska grb">
            <a:extLst>
              <a:ext uri="{FF2B5EF4-FFF2-40B4-BE49-F238E27FC236}">
                <a16:creationId xmlns:a16="http://schemas.microsoft.com/office/drawing/2014/main" id="{62B2E4DF-B0ED-4BF1-AC07-B639A28A11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47383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zervirano mjesto sadržaja 3"/>
          <p:cNvSpPr>
            <a:spLocks noGrp="1"/>
          </p:cNvSpPr>
          <p:nvPr>
            <p:ph idx="1"/>
          </p:nvPr>
        </p:nvSpPr>
        <p:spPr>
          <a:xfrm>
            <a:off x="4158005" y="1168164"/>
            <a:ext cx="7216973" cy="4388098"/>
          </a:xfrm>
        </p:spPr>
        <p:txBody>
          <a:bodyPr/>
          <a:lstStyle/>
          <a:p>
            <a:pPr marL="0" indent="0" algn="ctr" defTabSz="755968">
              <a:spcBef>
                <a:spcPts val="826"/>
              </a:spcBef>
              <a:buNone/>
              <a:defRPr/>
            </a:pPr>
            <a:r>
              <a:rPr lang="en-GB" u="sng" dirty="0"/>
              <a:t>Checklist for HERA </a:t>
            </a:r>
            <a:r>
              <a:rPr lang="hr-HR" u="sng" dirty="0"/>
              <a:t>International </a:t>
            </a:r>
            <a:r>
              <a:rPr lang="en-GB" u="sng" dirty="0"/>
              <a:t>route</a:t>
            </a:r>
            <a:r>
              <a:rPr lang="hr-HR" u="sng" dirty="0"/>
              <a:t>1</a:t>
            </a:r>
            <a:endParaRPr lang="en-GB" u="sng" dirty="0"/>
          </a:p>
          <a:p>
            <a:pPr marL="188992" indent="-188992" defTabSz="755968">
              <a:spcBef>
                <a:spcPts val="826"/>
              </a:spcBef>
              <a:defRPr/>
            </a:pPr>
            <a:endParaRPr lang="en-GB" sz="2314" dirty="0"/>
          </a:p>
        </p:txBody>
      </p:sp>
      <p:pic>
        <p:nvPicPr>
          <p:cNvPr id="5" name="Picture 1">
            <a:extLst>
              <a:ext uri="{FF2B5EF4-FFF2-40B4-BE49-F238E27FC236}">
                <a16:creationId xmlns:a16="http://schemas.microsoft.com/office/drawing/2014/main" id="{A205CEC1-656F-4264-B224-D1F75667690E}"/>
              </a:ext>
            </a:extLst>
          </p:cNvPr>
          <p:cNvPicPr>
            <a:picLocks noChangeAspect="1"/>
          </p:cNvPicPr>
          <p:nvPr/>
        </p:nvPicPr>
        <p:blipFill>
          <a:blip r:embed="rId3"/>
          <a:stretch>
            <a:fillRect/>
          </a:stretch>
        </p:blipFill>
        <p:spPr>
          <a:xfrm rot="20923096">
            <a:off x="106075" y="79575"/>
            <a:ext cx="2614684" cy="3310830"/>
          </a:xfrm>
          <a:prstGeom prst="rect">
            <a:avLst/>
          </a:prstGeom>
        </p:spPr>
      </p:pic>
      <p:pic>
        <p:nvPicPr>
          <p:cNvPr id="32771" name="Slika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7402" y="1661873"/>
            <a:ext cx="10557422" cy="55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nak zbrajanja 7">
            <a:extLst>
              <a:ext uri="{FF2B5EF4-FFF2-40B4-BE49-F238E27FC236}">
                <a16:creationId xmlns:a16="http://schemas.microsoft.com/office/drawing/2014/main" id="{ADDD3DFE-0EA4-45BB-AFA7-D7964086031D}"/>
              </a:ext>
            </a:extLst>
          </p:cNvPr>
          <p:cNvSpPr/>
          <p:nvPr/>
        </p:nvSpPr>
        <p:spPr>
          <a:xfrm>
            <a:off x="2168268" y="490083"/>
            <a:ext cx="1311007" cy="124490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r-HR"/>
          </a:p>
        </p:txBody>
      </p:sp>
      <p:sp>
        <p:nvSpPr>
          <p:cNvPr id="6" name="Pravokutnik 5">
            <a:extLst>
              <a:ext uri="{FF2B5EF4-FFF2-40B4-BE49-F238E27FC236}">
                <a16:creationId xmlns:a16="http://schemas.microsoft.com/office/drawing/2014/main" id="{D04B9AE2-37C7-4615-AF80-744ECCEDB20D}"/>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7" name="Slika 6">
            <a:extLst>
              <a:ext uri="{FF2B5EF4-FFF2-40B4-BE49-F238E27FC236}">
                <a16:creationId xmlns:a16="http://schemas.microsoft.com/office/drawing/2014/main" id="{1D7E20FB-46B6-4B56-A027-F122A97DC120}"/>
              </a:ext>
            </a:extLst>
          </p:cNvPr>
          <p:cNvPicPr>
            <a:picLocks noChangeAspect="1"/>
          </p:cNvPicPr>
          <p:nvPr/>
        </p:nvPicPr>
        <p:blipFill>
          <a:blip r:embed="rId5"/>
          <a:stretch>
            <a:fillRect/>
          </a:stretch>
        </p:blipFill>
        <p:spPr>
          <a:xfrm>
            <a:off x="258632" y="6756140"/>
            <a:ext cx="2251320" cy="668032"/>
          </a:xfrm>
          <a:prstGeom prst="rect">
            <a:avLst/>
          </a:prstGeom>
        </p:spPr>
      </p:pic>
      <p:sp>
        <p:nvSpPr>
          <p:cNvPr id="9" name="Pravokutnik 8">
            <a:extLst>
              <a:ext uri="{FF2B5EF4-FFF2-40B4-BE49-F238E27FC236}">
                <a16:creationId xmlns:a16="http://schemas.microsoft.com/office/drawing/2014/main" id="{E15C3309-D007-4617-89FA-99AD4B405658}"/>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10" name="Slika 9">
            <a:extLst>
              <a:ext uri="{FF2B5EF4-FFF2-40B4-BE49-F238E27FC236}">
                <a16:creationId xmlns:a16="http://schemas.microsoft.com/office/drawing/2014/main" id="{31936DDD-2CC4-4D6C-AC20-ACDE254B9315}"/>
              </a:ext>
            </a:extLst>
          </p:cNvPr>
          <p:cNvPicPr>
            <a:picLocks noChangeAspect="1"/>
          </p:cNvPicPr>
          <p:nvPr/>
        </p:nvPicPr>
        <p:blipFill>
          <a:blip r:embed="rId6"/>
          <a:stretch>
            <a:fillRect/>
          </a:stretch>
        </p:blipFill>
        <p:spPr>
          <a:xfrm>
            <a:off x="8648028" y="6794239"/>
            <a:ext cx="934776" cy="491731"/>
          </a:xfrm>
          <a:prstGeom prst="rect">
            <a:avLst/>
          </a:prstGeom>
        </p:spPr>
      </p:pic>
      <p:pic>
        <p:nvPicPr>
          <p:cNvPr id="11" name="Picture 2">
            <a:extLst>
              <a:ext uri="{FF2B5EF4-FFF2-40B4-BE49-F238E27FC236}">
                <a16:creationId xmlns:a16="http://schemas.microsoft.com/office/drawing/2014/main" id="{6EFFEB1C-9793-4A22-B01E-AC990444F3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5B2A3413-BBE8-4EF1-B54E-7DEA3BC297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13" name="Slika 12">
            <a:extLst>
              <a:ext uri="{FF2B5EF4-FFF2-40B4-BE49-F238E27FC236}">
                <a16:creationId xmlns:a16="http://schemas.microsoft.com/office/drawing/2014/main" id="{AE1F462B-A222-4B81-9BA0-368BA51C0D10}"/>
              </a:ext>
            </a:extLst>
          </p:cNvPr>
          <p:cNvPicPr>
            <a:picLocks noChangeAspect="1"/>
          </p:cNvPicPr>
          <p:nvPr/>
        </p:nvPicPr>
        <p:blipFill>
          <a:blip r:embed="rId9"/>
          <a:stretch>
            <a:fillRect/>
          </a:stretch>
        </p:blipFill>
        <p:spPr>
          <a:xfrm>
            <a:off x="7546683" y="6801985"/>
            <a:ext cx="948272" cy="485318"/>
          </a:xfrm>
          <a:prstGeom prst="rect">
            <a:avLst/>
          </a:prstGeom>
        </p:spPr>
      </p:pic>
      <p:pic>
        <p:nvPicPr>
          <p:cNvPr id="14" name="Slika 13">
            <a:extLst>
              <a:ext uri="{FF2B5EF4-FFF2-40B4-BE49-F238E27FC236}">
                <a16:creationId xmlns:a16="http://schemas.microsoft.com/office/drawing/2014/main" id="{F6D46B85-F372-40A7-B531-F88225C1254E}"/>
              </a:ext>
            </a:extLst>
          </p:cNvPr>
          <p:cNvPicPr>
            <a:picLocks noChangeAspect="1"/>
          </p:cNvPicPr>
          <p:nvPr/>
        </p:nvPicPr>
        <p:blipFill>
          <a:blip r:embed="rId10"/>
          <a:stretch>
            <a:fillRect/>
          </a:stretch>
        </p:blipFill>
        <p:spPr>
          <a:xfrm>
            <a:off x="5899859" y="6616234"/>
            <a:ext cx="1657921" cy="839029"/>
          </a:xfrm>
          <a:prstGeom prst="rect">
            <a:avLst/>
          </a:prstGeom>
        </p:spPr>
      </p:pic>
      <p:pic>
        <p:nvPicPr>
          <p:cNvPr id="15" name="Slika 14">
            <a:extLst>
              <a:ext uri="{FF2B5EF4-FFF2-40B4-BE49-F238E27FC236}">
                <a16:creationId xmlns:a16="http://schemas.microsoft.com/office/drawing/2014/main" id="{31EA74BF-319C-4852-801A-1AAA85AC4935}"/>
              </a:ext>
            </a:extLst>
          </p:cNvPr>
          <p:cNvPicPr>
            <a:picLocks noChangeAspect="1"/>
          </p:cNvPicPr>
          <p:nvPr/>
        </p:nvPicPr>
        <p:blipFill>
          <a:blip r:embed="rId11"/>
          <a:stretch>
            <a:fillRect/>
          </a:stretch>
        </p:blipFill>
        <p:spPr>
          <a:xfrm>
            <a:off x="3081548" y="6863081"/>
            <a:ext cx="1342483" cy="454149"/>
          </a:xfrm>
          <a:prstGeom prst="rect">
            <a:avLst/>
          </a:prstGeom>
        </p:spPr>
      </p:pic>
      <p:pic>
        <p:nvPicPr>
          <p:cNvPr id="16" name="Picture 2" descr="Slikovni rezultat za dubrovaÄko neretvanska grb">
            <a:extLst>
              <a:ext uri="{FF2B5EF4-FFF2-40B4-BE49-F238E27FC236}">
                <a16:creationId xmlns:a16="http://schemas.microsoft.com/office/drawing/2014/main" id="{ABA18B54-8D7C-453B-8B27-25F22F319B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9977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2" descr="Slikovni rezultat za rimini romana">
            <a:extLst>
              <a:ext uri="{FF2B5EF4-FFF2-40B4-BE49-F238E27FC236}">
                <a16:creationId xmlns:a16="http://schemas.microsoft.com/office/drawing/2014/main" id="{478337B0-A103-499C-8211-8FB3AF76D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7"/>
            <a:ext cx="13439773" cy="7625730"/>
          </a:xfrm>
          <a:prstGeom prst="rect">
            <a:avLst/>
          </a:prstGeom>
          <a:noFill/>
          <a:extLst>
            <a:ext uri="{909E8E84-426E-40DD-AFC4-6F175D3DCCD1}">
              <a14:hiddenFill xmlns:a14="http://schemas.microsoft.com/office/drawing/2010/main">
                <a:solidFill>
                  <a:srgbClr val="FFFFFF"/>
                </a:solidFill>
              </a14:hiddenFill>
            </a:ext>
          </a:extLst>
        </p:spPr>
      </p:pic>
      <p:sp>
        <p:nvSpPr>
          <p:cNvPr id="2" name="Pravokutnik 1">
            <a:extLst>
              <a:ext uri="{FF2B5EF4-FFF2-40B4-BE49-F238E27FC236}">
                <a16:creationId xmlns:a16="http://schemas.microsoft.com/office/drawing/2014/main" id="{1FD6F5B6-054A-44CC-835F-4DA2B4840D1B}"/>
              </a:ext>
            </a:extLst>
          </p:cNvPr>
          <p:cNvSpPr/>
          <p:nvPr/>
        </p:nvSpPr>
        <p:spPr>
          <a:xfrm>
            <a:off x="0" y="2509024"/>
            <a:ext cx="13439775" cy="269859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5" name="Pravokutnik 14">
            <a:extLst>
              <a:ext uri="{FF2B5EF4-FFF2-40B4-BE49-F238E27FC236}">
                <a16:creationId xmlns:a16="http://schemas.microsoft.com/office/drawing/2014/main" id="{A2020CCB-3625-4E93-839A-F77351E879CC}"/>
              </a:ext>
            </a:extLst>
          </p:cNvPr>
          <p:cNvSpPr/>
          <p:nvPr/>
        </p:nvSpPr>
        <p:spPr>
          <a:xfrm>
            <a:off x="508559" y="3195232"/>
            <a:ext cx="12191999" cy="1679819"/>
          </a:xfrm>
          <a:prstGeom prst="rect">
            <a:avLst/>
          </a:prstGeom>
        </p:spPr>
        <p:txBody>
          <a:bodyPr wrap="square">
            <a:spAutoFit/>
          </a:bodyPr>
          <a:lstStyle/>
          <a:p>
            <a:pPr marL="90170" algn="ctr">
              <a:lnSpc>
                <a:spcPct val="115000"/>
              </a:lnSpc>
              <a:spcAft>
                <a:spcPts val="1000"/>
              </a:spcAft>
            </a:pPr>
            <a:r>
              <a:rPr lang="hr-HR" sz="6000"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a:t>
            </a:r>
            <a:endParaRPr lang="hr-HR" sz="6000" dirty="0">
              <a:latin typeface="Calibri" panose="020F0502020204030204" pitchFamily="34" charset="0"/>
              <a:ea typeface="Calibri" panose="020F0502020204030204" pitchFamily="34" charset="0"/>
              <a:cs typeface="Arial" panose="020B0604020202020204" pitchFamily="34" charset="0"/>
            </a:endParaRPr>
          </a:p>
          <a:p>
            <a:pPr marL="90170" algn="ctr">
              <a:lnSpc>
                <a:spcPct val="115000"/>
              </a:lnSpc>
              <a:spcAft>
                <a:spcPts val="1000"/>
              </a:spcAft>
            </a:pPr>
            <a:r>
              <a:rPr lang="hr-HR" sz="2400" dirty="0" err="1">
                <a:latin typeface="Arial" panose="020B0604020202020204" pitchFamily="34" charset="0"/>
                <a:ea typeface="Calibri" panose="020F0502020204030204" pitchFamily="34" charset="0"/>
                <a:cs typeface="Arial" panose="020B0604020202020204" pitchFamily="34" charset="0"/>
              </a:rPr>
              <a:t>Routes</a:t>
            </a:r>
            <a:r>
              <a:rPr lang="hr-HR" sz="2400" dirty="0">
                <a:latin typeface="Arial" panose="020B0604020202020204" pitchFamily="34" charset="0"/>
                <a:ea typeface="Calibri" panose="020F0502020204030204" pitchFamily="34" charset="0"/>
                <a:cs typeface="Arial" panose="020B0604020202020204" pitchFamily="34" charset="0"/>
              </a:rPr>
              <a:t> </a:t>
            </a:r>
            <a:r>
              <a:rPr lang="hr-HR" sz="2400" dirty="0" err="1">
                <a:latin typeface="Arial" panose="020B0604020202020204" pitchFamily="34" charset="0"/>
                <a:ea typeface="Calibri" panose="020F0502020204030204" pitchFamily="34" charset="0"/>
                <a:cs typeface="Arial" panose="020B0604020202020204" pitchFamily="34" charset="0"/>
              </a:rPr>
              <a:t>Shaping</a:t>
            </a:r>
            <a:r>
              <a:rPr lang="hr-HR" sz="2400" dirty="0">
                <a:latin typeface="Arial" panose="020B0604020202020204" pitchFamily="34" charset="0"/>
                <a:ea typeface="Calibri" panose="020F0502020204030204" pitchFamily="34" charset="0"/>
                <a:cs typeface="Arial" panose="020B0604020202020204" pitchFamily="34" charset="0"/>
              </a:rPr>
              <a:t> a Unique </a:t>
            </a:r>
            <a:r>
              <a:rPr lang="hr-HR" sz="2400" dirty="0" err="1">
                <a:latin typeface="Arial" panose="020B0604020202020204" pitchFamily="34" charset="0"/>
                <a:ea typeface="Calibri" panose="020F0502020204030204" pitchFamily="34" charset="0"/>
                <a:cs typeface="Arial" panose="020B0604020202020204" pitchFamily="34" charset="0"/>
              </a:rPr>
              <a:t>Civilization</a:t>
            </a:r>
            <a:endParaRPr lang="hr-HR" sz="2400" dirty="0">
              <a:latin typeface="Calibri" panose="020F0502020204030204" pitchFamily="34" charset="0"/>
              <a:ea typeface="Calibri" panose="020F0502020204030204" pitchFamily="34" charset="0"/>
              <a:cs typeface="Arial" panose="020B0604020202020204" pitchFamily="34" charset="0"/>
            </a:endParaRPr>
          </a:p>
        </p:txBody>
      </p:sp>
      <p:sp>
        <p:nvSpPr>
          <p:cNvPr id="17" name="Subtitle 2">
            <a:extLst>
              <a:ext uri="{FF2B5EF4-FFF2-40B4-BE49-F238E27FC236}">
                <a16:creationId xmlns:a16="http://schemas.microsoft.com/office/drawing/2014/main" id="{DCACAC7A-1182-4621-B641-9F8E6CDBC6F2}"/>
              </a:ext>
            </a:extLst>
          </p:cNvPr>
          <p:cNvSpPr txBox="1">
            <a:spLocks/>
          </p:cNvSpPr>
          <p:nvPr/>
        </p:nvSpPr>
        <p:spPr>
          <a:xfrm>
            <a:off x="0" y="2632732"/>
            <a:ext cx="13439775" cy="1655762"/>
          </a:xfrm>
          <a:prstGeom prst="rect">
            <a:avLst/>
          </a:prstGeom>
        </p:spPr>
        <p:txBody>
          <a:bodyPr vert="horz" lIns="91440" tIns="45720" rIns="91440" bIns="45720" rtlCol="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ctr">
              <a:buNone/>
            </a:pPr>
            <a:r>
              <a:rPr lang="hr-HR" dirty="0"/>
              <a:t>International </a:t>
            </a:r>
            <a:r>
              <a:rPr lang="hr-HR" dirty="0" err="1"/>
              <a:t>Cultural</a:t>
            </a:r>
            <a:r>
              <a:rPr lang="hr-HR" dirty="0"/>
              <a:t> </a:t>
            </a:r>
            <a:r>
              <a:rPr lang="hr-HR" dirty="0" err="1"/>
              <a:t>Turistic</a:t>
            </a:r>
            <a:r>
              <a:rPr lang="hr-HR" dirty="0"/>
              <a:t> </a:t>
            </a:r>
            <a:r>
              <a:rPr lang="hr-HR" dirty="0" err="1"/>
              <a:t>Route</a:t>
            </a:r>
            <a:endParaRPr lang="hr-HR" dirty="0"/>
          </a:p>
        </p:txBody>
      </p:sp>
      <p:sp>
        <p:nvSpPr>
          <p:cNvPr id="7" name="Pravokutnik 6">
            <a:extLst>
              <a:ext uri="{FF2B5EF4-FFF2-40B4-BE49-F238E27FC236}">
                <a16:creationId xmlns:a16="http://schemas.microsoft.com/office/drawing/2014/main" id="{D43F3C96-C41B-4C3B-BCE1-C65D78ADB499}"/>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8" name="Slika 7">
            <a:extLst>
              <a:ext uri="{FF2B5EF4-FFF2-40B4-BE49-F238E27FC236}">
                <a16:creationId xmlns:a16="http://schemas.microsoft.com/office/drawing/2014/main" id="{FF6B9DC2-B6F0-4224-8656-1184E1834373}"/>
              </a:ext>
            </a:extLst>
          </p:cNvPr>
          <p:cNvPicPr>
            <a:picLocks noChangeAspect="1"/>
          </p:cNvPicPr>
          <p:nvPr/>
        </p:nvPicPr>
        <p:blipFill>
          <a:blip r:embed="rId4"/>
          <a:stretch>
            <a:fillRect/>
          </a:stretch>
        </p:blipFill>
        <p:spPr>
          <a:xfrm>
            <a:off x="258632" y="6756140"/>
            <a:ext cx="2251320" cy="668032"/>
          </a:xfrm>
          <a:prstGeom prst="rect">
            <a:avLst/>
          </a:prstGeom>
        </p:spPr>
      </p:pic>
      <p:sp>
        <p:nvSpPr>
          <p:cNvPr id="9" name="Pravokutnik 8">
            <a:extLst>
              <a:ext uri="{FF2B5EF4-FFF2-40B4-BE49-F238E27FC236}">
                <a16:creationId xmlns:a16="http://schemas.microsoft.com/office/drawing/2014/main" id="{1F3481B9-956A-42D6-B29C-76641403BED8}"/>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10" name="Slika 9">
            <a:extLst>
              <a:ext uri="{FF2B5EF4-FFF2-40B4-BE49-F238E27FC236}">
                <a16:creationId xmlns:a16="http://schemas.microsoft.com/office/drawing/2014/main" id="{79D52817-831F-4475-B694-28E3C3CDEC1B}"/>
              </a:ext>
            </a:extLst>
          </p:cNvPr>
          <p:cNvPicPr>
            <a:picLocks noChangeAspect="1"/>
          </p:cNvPicPr>
          <p:nvPr/>
        </p:nvPicPr>
        <p:blipFill>
          <a:blip r:embed="rId5"/>
          <a:stretch>
            <a:fillRect/>
          </a:stretch>
        </p:blipFill>
        <p:spPr>
          <a:xfrm>
            <a:off x="8648028" y="6794239"/>
            <a:ext cx="934776" cy="491731"/>
          </a:xfrm>
          <a:prstGeom prst="rect">
            <a:avLst/>
          </a:prstGeom>
        </p:spPr>
      </p:pic>
      <p:pic>
        <p:nvPicPr>
          <p:cNvPr id="11" name="Picture 2">
            <a:extLst>
              <a:ext uri="{FF2B5EF4-FFF2-40B4-BE49-F238E27FC236}">
                <a16:creationId xmlns:a16="http://schemas.microsoft.com/office/drawing/2014/main" id="{8C37FDF5-2382-4936-A9A9-859FE4C66B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76FA8663-E42E-4587-A5D9-B725CBADC7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16" name="Slika 15">
            <a:extLst>
              <a:ext uri="{FF2B5EF4-FFF2-40B4-BE49-F238E27FC236}">
                <a16:creationId xmlns:a16="http://schemas.microsoft.com/office/drawing/2014/main" id="{F529F9AF-351A-425F-B8D2-A61AC18F1C25}"/>
              </a:ext>
            </a:extLst>
          </p:cNvPr>
          <p:cNvPicPr>
            <a:picLocks noChangeAspect="1"/>
          </p:cNvPicPr>
          <p:nvPr/>
        </p:nvPicPr>
        <p:blipFill>
          <a:blip r:embed="rId8"/>
          <a:stretch>
            <a:fillRect/>
          </a:stretch>
        </p:blipFill>
        <p:spPr>
          <a:xfrm>
            <a:off x="7546683" y="6801985"/>
            <a:ext cx="948272" cy="485318"/>
          </a:xfrm>
          <a:prstGeom prst="rect">
            <a:avLst/>
          </a:prstGeom>
        </p:spPr>
      </p:pic>
      <p:pic>
        <p:nvPicPr>
          <p:cNvPr id="18" name="Slika 17">
            <a:extLst>
              <a:ext uri="{FF2B5EF4-FFF2-40B4-BE49-F238E27FC236}">
                <a16:creationId xmlns:a16="http://schemas.microsoft.com/office/drawing/2014/main" id="{025BBA97-B1DB-4C21-9124-F09C1777CDF3}"/>
              </a:ext>
            </a:extLst>
          </p:cNvPr>
          <p:cNvPicPr>
            <a:picLocks noChangeAspect="1"/>
          </p:cNvPicPr>
          <p:nvPr/>
        </p:nvPicPr>
        <p:blipFill>
          <a:blip r:embed="rId9"/>
          <a:stretch>
            <a:fillRect/>
          </a:stretch>
        </p:blipFill>
        <p:spPr>
          <a:xfrm>
            <a:off x="5899859" y="6616234"/>
            <a:ext cx="1657921" cy="839029"/>
          </a:xfrm>
          <a:prstGeom prst="rect">
            <a:avLst/>
          </a:prstGeom>
        </p:spPr>
      </p:pic>
      <p:pic>
        <p:nvPicPr>
          <p:cNvPr id="3" name="Slika 2">
            <a:extLst>
              <a:ext uri="{FF2B5EF4-FFF2-40B4-BE49-F238E27FC236}">
                <a16:creationId xmlns:a16="http://schemas.microsoft.com/office/drawing/2014/main" id="{DA2B39B8-4CE5-417F-B685-53A46FE12FB3}"/>
              </a:ext>
            </a:extLst>
          </p:cNvPr>
          <p:cNvPicPr>
            <a:picLocks noChangeAspect="1"/>
          </p:cNvPicPr>
          <p:nvPr/>
        </p:nvPicPr>
        <p:blipFill>
          <a:blip r:embed="rId10"/>
          <a:stretch>
            <a:fillRect/>
          </a:stretch>
        </p:blipFill>
        <p:spPr>
          <a:xfrm>
            <a:off x="3081548" y="6863081"/>
            <a:ext cx="1342483" cy="454149"/>
          </a:xfrm>
          <a:prstGeom prst="rect">
            <a:avLst/>
          </a:prstGeom>
        </p:spPr>
      </p:pic>
      <p:pic>
        <p:nvPicPr>
          <p:cNvPr id="1026" name="Picture 2" descr="Slikovni rezultat za dubrovaÄko neretvanska grb">
            <a:extLst>
              <a:ext uri="{FF2B5EF4-FFF2-40B4-BE49-F238E27FC236}">
                <a16:creationId xmlns:a16="http://schemas.microsoft.com/office/drawing/2014/main" id="{4DA4182C-5418-4C42-B213-0C5A13529A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68057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8EED1D2A-9C9B-4973-802A-BF8A9B966D7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2095" r="22661" b="-1"/>
          <a:stretch/>
        </p:blipFill>
        <p:spPr bwMode="auto">
          <a:xfrm rot="396662">
            <a:off x="6959975" y="605407"/>
            <a:ext cx="5760981" cy="60886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Content Placeholder 2">
            <a:extLst>
              <a:ext uri="{FF2B5EF4-FFF2-40B4-BE49-F238E27FC236}">
                <a16:creationId xmlns:a16="http://schemas.microsoft.com/office/drawing/2014/main" id="{6059383C-4072-4774-BD6D-04D4E710F050}"/>
              </a:ext>
            </a:extLst>
          </p:cNvPr>
          <p:cNvSpPr>
            <a:spLocks noGrp="1"/>
          </p:cNvSpPr>
          <p:nvPr>
            <p:ph idx="1"/>
          </p:nvPr>
        </p:nvSpPr>
        <p:spPr>
          <a:xfrm>
            <a:off x="332311" y="2041104"/>
            <a:ext cx="6750250" cy="4176484"/>
          </a:xfrm>
        </p:spPr>
        <p:txBody>
          <a:bodyPr anchor="ctr">
            <a:noAutofit/>
          </a:bodyPr>
          <a:lstStyle/>
          <a:p>
            <a:r>
              <a:rPr lang="hr-HR" sz="3000" dirty="0" err="1">
                <a:solidFill>
                  <a:srgbClr val="000000"/>
                </a:solidFill>
              </a:rPr>
              <a:t>Applicant</a:t>
            </a:r>
            <a:r>
              <a:rPr lang="hr-HR" sz="3000" dirty="0">
                <a:solidFill>
                  <a:srgbClr val="000000"/>
                </a:solidFill>
              </a:rPr>
              <a:t> </a:t>
            </a:r>
            <a:r>
              <a:rPr lang="hr-HR" sz="3000" dirty="0" err="1">
                <a:solidFill>
                  <a:srgbClr val="000000"/>
                </a:solidFill>
              </a:rPr>
              <a:t>institution</a:t>
            </a:r>
            <a:r>
              <a:rPr lang="hr-HR" sz="3000" dirty="0">
                <a:solidFill>
                  <a:srgbClr val="000000"/>
                </a:solidFill>
              </a:rPr>
              <a:t>: ADSU TERAMO</a:t>
            </a:r>
          </a:p>
          <a:p>
            <a:r>
              <a:rPr lang="hr-HR" sz="3000" dirty="0" err="1">
                <a:solidFill>
                  <a:srgbClr val="000000"/>
                </a:solidFill>
              </a:rPr>
              <a:t>Partners</a:t>
            </a:r>
            <a:r>
              <a:rPr lang="hr-HR" sz="3000" dirty="0">
                <a:solidFill>
                  <a:srgbClr val="000000"/>
                </a:solidFill>
              </a:rPr>
              <a:t>: </a:t>
            </a:r>
          </a:p>
          <a:p>
            <a:pPr marL="0" indent="0">
              <a:buNone/>
            </a:pPr>
            <a:r>
              <a:rPr lang="hr-HR" sz="3000" dirty="0">
                <a:solidFill>
                  <a:srgbClr val="000000"/>
                </a:solidFill>
              </a:rPr>
              <a:t>   Zadar </a:t>
            </a:r>
            <a:r>
              <a:rPr lang="hr-HR" sz="3000" dirty="0" err="1">
                <a:solidFill>
                  <a:srgbClr val="000000"/>
                </a:solidFill>
              </a:rPr>
              <a:t>County</a:t>
            </a:r>
            <a:endParaRPr lang="hr-HR" sz="3000" dirty="0">
              <a:solidFill>
                <a:srgbClr val="000000"/>
              </a:solidFill>
            </a:endParaRPr>
          </a:p>
          <a:p>
            <a:pPr marL="0" indent="0">
              <a:buNone/>
            </a:pPr>
            <a:r>
              <a:rPr lang="hr-HR" sz="3000" dirty="0">
                <a:solidFill>
                  <a:srgbClr val="000000"/>
                </a:solidFill>
              </a:rPr>
              <a:t>   Primorje-Gorski Kotar </a:t>
            </a:r>
            <a:r>
              <a:rPr lang="hr-HR" sz="3000" dirty="0" err="1">
                <a:solidFill>
                  <a:srgbClr val="000000"/>
                </a:solidFill>
              </a:rPr>
              <a:t>County</a:t>
            </a:r>
            <a:endParaRPr lang="hr-HR" sz="3000" dirty="0">
              <a:solidFill>
                <a:srgbClr val="000000"/>
              </a:solidFill>
            </a:endParaRPr>
          </a:p>
          <a:p>
            <a:pPr marL="0" indent="0">
              <a:buNone/>
            </a:pPr>
            <a:r>
              <a:rPr lang="hr-HR" sz="3000" dirty="0">
                <a:solidFill>
                  <a:srgbClr val="000000"/>
                </a:solidFill>
              </a:rPr>
              <a:t>   Šibenik-Knin </a:t>
            </a:r>
            <a:r>
              <a:rPr lang="hr-HR" sz="3000" dirty="0" err="1">
                <a:solidFill>
                  <a:srgbClr val="000000"/>
                </a:solidFill>
              </a:rPr>
              <a:t>County</a:t>
            </a:r>
            <a:endParaRPr lang="hr-HR" sz="3000" dirty="0">
              <a:solidFill>
                <a:srgbClr val="000000"/>
              </a:solidFill>
            </a:endParaRPr>
          </a:p>
          <a:p>
            <a:pPr marL="0" indent="0">
              <a:buNone/>
            </a:pPr>
            <a:r>
              <a:rPr lang="hr-HR" sz="3000" dirty="0">
                <a:solidFill>
                  <a:srgbClr val="000000"/>
                </a:solidFill>
              </a:rPr>
              <a:t>   Tourist </a:t>
            </a:r>
            <a:r>
              <a:rPr lang="hr-HR" sz="3000" dirty="0" err="1">
                <a:solidFill>
                  <a:srgbClr val="000000"/>
                </a:solidFill>
              </a:rPr>
              <a:t>destination</a:t>
            </a:r>
            <a:r>
              <a:rPr lang="hr-HR" sz="3000" dirty="0">
                <a:solidFill>
                  <a:srgbClr val="000000"/>
                </a:solidFill>
              </a:rPr>
              <a:t> </a:t>
            </a:r>
            <a:r>
              <a:rPr lang="hr-HR" sz="3000" dirty="0" err="1">
                <a:solidFill>
                  <a:srgbClr val="000000"/>
                </a:solidFill>
              </a:rPr>
              <a:t>of</a:t>
            </a:r>
            <a:r>
              <a:rPr lang="hr-HR" sz="3000" dirty="0">
                <a:solidFill>
                  <a:srgbClr val="000000"/>
                </a:solidFill>
              </a:rPr>
              <a:t> “ROMAGNA”</a:t>
            </a:r>
          </a:p>
          <a:p>
            <a:pPr marL="0" indent="0">
              <a:buNone/>
            </a:pPr>
            <a:r>
              <a:rPr lang="hr-HR" sz="3000" dirty="0">
                <a:solidFill>
                  <a:srgbClr val="000000"/>
                </a:solidFill>
              </a:rPr>
              <a:t>   COPE </a:t>
            </a:r>
            <a:r>
              <a:rPr lang="hr-HR" sz="3000" dirty="0" err="1">
                <a:solidFill>
                  <a:srgbClr val="000000"/>
                </a:solidFill>
              </a:rPr>
              <a:t>Teramo</a:t>
            </a:r>
            <a:endParaRPr lang="hr-HR" sz="3000" dirty="0">
              <a:solidFill>
                <a:srgbClr val="000000"/>
              </a:solidFill>
            </a:endParaRPr>
          </a:p>
          <a:p>
            <a:endParaRPr lang="hr-HR" sz="3000" dirty="0">
              <a:solidFill>
                <a:srgbClr val="000000"/>
              </a:solidFill>
            </a:endParaRPr>
          </a:p>
        </p:txBody>
      </p:sp>
      <p:sp>
        <p:nvSpPr>
          <p:cNvPr id="17" name="Pravokutnik 16">
            <a:extLst>
              <a:ext uri="{FF2B5EF4-FFF2-40B4-BE49-F238E27FC236}">
                <a16:creationId xmlns:a16="http://schemas.microsoft.com/office/drawing/2014/main" id="{F5A06600-6A22-497C-8094-67C38343852F}"/>
              </a:ext>
            </a:extLst>
          </p:cNvPr>
          <p:cNvSpPr/>
          <p:nvPr/>
        </p:nvSpPr>
        <p:spPr>
          <a:xfrm>
            <a:off x="-1" y="676323"/>
            <a:ext cx="8017728" cy="688458"/>
          </a:xfrm>
          <a:prstGeom prst="rect">
            <a:avLst/>
          </a:prstGeom>
          <a:solidFill>
            <a:srgbClr val="FFFFFF"/>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0" name="Pravokutnik 19">
            <a:extLst>
              <a:ext uri="{FF2B5EF4-FFF2-40B4-BE49-F238E27FC236}">
                <a16:creationId xmlns:a16="http://schemas.microsoft.com/office/drawing/2014/main" id="{5BE5A312-9A87-42E7-8CDB-8A697D7F8E6C}"/>
              </a:ext>
            </a:extLst>
          </p:cNvPr>
          <p:cNvSpPr/>
          <p:nvPr/>
        </p:nvSpPr>
        <p:spPr>
          <a:xfrm>
            <a:off x="308472" y="676323"/>
            <a:ext cx="6549528" cy="688458"/>
          </a:xfrm>
          <a:prstGeom prst="rect">
            <a:avLst/>
          </a:prstGeom>
        </p:spPr>
        <p:txBody>
          <a:bodyPr wrap="square">
            <a:spAutoFit/>
          </a:bodyPr>
          <a:lstStyle/>
          <a:p>
            <a:pPr marL="90170">
              <a:lnSpc>
                <a:spcPct val="115000"/>
              </a:lnSpc>
              <a:spcAft>
                <a:spcPts val="1000"/>
              </a:spcAft>
            </a:pPr>
            <a:r>
              <a:rPr lang="hr-HR" sz="3600" b="1" dirty="0" err="1">
                <a:solidFill>
                  <a:srgbClr val="1ABAE9"/>
                </a:solidFill>
                <a:latin typeface="Arial" panose="020B0604020202020204" pitchFamily="34" charset="0"/>
                <a:ea typeface="Calibri" panose="020F0502020204030204" pitchFamily="34" charset="0"/>
                <a:cs typeface="Arial" panose="020B0604020202020204" pitchFamily="34" charset="0"/>
              </a:rPr>
              <a:t>Route</a:t>
            </a:r>
            <a:r>
              <a:rPr lang="hr-HR" sz="3600" b="1" dirty="0">
                <a:solidFill>
                  <a:srgbClr val="1ABAE9"/>
                </a:solidFill>
                <a:latin typeface="Arial" panose="020B0604020202020204" pitchFamily="34" charset="0"/>
                <a:ea typeface="Calibri" panose="020F0502020204030204" pitchFamily="34" charset="0"/>
                <a:cs typeface="Arial" panose="020B0604020202020204" pitchFamily="34" charset="0"/>
              </a:rPr>
              <a:t> </a:t>
            </a:r>
            <a:r>
              <a:rPr lang="hr-HR" sz="3600" b="1" dirty="0" err="1">
                <a:solidFill>
                  <a:srgbClr val="1ABAE9"/>
                </a:solidFill>
                <a:latin typeface="Arial" panose="020B0604020202020204" pitchFamily="34" charset="0"/>
                <a:ea typeface="Calibri" panose="020F0502020204030204" pitchFamily="34" charset="0"/>
                <a:cs typeface="Arial" panose="020B0604020202020204" pitchFamily="34" charset="0"/>
              </a:rPr>
              <a:t>Partners</a:t>
            </a:r>
            <a:endParaRPr lang="hr-HR" sz="3600" b="1" dirty="0">
              <a:latin typeface="Calibri" panose="020F0502020204030204" pitchFamily="34" charset="0"/>
              <a:ea typeface="Calibri" panose="020F0502020204030204" pitchFamily="34" charset="0"/>
              <a:cs typeface="Arial" panose="020B0604020202020204" pitchFamily="34" charset="0"/>
            </a:endParaRPr>
          </a:p>
        </p:txBody>
      </p:sp>
      <p:sp>
        <p:nvSpPr>
          <p:cNvPr id="16" name="Pravokutnik 15">
            <a:extLst>
              <a:ext uri="{FF2B5EF4-FFF2-40B4-BE49-F238E27FC236}">
                <a16:creationId xmlns:a16="http://schemas.microsoft.com/office/drawing/2014/main" id="{C0C501EF-5BE9-4842-9B08-9DA759CE527A}"/>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18" name="Slika 17">
            <a:extLst>
              <a:ext uri="{FF2B5EF4-FFF2-40B4-BE49-F238E27FC236}">
                <a16:creationId xmlns:a16="http://schemas.microsoft.com/office/drawing/2014/main" id="{341310A9-56AB-48C6-981E-5C0862F8F8A7}"/>
              </a:ext>
            </a:extLst>
          </p:cNvPr>
          <p:cNvPicPr>
            <a:picLocks noChangeAspect="1"/>
          </p:cNvPicPr>
          <p:nvPr/>
        </p:nvPicPr>
        <p:blipFill>
          <a:blip r:embed="rId4"/>
          <a:stretch>
            <a:fillRect/>
          </a:stretch>
        </p:blipFill>
        <p:spPr>
          <a:xfrm>
            <a:off x="258632" y="6756140"/>
            <a:ext cx="2251320" cy="668032"/>
          </a:xfrm>
          <a:prstGeom prst="rect">
            <a:avLst/>
          </a:prstGeom>
        </p:spPr>
      </p:pic>
      <p:sp>
        <p:nvSpPr>
          <p:cNvPr id="19" name="Pravokutnik 18">
            <a:extLst>
              <a:ext uri="{FF2B5EF4-FFF2-40B4-BE49-F238E27FC236}">
                <a16:creationId xmlns:a16="http://schemas.microsoft.com/office/drawing/2014/main" id="{221B38D0-178F-4D49-B1E0-180E2C0A8716}"/>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21" name="Slika 20">
            <a:extLst>
              <a:ext uri="{FF2B5EF4-FFF2-40B4-BE49-F238E27FC236}">
                <a16:creationId xmlns:a16="http://schemas.microsoft.com/office/drawing/2014/main" id="{9A97F8E4-8F5A-4C54-B47B-603B023A9D2C}"/>
              </a:ext>
            </a:extLst>
          </p:cNvPr>
          <p:cNvPicPr>
            <a:picLocks noChangeAspect="1"/>
          </p:cNvPicPr>
          <p:nvPr/>
        </p:nvPicPr>
        <p:blipFill>
          <a:blip r:embed="rId5"/>
          <a:stretch>
            <a:fillRect/>
          </a:stretch>
        </p:blipFill>
        <p:spPr>
          <a:xfrm>
            <a:off x="8648028" y="6794239"/>
            <a:ext cx="934776" cy="491731"/>
          </a:xfrm>
          <a:prstGeom prst="rect">
            <a:avLst/>
          </a:prstGeom>
        </p:spPr>
      </p:pic>
      <p:pic>
        <p:nvPicPr>
          <p:cNvPr id="22" name="Picture 2">
            <a:extLst>
              <a:ext uri="{FF2B5EF4-FFF2-40B4-BE49-F238E27FC236}">
                <a16:creationId xmlns:a16="http://schemas.microsoft.com/office/drawing/2014/main" id="{64E8FF7C-784D-4025-B743-FC19E81C3E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1D52CB1A-9EEE-4E1A-86E8-1860DA6F0C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24" name="Slika 23">
            <a:extLst>
              <a:ext uri="{FF2B5EF4-FFF2-40B4-BE49-F238E27FC236}">
                <a16:creationId xmlns:a16="http://schemas.microsoft.com/office/drawing/2014/main" id="{865F07B8-5DDA-43EE-825E-C1130780C348}"/>
              </a:ext>
            </a:extLst>
          </p:cNvPr>
          <p:cNvPicPr>
            <a:picLocks noChangeAspect="1"/>
          </p:cNvPicPr>
          <p:nvPr/>
        </p:nvPicPr>
        <p:blipFill>
          <a:blip r:embed="rId8"/>
          <a:stretch>
            <a:fillRect/>
          </a:stretch>
        </p:blipFill>
        <p:spPr>
          <a:xfrm>
            <a:off x="7546683" y="6801985"/>
            <a:ext cx="948272" cy="485318"/>
          </a:xfrm>
          <a:prstGeom prst="rect">
            <a:avLst/>
          </a:prstGeom>
        </p:spPr>
      </p:pic>
      <p:pic>
        <p:nvPicPr>
          <p:cNvPr id="25" name="Slika 24">
            <a:extLst>
              <a:ext uri="{FF2B5EF4-FFF2-40B4-BE49-F238E27FC236}">
                <a16:creationId xmlns:a16="http://schemas.microsoft.com/office/drawing/2014/main" id="{774472B4-E114-4943-8F25-D36F3F8C8439}"/>
              </a:ext>
            </a:extLst>
          </p:cNvPr>
          <p:cNvPicPr>
            <a:picLocks noChangeAspect="1"/>
          </p:cNvPicPr>
          <p:nvPr/>
        </p:nvPicPr>
        <p:blipFill>
          <a:blip r:embed="rId9"/>
          <a:stretch>
            <a:fillRect/>
          </a:stretch>
        </p:blipFill>
        <p:spPr>
          <a:xfrm>
            <a:off x="5899859" y="6616234"/>
            <a:ext cx="1657921" cy="839029"/>
          </a:xfrm>
          <a:prstGeom prst="rect">
            <a:avLst/>
          </a:prstGeom>
        </p:spPr>
      </p:pic>
      <p:pic>
        <p:nvPicPr>
          <p:cNvPr id="26" name="Slika 25">
            <a:extLst>
              <a:ext uri="{FF2B5EF4-FFF2-40B4-BE49-F238E27FC236}">
                <a16:creationId xmlns:a16="http://schemas.microsoft.com/office/drawing/2014/main" id="{933BF6F2-23B9-4E6B-9283-70DC3E47917A}"/>
              </a:ext>
            </a:extLst>
          </p:cNvPr>
          <p:cNvPicPr>
            <a:picLocks noChangeAspect="1"/>
          </p:cNvPicPr>
          <p:nvPr/>
        </p:nvPicPr>
        <p:blipFill>
          <a:blip r:embed="rId10"/>
          <a:stretch>
            <a:fillRect/>
          </a:stretch>
        </p:blipFill>
        <p:spPr>
          <a:xfrm>
            <a:off x="3081548" y="6863081"/>
            <a:ext cx="1342483" cy="454149"/>
          </a:xfrm>
          <a:prstGeom prst="rect">
            <a:avLst/>
          </a:prstGeom>
        </p:spPr>
      </p:pic>
      <p:pic>
        <p:nvPicPr>
          <p:cNvPr id="27" name="Picture 2" descr="Slikovni rezultat za dubrovaÄko neretvanska grb">
            <a:extLst>
              <a:ext uri="{FF2B5EF4-FFF2-40B4-BE49-F238E27FC236}">
                <a16:creationId xmlns:a16="http://schemas.microsoft.com/office/drawing/2014/main" id="{49BF7187-B3CF-4CF8-93E0-EFE6428C24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29541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likovni rezultat za rimini rubicon monument">
            <a:extLst>
              <a:ext uri="{FF2B5EF4-FFF2-40B4-BE49-F238E27FC236}">
                <a16:creationId xmlns:a16="http://schemas.microsoft.com/office/drawing/2014/main" id="{4178648E-2E89-4BCA-BAA7-69DBCD59A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546" y="3320"/>
            <a:ext cx="5518228" cy="7588666"/>
          </a:xfrm>
          <a:prstGeom prst="rect">
            <a:avLst/>
          </a:prstGeom>
          <a:noFill/>
          <a:extLst>
            <a:ext uri="{909E8E84-426E-40DD-AFC4-6F175D3DCCD1}">
              <a14:hiddenFill xmlns:a14="http://schemas.microsoft.com/office/drawing/2010/main">
                <a:solidFill>
                  <a:srgbClr val="FFFFFF"/>
                </a:solidFill>
              </a14:hiddenFill>
            </a:ext>
          </a:extLst>
        </p:spPr>
      </p:pic>
      <p:sp>
        <p:nvSpPr>
          <p:cNvPr id="25" name="Pravokutnik 24">
            <a:extLst>
              <a:ext uri="{FF2B5EF4-FFF2-40B4-BE49-F238E27FC236}">
                <a16:creationId xmlns:a16="http://schemas.microsoft.com/office/drawing/2014/main" id="{7B24C4CB-CD34-4373-B1D5-2D18BA03010B}"/>
              </a:ext>
            </a:extLst>
          </p:cNvPr>
          <p:cNvSpPr/>
          <p:nvPr/>
        </p:nvSpPr>
        <p:spPr>
          <a:xfrm>
            <a:off x="-1" y="676323"/>
            <a:ext cx="8017728" cy="68845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Content Placeholder 2">
            <a:extLst>
              <a:ext uri="{FF2B5EF4-FFF2-40B4-BE49-F238E27FC236}">
                <a16:creationId xmlns:a16="http://schemas.microsoft.com/office/drawing/2014/main" id="{CE9766E3-43CA-4821-BA78-724BCDAA42A7}"/>
              </a:ext>
            </a:extLst>
          </p:cNvPr>
          <p:cNvSpPr txBox="1">
            <a:spLocks/>
          </p:cNvSpPr>
          <p:nvPr/>
        </p:nvSpPr>
        <p:spPr>
          <a:xfrm>
            <a:off x="746069" y="1810990"/>
            <a:ext cx="7015180" cy="4170341"/>
          </a:xfrm>
          <a:prstGeom prst="rect">
            <a:avLst/>
          </a:prstGeom>
        </p:spPr>
        <p:txBody>
          <a:bodyPr vert="horz" lIns="91440" tIns="45720" rIns="91440" bIns="45720" rtlCol="0" anchor="ct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buNone/>
            </a:pPr>
            <a:r>
              <a:rPr lang="en-US" sz="3000" b="1" dirty="0">
                <a:solidFill>
                  <a:srgbClr val="000000"/>
                </a:solidFill>
              </a:rPr>
              <a:t>The main theme of the International </a:t>
            </a:r>
            <a:r>
              <a:rPr lang="en-US" sz="3000" b="1" dirty="0" err="1">
                <a:solidFill>
                  <a:srgbClr val="000000"/>
                </a:solidFill>
              </a:rPr>
              <a:t>Cultura</a:t>
            </a:r>
            <a:r>
              <a:rPr lang="hr-HR" sz="3000" b="1" dirty="0">
                <a:solidFill>
                  <a:srgbClr val="000000"/>
                </a:solidFill>
              </a:rPr>
              <a:t>l </a:t>
            </a:r>
            <a:r>
              <a:rPr lang="hr-HR" sz="3000" b="1" dirty="0" err="1">
                <a:solidFill>
                  <a:srgbClr val="000000"/>
                </a:solidFill>
              </a:rPr>
              <a:t>route</a:t>
            </a:r>
            <a:r>
              <a:rPr lang="en-US" sz="3000" b="1" dirty="0">
                <a:solidFill>
                  <a:srgbClr val="000000"/>
                </a:solidFill>
              </a:rPr>
              <a:t> "</a:t>
            </a:r>
            <a:r>
              <a:rPr lang="en-US" sz="3000" b="1" dirty="0" err="1">
                <a:solidFill>
                  <a:srgbClr val="000000"/>
                </a:solidFill>
              </a:rPr>
              <a:t>Hadriatica</a:t>
            </a:r>
            <a:r>
              <a:rPr lang="en-US" sz="3000" b="1" dirty="0">
                <a:solidFill>
                  <a:srgbClr val="000000"/>
                </a:solidFill>
              </a:rPr>
              <a:t> Romana" is to present the </a:t>
            </a:r>
            <a:r>
              <a:rPr lang="hr-HR" sz="4200" b="1" dirty="0">
                <a:solidFill>
                  <a:schemeClr val="accent2">
                    <a:lumMod val="75000"/>
                  </a:schemeClr>
                </a:solidFill>
              </a:rPr>
              <a:t>Adriatic Roman </a:t>
            </a:r>
            <a:r>
              <a:rPr lang="hr-HR" sz="4200" b="1" dirty="0" err="1">
                <a:solidFill>
                  <a:schemeClr val="accent2">
                    <a:lumMod val="75000"/>
                  </a:schemeClr>
                </a:solidFill>
              </a:rPr>
              <a:t>Routes</a:t>
            </a:r>
            <a:r>
              <a:rPr lang="hr-HR" sz="3000" b="1" dirty="0">
                <a:solidFill>
                  <a:srgbClr val="000000"/>
                </a:solidFill>
              </a:rPr>
              <a:t>; </a:t>
            </a:r>
            <a:r>
              <a:rPr lang="en-US" sz="3600" b="1" dirty="0">
                <a:solidFill>
                  <a:schemeClr val="accent6">
                    <a:lumMod val="75000"/>
                  </a:schemeClr>
                </a:solidFill>
              </a:rPr>
              <a:t>monuments</a:t>
            </a:r>
            <a:r>
              <a:rPr lang="en-US" sz="3600" b="1" dirty="0">
                <a:solidFill>
                  <a:srgbClr val="000000"/>
                </a:solidFill>
              </a:rPr>
              <a:t> and </a:t>
            </a:r>
            <a:r>
              <a:rPr lang="en-US" sz="3600" b="1" dirty="0">
                <a:solidFill>
                  <a:srgbClr val="00B0F0"/>
                </a:solidFill>
              </a:rPr>
              <a:t>political, economic and cultural processes </a:t>
            </a:r>
            <a:r>
              <a:rPr lang="en-US" sz="3000" b="1" dirty="0">
                <a:solidFill>
                  <a:srgbClr val="000000"/>
                </a:solidFill>
              </a:rPr>
              <a:t>that took place between both sides of the Adriatic coast during Roman domination.</a:t>
            </a:r>
          </a:p>
        </p:txBody>
      </p:sp>
      <p:sp>
        <p:nvSpPr>
          <p:cNvPr id="11" name="Title 1">
            <a:extLst>
              <a:ext uri="{FF2B5EF4-FFF2-40B4-BE49-F238E27FC236}">
                <a16:creationId xmlns:a16="http://schemas.microsoft.com/office/drawing/2014/main" id="{306B16D7-97A7-4363-8C3F-B1880A0663A1}"/>
              </a:ext>
            </a:extLst>
          </p:cNvPr>
          <p:cNvSpPr txBox="1">
            <a:spLocks/>
          </p:cNvSpPr>
          <p:nvPr/>
        </p:nvSpPr>
        <p:spPr>
          <a:xfrm>
            <a:off x="748220" y="322534"/>
            <a:ext cx="3669161" cy="1427689"/>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hr-HR" sz="3600" b="1" dirty="0" err="1">
                <a:solidFill>
                  <a:srgbClr val="00B0F0"/>
                </a:solidFill>
                <a:latin typeface="Arial" panose="020B0604020202020204" pitchFamily="34" charset="0"/>
                <a:cs typeface="Arial" panose="020B0604020202020204" pitchFamily="34" charset="0"/>
              </a:rPr>
              <a:t>Theme</a:t>
            </a:r>
            <a:r>
              <a:rPr lang="hr-HR" dirty="0">
                <a:solidFill>
                  <a:srgbClr val="00B0F0"/>
                </a:solidFill>
                <a:latin typeface="Arial" panose="020B0604020202020204" pitchFamily="34" charset="0"/>
                <a:cs typeface="Arial" panose="020B0604020202020204" pitchFamily="34" charset="0"/>
              </a:rPr>
              <a:t> </a:t>
            </a:r>
          </a:p>
        </p:txBody>
      </p:sp>
      <p:sp>
        <p:nvSpPr>
          <p:cNvPr id="19" name="Pravokutnik 18">
            <a:extLst>
              <a:ext uri="{FF2B5EF4-FFF2-40B4-BE49-F238E27FC236}">
                <a16:creationId xmlns:a16="http://schemas.microsoft.com/office/drawing/2014/main" id="{184EF3FD-81FB-4631-8571-944BB3716527}"/>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26" name="Slika 25">
            <a:extLst>
              <a:ext uri="{FF2B5EF4-FFF2-40B4-BE49-F238E27FC236}">
                <a16:creationId xmlns:a16="http://schemas.microsoft.com/office/drawing/2014/main" id="{91B59B90-9737-44C2-B8E6-2979B52550FE}"/>
              </a:ext>
            </a:extLst>
          </p:cNvPr>
          <p:cNvPicPr>
            <a:picLocks noChangeAspect="1"/>
          </p:cNvPicPr>
          <p:nvPr/>
        </p:nvPicPr>
        <p:blipFill>
          <a:blip r:embed="rId4"/>
          <a:stretch>
            <a:fillRect/>
          </a:stretch>
        </p:blipFill>
        <p:spPr>
          <a:xfrm>
            <a:off x="258632" y="6756140"/>
            <a:ext cx="2251320" cy="668032"/>
          </a:xfrm>
          <a:prstGeom prst="rect">
            <a:avLst/>
          </a:prstGeom>
        </p:spPr>
      </p:pic>
      <p:sp>
        <p:nvSpPr>
          <p:cNvPr id="27" name="Pravokutnik 26">
            <a:extLst>
              <a:ext uri="{FF2B5EF4-FFF2-40B4-BE49-F238E27FC236}">
                <a16:creationId xmlns:a16="http://schemas.microsoft.com/office/drawing/2014/main" id="{27E01F62-7744-4C16-84A5-F70E62CF071D}"/>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28" name="Slika 27">
            <a:extLst>
              <a:ext uri="{FF2B5EF4-FFF2-40B4-BE49-F238E27FC236}">
                <a16:creationId xmlns:a16="http://schemas.microsoft.com/office/drawing/2014/main" id="{7362B3C4-170D-4A81-B728-BD10CB492A06}"/>
              </a:ext>
            </a:extLst>
          </p:cNvPr>
          <p:cNvPicPr>
            <a:picLocks noChangeAspect="1"/>
          </p:cNvPicPr>
          <p:nvPr/>
        </p:nvPicPr>
        <p:blipFill>
          <a:blip r:embed="rId5"/>
          <a:stretch>
            <a:fillRect/>
          </a:stretch>
        </p:blipFill>
        <p:spPr>
          <a:xfrm>
            <a:off x="8648028" y="6794239"/>
            <a:ext cx="934776" cy="491731"/>
          </a:xfrm>
          <a:prstGeom prst="rect">
            <a:avLst/>
          </a:prstGeom>
        </p:spPr>
      </p:pic>
      <p:pic>
        <p:nvPicPr>
          <p:cNvPr id="29" name="Picture 2">
            <a:extLst>
              <a:ext uri="{FF2B5EF4-FFF2-40B4-BE49-F238E27FC236}">
                <a16:creationId xmlns:a16="http://schemas.microsoft.com/office/drawing/2014/main" id="{ADEB4C9B-47E9-4F98-978A-300B0B045F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a:extLst>
              <a:ext uri="{FF2B5EF4-FFF2-40B4-BE49-F238E27FC236}">
                <a16:creationId xmlns:a16="http://schemas.microsoft.com/office/drawing/2014/main" id="{636E354A-525B-40F1-A4EE-1034EA9514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31" name="Slika 30">
            <a:extLst>
              <a:ext uri="{FF2B5EF4-FFF2-40B4-BE49-F238E27FC236}">
                <a16:creationId xmlns:a16="http://schemas.microsoft.com/office/drawing/2014/main" id="{E172233C-84E2-449B-AA52-791FC7F5DB07}"/>
              </a:ext>
            </a:extLst>
          </p:cNvPr>
          <p:cNvPicPr>
            <a:picLocks noChangeAspect="1"/>
          </p:cNvPicPr>
          <p:nvPr/>
        </p:nvPicPr>
        <p:blipFill>
          <a:blip r:embed="rId8"/>
          <a:stretch>
            <a:fillRect/>
          </a:stretch>
        </p:blipFill>
        <p:spPr>
          <a:xfrm>
            <a:off x="7546683" y="6801985"/>
            <a:ext cx="948272" cy="485318"/>
          </a:xfrm>
          <a:prstGeom prst="rect">
            <a:avLst/>
          </a:prstGeom>
        </p:spPr>
      </p:pic>
      <p:pic>
        <p:nvPicPr>
          <p:cNvPr id="32" name="Slika 31">
            <a:extLst>
              <a:ext uri="{FF2B5EF4-FFF2-40B4-BE49-F238E27FC236}">
                <a16:creationId xmlns:a16="http://schemas.microsoft.com/office/drawing/2014/main" id="{344BE0F9-F945-4693-A946-61DECB3103C5}"/>
              </a:ext>
            </a:extLst>
          </p:cNvPr>
          <p:cNvPicPr>
            <a:picLocks noChangeAspect="1"/>
          </p:cNvPicPr>
          <p:nvPr/>
        </p:nvPicPr>
        <p:blipFill>
          <a:blip r:embed="rId9"/>
          <a:stretch>
            <a:fillRect/>
          </a:stretch>
        </p:blipFill>
        <p:spPr>
          <a:xfrm>
            <a:off x="5899859" y="6616234"/>
            <a:ext cx="1657921" cy="839029"/>
          </a:xfrm>
          <a:prstGeom prst="rect">
            <a:avLst/>
          </a:prstGeom>
        </p:spPr>
      </p:pic>
      <p:pic>
        <p:nvPicPr>
          <p:cNvPr id="33" name="Slika 32">
            <a:extLst>
              <a:ext uri="{FF2B5EF4-FFF2-40B4-BE49-F238E27FC236}">
                <a16:creationId xmlns:a16="http://schemas.microsoft.com/office/drawing/2014/main" id="{7F4D35A2-809F-40A5-B85B-5C3CBBE55A83}"/>
              </a:ext>
            </a:extLst>
          </p:cNvPr>
          <p:cNvPicPr>
            <a:picLocks noChangeAspect="1"/>
          </p:cNvPicPr>
          <p:nvPr/>
        </p:nvPicPr>
        <p:blipFill>
          <a:blip r:embed="rId10"/>
          <a:stretch>
            <a:fillRect/>
          </a:stretch>
        </p:blipFill>
        <p:spPr>
          <a:xfrm>
            <a:off x="3081548" y="6863081"/>
            <a:ext cx="1342483" cy="454149"/>
          </a:xfrm>
          <a:prstGeom prst="rect">
            <a:avLst/>
          </a:prstGeom>
        </p:spPr>
      </p:pic>
      <p:pic>
        <p:nvPicPr>
          <p:cNvPr id="34" name="Picture 2" descr="Slikovni rezultat za dubrovaÄko neretvanska grb">
            <a:extLst>
              <a:ext uri="{FF2B5EF4-FFF2-40B4-BE49-F238E27FC236}">
                <a16:creationId xmlns:a16="http://schemas.microsoft.com/office/drawing/2014/main" id="{829173C7-81E7-45A3-B69F-EB011B6FE6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19153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a:extLst>
              <a:ext uri="{FF2B5EF4-FFF2-40B4-BE49-F238E27FC236}">
                <a16:creationId xmlns:a16="http://schemas.microsoft.com/office/drawing/2014/main" id="{51722903-7A77-4363-A2F8-2B65AC4C6B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788"/>
          <a:stretch/>
        </p:blipFill>
        <p:spPr bwMode="auto">
          <a:xfrm>
            <a:off x="6822950" y="0"/>
            <a:ext cx="6616825" cy="651814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6059383C-4072-4774-BD6D-04D4E710F050}"/>
              </a:ext>
            </a:extLst>
          </p:cNvPr>
          <p:cNvSpPr>
            <a:spLocks noGrp="1"/>
          </p:cNvSpPr>
          <p:nvPr>
            <p:ph idx="1"/>
          </p:nvPr>
        </p:nvSpPr>
        <p:spPr>
          <a:xfrm>
            <a:off x="391925" y="2504616"/>
            <a:ext cx="6327962" cy="4176484"/>
          </a:xfrm>
        </p:spPr>
        <p:txBody>
          <a:bodyPr anchor="ctr">
            <a:noAutofit/>
          </a:bodyPr>
          <a:lstStyle/>
          <a:p>
            <a:endParaRPr lang="hr-HR" sz="3000" dirty="0">
              <a:solidFill>
                <a:srgbClr val="000000"/>
              </a:solidFill>
            </a:endParaRPr>
          </a:p>
          <a:p>
            <a:endParaRPr lang="hr-HR" sz="3000" dirty="0">
              <a:solidFill>
                <a:srgbClr val="000000"/>
              </a:solidFill>
            </a:endParaRPr>
          </a:p>
        </p:txBody>
      </p:sp>
      <p:sp>
        <p:nvSpPr>
          <p:cNvPr id="10" name="Content Placeholder 2">
            <a:extLst>
              <a:ext uri="{FF2B5EF4-FFF2-40B4-BE49-F238E27FC236}">
                <a16:creationId xmlns:a16="http://schemas.microsoft.com/office/drawing/2014/main" id="{CE9766E3-43CA-4821-BA78-724BCDAA42A7}"/>
              </a:ext>
            </a:extLst>
          </p:cNvPr>
          <p:cNvSpPr txBox="1">
            <a:spLocks/>
          </p:cNvSpPr>
          <p:nvPr/>
        </p:nvSpPr>
        <p:spPr>
          <a:xfrm>
            <a:off x="571563" y="1528047"/>
            <a:ext cx="6893518" cy="5230634"/>
          </a:xfrm>
          <a:prstGeom prst="rect">
            <a:avLst/>
          </a:prstGeom>
        </p:spPr>
        <p:txBody>
          <a:bodyPr vert="horz" lIns="91440" tIns="45720" rIns="91440" bIns="45720" rtlCol="0" anchor="ct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hr-HR" sz="2900" dirty="0">
                <a:solidFill>
                  <a:srgbClr val="000000"/>
                </a:solidFill>
              </a:rPr>
              <a:t>Roman Empire - </a:t>
            </a:r>
            <a:r>
              <a:rPr lang="en-US" sz="2900" dirty="0">
                <a:solidFill>
                  <a:srgbClr val="000000"/>
                </a:solidFill>
              </a:rPr>
              <a:t>both sides of Adriatic were united </a:t>
            </a:r>
            <a:r>
              <a:rPr lang="en-US" sz="2900" dirty="0">
                <a:solidFill>
                  <a:schemeClr val="accent2">
                    <a:lumMod val="75000"/>
                  </a:schemeClr>
                </a:solidFill>
              </a:rPr>
              <a:t>in one state</a:t>
            </a:r>
            <a:endParaRPr lang="hr-HR" sz="2900" dirty="0">
              <a:solidFill>
                <a:schemeClr val="accent2">
                  <a:lumMod val="75000"/>
                </a:schemeClr>
              </a:solidFill>
            </a:endParaRPr>
          </a:p>
          <a:p>
            <a:r>
              <a:rPr lang="hr-HR" sz="2900" dirty="0" err="1">
                <a:solidFill>
                  <a:srgbClr val="000000"/>
                </a:solidFill>
              </a:rPr>
              <a:t>Foundation</a:t>
            </a:r>
            <a:r>
              <a:rPr lang="hr-HR" sz="2900" dirty="0">
                <a:solidFill>
                  <a:srgbClr val="000000"/>
                </a:solidFill>
              </a:rPr>
              <a:t> </a:t>
            </a:r>
            <a:r>
              <a:rPr lang="hr-HR" sz="2900" dirty="0" err="1">
                <a:solidFill>
                  <a:srgbClr val="000000"/>
                </a:solidFill>
              </a:rPr>
              <a:t>of</a:t>
            </a:r>
            <a:r>
              <a:rPr lang="hr-HR" sz="2900" dirty="0">
                <a:solidFill>
                  <a:srgbClr val="000000"/>
                </a:solidFill>
              </a:rPr>
              <a:t> </a:t>
            </a:r>
            <a:r>
              <a:rPr lang="hr-HR" sz="2900" dirty="0" err="1">
                <a:solidFill>
                  <a:schemeClr val="accent2">
                    <a:lumMod val="75000"/>
                  </a:schemeClr>
                </a:solidFill>
              </a:rPr>
              <a:t>common</a:t>
            </a:r>
            <a:r>
              <a:rPr lang="hr-HR" sz="2900" dirty="0">
                <a:solidFill>
                  <a:schemeClr val="accent2">
                    <a:lumMod val="75000"/>
                  </a:schemeClr>
                </a:solidFill>
              </a:rPr>
              <a:t> </a:t>
            </a:r>
            <a:r>
              <a:rPr lang="hr-HR" sz="2900" dirty="0" err="1">
                <a:solidFill>
                  <a:schemeClr val="accent2">
                    <a:lumMod val="75000"/>
                  </a:schemeClr>
                </a:solidFill>
              </a:rPr>
              <a:t>civilization</a:t>
            </a:r>
            <a:endParaRPr lang="hr-HR" sz="2900" dirty="0">
              <a:solidFill>
                <a:schemeClr val="accent2">
                  <a:lumMod val="75000"/>
                </a:schemeClr>
              </a:solidFill>
            </a:endParaRPr>
          </a:p>
          <a:p>
            <a:r>
              <a:rPr lang="hr-HR" sz="2900" dirty="0">
                <a:solidFill>
                  <a:srgbClr val="000000"/>
                </a:solidFill>
              </a:rPr>
              <a:t>C</a:t>
            </a:r>
            <a:r>
              <a:rPr lang="en-US" sz="2900" dirty="0" err="1">
                <a:solidFill>
                  <a:srgbClr val="000000"/>
                </a:solidFill>
              </a:rPr>
              <a:t>entral</a:t>
            </a:r>
            <a:r>
              <a:rPr lang="en-US" sz="2900" dirty="0">
                <a:solidFill>
                  <a:srgbClr val="000000"/>
                </a:solidFill>
              </a:rPr>
              <a:t> part of </a:t>
            </a:r>
            <a:r>
              <a:rPr lang="en-US" sz="2900" dirty="0">
                <a:solidFill>
                  <a:schemeClr val="accent1">
                    <a:lumMod val="75000"/>
                  </a:schemeClr>
                </a:solidFill>
              </a:rPr>
              <a:t>Italy</a:t>
            </a:r>
            <a:r>
              <a:rPr lang="en-US" sz="2900" dirty="0">
                <a:solidFill>
                  <a:srgbClr val="000000"/>
                </a:solidFill>
              </a:rPr>
              <a:t> and east coast </a:t>
            </a:r>
            <a:r>
              <a:rPr lang="hr-HR" sz="2900" dirty="0">
                <a:solidFill>
                  <a:srgbClr val="000000"/>
                </a:solidFill>
              </a:rPr>
              <a:t>/ Roman </a:t>
            </a:r>
            <a:r>
              <a:rPr lang="hr-HR" sz="2900" dirty="0" err="1">
                <a:solidFill>
                  <a:srgbClr val="000000"/>
                </a:solidFill>
              </a:rPr>
              <a:t>Province</a:t>
            </a:r>
            <a:r>
              <a:rPr lang="hr-HR" sz="2900" dirty="0">
                <a:solidFill>
                  <a:srgbClr val="000000"/>
                </a:solidFill>
              </a:rPr>
              <a:t> </a:t>
            </a:r>
            <a:r>
              <a:rPr lang="hr-HR" sz="2900" dirty="0" err="1">
                <a:solidFill>
                  <a:srgbClr val="000000"/>
                </a:solidFill>
              </a:rPr>
              <a:t>of</a:t>
            </a:r>
            <a:r>
              <a:rPr lang="hr-HR" sz="2900" dirty="0">
                <a:solidFill>
                  <a:srgbClr val="000000"/>
                </a:solidFill>
              </a:rPr>
              <a:t> </a:t>
            </a:r>
            <a:r>
              <a:rPr lang="hr-HR" sz="2900" dirty="0" err="1">
                <a:solidFill>
                  <a:schemeClr val="accent2"/>
                </a:solidFill>
              </a:rPr>
              <a:t>Dalmatia</a:t>
            </a:r>
            <a:endParaRPr lang="hr-HR" sz="2900" dirty="0">
              <a:solidFill>
                <a:schemeClr val="accent2"/>
              </a:solidFill>
            </a:endParaRPr>
          </a:p>
          <a:p>
            <a:r>
              <a:rPr lang="en-US" sz="2900" dirty="0">
                <a:solidFill>
                  <a:srgbClr val="000000"/>
                </a:solidFill>
              </a:rPr>
              <a:t>The </a:t>
            </a:r>
            <a:r>
              <a:rPr lang="en-US" sz="2900" dirty="0">
                <a:solidFill>
                  <a:schemeClr val="accent6">
                    <a:lumMod val="75000"/>
                  </a:schemeClr>
                </a:solidFill>
              </a:rPr>
              <a:t>Roman presence is solid </a:t>
            </a:r>
            <a:r>
              <a:rPr lang="en-US" sz="2900" dirty="0">
                <a:solidFill>
                  <a:srgbClr val="000000"/>
                </a:solidFill>
              </a:rPr>
              <a:t>in each partner area under the form of monuments, theaters, villas/houses, mosaics, ports, bridges, military places, archaeological parks, museums, information points, etc.</a:t>
            </a:r>
          </a:p>
          <a:p>
            <a:endParaRPr lang="hr-HR" sz="2400" b="1" dirty="0">
              <a:solidFill>
                <a:srgbClr val="000000"/>
              </a:solidFill>
            </a:endParaRPr>
          </a:p>
        </p:txBody>
      </p:sp>
      <p:sp>
        <p:nvSpPr>
          <p:cNvPr id="21" name="Pravokutnik 20">
            <a:extLst>
              <a:ext uri="{FF2B5EF4-FFF2-40B4-BE49-F238E27FC236}">
                <a16:creationId xmlns:a16="http://schemas.microsoft.com/office/drawing/2014/main" id="{3EB085E2-4877-49C3-A4AC-052587FFAF48}"/>
              </a:ext>
            </a:extLst>
          </p:cNvPr>
          <p:cNvSpPr/>
          <p:nvPr/>
        </p:nvSpPr>
        <p:spPr>
          <a:xfrm>
            <a:off x="-1" y="676323"/>
            <a:ext cx="8017728" cy="68845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2" name="Title 1">
            <a:extLst>
              <a:ext uri="{FF2B5EF4-FFF2-40B4-BE49-F238E27FC236}">
                <a16:creationId xmlns:a16="http://schemas.microsoft.com/office/drawing/2014/main" id="{D07063B0-E1FC-416E-9F86-0FF35A1CEF68}"/>
              </a:ext>
            </a:extLst>
          </p:cNvPr>
          <p:cNvSpPr txBox="1">
            <a:spLocks/>
          </p:cNvSpPr>
          <p:nvPr/>
        </p:nvSpPr>
        <p:spPr>
          <a:xfrm>
            <a:off x="748220" y="322534"/>
            <a:ext cx="3669161" cy="1427689"/>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hr-HR" sz="3600" b="1" dirty="0" err="1">
                <a:solidFill>
                  <a:srgbClr val="00B0F0"/>
                </a:solidFill>
                <a:latin typeface="Arial" panose="020B0604020202020204" pitchFamily="34" charset="0"/>
                <a:cs typeface="Arial" panose="020B0604020202020204" pitchFamily="34" charset="0"/>
              </a:rPr>
              <a:t>Theme</a:t>
            </a:r>
            <a:r>
              <a:rPr lang="hr-HR" dirty="0">
                <a:solidFill>
                  <a:srgbClr val="00B0F0"/>
                </a:solidFill>
                <a:latin typeface="Arial" panose="020B0604020202020204" pitchFamily="34" charset="0"/>
                <a:cs typeface="Arial" panose="020B0604020202020204" pitchFamily="34" charset="0"/>
              </a:rPr>
              <a:t> </a:t>
            </a:r>
          </a:p>
        </p:txBody>
      </p:sp>
      <p:sp>
        <p:nvSpPr>
          <p:cNvPr id="19" name="Pravokutnik 18">
            <a:extLst>
              <a:ext uri="{FF2B5EF4-FFF2-40B4-BE49-F238E27FC236}">
                <a16:creationId xmlns:a16="http://schemas.microsoft.com/office/drawing/2014/main" id="{122B3383-7C9C-4559-B3EE-7D19CB396F59}"/>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23" name="Slika 22">
            <a:extLst>
              <a:ext uri="{FF2B5EF4-FFF2-40B4-BE49-F238E27FC236}">
                <a16:creationId xmlns:a16="http://schemas.microsoft.com/office/drawing/2014/main" id="{501D0F18-ABB7-4467-8570-5C4BD77C7594}"/>
              </a:ext>
            </a:extLst>
          </p:cNvPr>
          <p:cNvPicPr>
            <a:picLocks noChangeAspect="1"/>
          </p:cNvPicPr>
          <p:nvPr/>
        </p:nvPicPr>
        <p:blipFill>
          <a:blip r:embed="rId4"/>
          <a:stretch>
            <a:fillRect/>
          </a:stretch>
        </p:blipFill>
        <p:spPr>
          <a:xfrm>
            <a:off x="258632" y="6756140"/>
            <a:ext cx="2251320" cy="668032"/>
          </a:xfrm>
          <a:prstGeom prst="rect">
            <a:avLst/>
          </a:prstGeom>
        </p:spPr>
      </p:pic>
      <p:sp>
        <p:nvSpPr>
          <p:cNvPr id="24" name="Pravokutnik 23">
            <a:extLst>
              <a:ext uri="{FF2B5EF4-FFF2-40B4-BE49-F238E27FC236}">
                <a16:creationId xmlns:a16="http://schemas.microsoft.com/office/drawing/2014/main" id="{3E990BFA-5B8E-48E5-9F4F-B7BBA0AF1E8A}"/>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25" name="Slika 24">
            <a:extLst>
              <a:ext uri="{FF2B5EF4-FFF2-40B4-BE49-F238E27FC236}">
                <a16:creationId xmlns:a16="http://schemas.microsoft.com/office/drawing/2014/main" id="{6D3DBB19-184E-4D35-B007-BE546C8A8B4A}"/>
              </a:ext>
            </a:extLst>
          </p:cNvPr>
          <p:cNvPicPr>
            <a:picLocks noChangeAspect="1"/>
          </p:cNvPicPr>
          <p:nvPr/>
        </p:nvPicPr>
        <p:blipFill>
          <a:blip r:embed="rId5"/>
          <a:stretch>
            <a:fillRect/>
          </a:stretch>
        </p:blipFill>
        <p:spPr>
          <a:xfrm>
            <a:off x="8648028" y="6794239"/>
            <a:ext cx="934776" cy="491731"/>
          </a:xfrm>
          <a:prstGeom prst="rect">
            <a:avLst/>
          </a:prstGeom>
        </p:spPr>
      </p:pic>
      <p:pic>
        <p:nvPicPr>
          <p:cNvPr id="26" name="Picture 2">
            <a:extLst>
              <a:ext uri="{FF2B5EF4-FFF2-40B4-BE49-F238E27FC236}">
                <a16:creationId xmlns:a16="http://schemas.microsoft.com/office/drawing/2014/main" id="{AF8D5206-F2D1-4AC7-A4AB-15393B13A1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B5E4D119-A2C9-4FFE-B711-5C63EA935C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28" name="Slika 27">
            <a:extLst>
              <a:ext uri="{FF2B5EF4-FFF2-40B4-BE49-F238E27FC236}">
                <a16:creationId xmlns:a16="http://schemas.microsoft.com/office/drawing/2014/main" id="{25DEE257-2801-4E68-84B3-CD22E47BD165}"/>
              </a:ext>
            </a:extLst>
          </p:cNvPr>
          <p:cNvPicPr>
            <a:picLocks noChangeAspect="1"/>
          </p:cNvPicPr>
          <p:nvPr/>
        </p:nvPicPr>
        <p:blipFill>
          <a:blip r:embed="rId8"/>
          <a:stretch>
            <a:fillRect/>
          </a:stretch>
        </p:blipFill>
        <p:spPr>
          <a:xfrm>
            <a:off x="7546683" y="6801985"/>
            <a:ext cx="948272" cy="485318"/>
          </a:xfrm>
          <a:prstGeom prst="rect">
            <a:avLst/>
          </a:prstGeom>
        </p:spPr>
      </p:pic>
      <p:pic>
        <p:nvPicPr>
          <p:cNvPr id="29" name="Slika 28">
            <a:extLst>
              <a:ext uri="{FF2B5EF4-FFF2-40B4-BE49-F238E27FC236}">
                <a16:creationId xmlns:a16="http://schemas.microsoft.com/office/drawing/2014/main" id="{C8298785-2DC6-4EE4-93A9-39CD1AA0E3A1}"/>
              </a:ext>
            </a:extLst>
          </p:cNvPr>
          <p:cNvPicPr>
            <a:picLocks noChangeAspect="1"/>
          </p:cNvPicPr>
          <p:nvPr/>
        </p:nvPicPr>
        <p:blipFill>
          <a:blip r:embed="rId9"/>
          <a:stretch>
            <a:fillRect/>
          </a:stretch>
        </p:blipFill>
        <p:spPr>
          <a:xfrm>
            <a:off x="5899859" y="6616234"/>
            <a:ext cx="1657921" cy="839029"/>
          </a:xfrm>
          <a:prstGeom prst="rect">
            <a:avLst/>
          </a:prstGeom>
        </p:spPr>
      </p:pic>
      <p:pic>
        <p:nvPicPr>
          <p:cNvPr id="30" name="Slika 29">
            <a:extLst>
              <a:ext uri="{FF2B5EF4-FFF2-40B4-BE49-F238E27FC236}">
                <a16:creationId xmlns:a16="http://schemas.microsoft.com/office/drawing/2014/main" id="{212CFFA2-2FB9-4ED3-B99F-7B4CBDEE82C7}"/>
              </a:ext>
            </a:extLst>
          </p:cNvPr>
          <p:cNvPicPr>
            <a:picLocks noChangeAspect="1"/>
          </p:cNvPicPr>
          <p:nvPr/>
        </p:nvPicPr>
        <p:blipFill>
          <a:blip r:embed="rId10"/>
          <a:stretch>
            <a:fillRect/>
          </a:stretch>
        </p:blipFill>
        <p:spPr>
          <a:xfrm>
            <a:off x="3081548" y="6863081"/>
            <a:ext cx="1342483" cy="454149"/>
          </a:xfrm>
          <a:prstGeom prst="rect">
            <a:avLst/>
          </a:prstGeom>
        </p:spPr>
      </p:pic>
      <p:pic>
        <p:nvPicPr>
          <p:cNvPr id="31" name="Picture 2" descr="Slikovni rezultat za dubrovaÄko neretvanska grb">
            <a:extLst>
              <a:ext uri="{FF2B5EF4-FFF2-40B4-BE49-F238E27FC236}">
                <a16:creationId xmlns:a16="http://schemas.microsoft.com/office/drawing/2014/main" id="{FA2CC09E-9AEE-4C9E-BB05-4F1A636C38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28664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Ponte di Tiberio">
            <a:extLst>
              <a:ext uri="{FF2B5EF4-FFF2-40B4-BE49-F238E27FC236}">
                <a16:creationId xmlns:a16="http://schemas.microsoft.com/office/drawing/2014/main" id="{0E450A22-C595-48EA-B29F-3553CF9DB1E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7121" r="24139" b="1"/>
          <a:stretch/>
        </p:blipFill>
        <p:spPr bwMode="auto">
          <a:xfrm>
            <a:off x="6390885" y="10"/>
            <a:ext cx="7048553" cy="7559665"/>
          </a:xfrm>
          <a:prstGeom prst="rect">
            <a:avLst/>
          </a:prstGeom>
          <a:noFill/>
          <a:extLst>
            <a:ext uri="{909E8E84-426E-40DD-AFC4-6F175D3DCCD1}">
              <a14:hiddenFill xmlns:a14="http://schemas.microsoft.com/office/drawing/2010/main">
                <a:solidFill>
                  <a:srgbClr val="FFFFFF"/>
                </a:solidFill>
              </a14:hiddenFill>
            </a:ext>
          </a:extLst>
        </p:spPr>
      </p:pic>
      <p:sp>
        <p:nvSpPr>
          <p:cNvPr id="2" name="Pravokutnik 1">
            <a:extLst>
              <a:ext uri="{FF2B5EF4-FFF2-40B4-BE49-F238E27FC236}">
                <a16:creationId xmlns:a16="http://schemas.microsoft.com/office/drawing/2014/main" id="{D32FF2F6-9E6D-4330-94D0-C96B5E2B24DB}"/>
              </a:ext>
            </a:extLst>
          </p:cNvPr>
          <p:cNvSpPr/>
          <p:nvPr/>
        </p:nvSpPr>
        <p:spPr>
          <a:xfrm>
            <a:off x="-1" y="676323"/>
            <a:ext cx="8017728" cy="688458"/>
          </a:xfrm>
          <a:prstGeom prst="rect">
            <a:avLst/>
          </a:prstGeom>
          <a:solidFill>
            <a:srgbClr val="FFFFFF"/>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Content Placeholder 6"/>
          <p:cNvSpPr>
            <a:spLocks noGrp="1"/>
          </p:cNvSpPr>
          <p:nvPr>
            <p:ph idx="1"/>
          </p:nvPr>
        </p:nvSpPr>
        <p:spPr>
          <a:xfrm>
            <a:off x="308472" y="2041094"/>
            <a:ext cx="5972837" cy="3139435"/>
          </a:xfrm>
        </p:spPr>
        <p:txBody>
          <a:bodyPr anchor="ctr">
            <a:noAutofit/>
          </a:bodyPr>
          <a:lstStyle/>
          <a:p>
            <a:pPr marL="0" indent="0">
              <a:buNone/>
            </a:pPr>
            <a:endParaRPr lang="hr-HR" sz="2400" dirty="0">
              <a:solidFill>
                <a:srgbClr val="000000"/>
              </a:solidFill>
            </a:endParaRPr>
          </a:p>
          <a:p>
            <a:pPr marL="457200" indent="-457200">
              <a:buAutoNum type="alphaLcParenR"/>
            </a:pPr>
            <a:r>
              <a:rPr lang="hr-HR" sz="2400" dirty="0">
                <a:solidFill>
                  <a:srgbClr val="000000"/>
                </a:solidFill>
              </a:rPr>
              <a:t>P</a:t>
            </a:r>
            <a:r>
              <a:rPr lang="en-US" sz="2400" dirty="0" err="1">
                <a:solidFill>
                  <a:srgbClr val="000000"/>
                </a:solidFill>
              </a:rPr>
              <a:t>hysical</a:t>
            </a:r>
            <a:r>
              <a:rPr lang="en-US" sz="2400" dirty="0">
                <a:solidFill>
                  <a:srgbClr val="000000"/>
                </a:solidFill>
              </a:rPr>
              <a:t> Roman roads (</a:t>
            </a:r>
            <a:r>
              <a:rPr lang="en-US" sz="2400" dirty="0" err="1">
                <a:solidFill>
                  <a:srgbClr val="000000"/>
                </a:solidFill>
              </a:rPr>
              <a:t>Vias</a:t>
            </a:r>
            <a:r>
              <a:rPr lang="en-US" sz="2400" dirty="0">
                <a:solidFill>
                  <a:srgbClr val="000000"/>
                </a:solidFill>
              </a:rPr>
              <a:t> </a:t>
            </a:r>
            <a:r>
              <a:rPr lang="en-US" sz="2400" dirty="0" err="1">
                <a:solidFill>
                  <a:srgbClr val="000000"/>
                </a:solidFill>
              </a:rPr>
              <a:t>Romanas</a:t>
            </a:r>
            <a:r>
              <a:rPr lang="en-US" sz="2400" dirty="0">
                <a:solidFill>
                  <a:srgbClr val="000000"/>
                </a:solidFill>
              </a:rPr>
              <a:t>)</a:t>
            </a:r>
            <a:r>
              <a:rPr lang="hr-HR" sz="2400" dirty="0">
                <a:solidFill>
                  <a:srgbClr val="000000"/>
                </a:solidFill>
              </a:rPr>
              <a:t> – </a:t>
            </a:r>
            <a:r>
              <a:rPr lang="hr-HR" sz="2400" dirty="0" err="1">
                <a:solidFill>
                  <a:srgbClr val="000000"/>
                </a:solidFill>
              </a:rPr>
              <a:t>sea</a:t>
            </a:r>
            <a:r>
              <a:rPr lang="hr-HR" sz="2400" dirty="0">
                <a:solidFill>
                  <a:srgbClr val="000000"/>
                </a:solidFill>
              </a:rPr>
              <a:t> </a:t>
            </a:r>
            <a:r>
              <a:rPr lang="hr-HR" sz="2400" dirty="0" err="1">
                <a:solidFill>
                  <a:srgbClr val="000000"/>
                </a:solidFill>
              </a:rPr>
              <a:t>routes</a:t>
            </a:r>
            <a:r>
              <a:rPr lang="hr-HR" sz="2400" dirty="0">
                <a:solidFill>
                  <a:srgbClr val="000000"/>
                </a:solidFill>
              </a:rPr>
              <a:t> &amp; </a:t>
            </a:r>
            <a:r>
              <a:rPr lang="hr-HR" sz="2400" dirty="0" err="1">
                <a:solidFill>
                  <a:srgbClr val="000000"/>
                </a:solidFill>
              </a:rPr>
              <a:t>roads</a:t>
            </a:r>
            <a:r>
              <a:rPr lang="hr-HR" sz="2400" dirty="0">
                <a:solidFill>
                  <a:srgbClr val="000000"/>
                </a:solidFill>
              </a:rPr>
              <a:t> (</a:t>
            </a:r>
            <a:r>
              <a:rPr lang="hr-HR" sz="2400" dirty="0" err="1">
                <a:solidFill>
                  <a:srgbClr val="000000"/>
                </a:solidFill>
              </a:rPr>
              <a:t>ports</a:t>
            </a:r>
            <a:r>
              <a:rPr lang="hr-HR" sz="2400" dirty="0">
                <a:solidFill>
                  <a:srgbClr val="000000"/>
                </a:solidFill>
              </a:rPr>
              <a:t>, </a:t>
            </a:r>
            <a:r>
              <a:rPr lang="hr-HR" sz="2400" dirty="0" err="1">
                <a:solidFill>
                  <a:srgbClr val="000000"/>
                </a:solidFill>
              </a:rPr>
              <a:t>roads</a:t>
            </a:r>
            <a:r>
              <a:rPr lang="hr-HR" sz="2400" dirty="0">
                <a:solidFill>
                  <a:srgbClr val="000000"/>
                </a:solidFill>
              </a:rPr>
              <a:t>, </a:t>
            </a:r>
            <a:r>
              <a:rPr lang="hr-HR" sz="2400" dirty="0" err="1">
                <a:solidFill>
                  <a:srgbClr val="000000"/>
                </a:solidFill>
              </a:rPr>
              <a:t>military</a:t>
            </a:r>
            <a:r>
              <a:rPr lang="hr-HR" sz="2400" dirty="0">
                <a:solidFill>
                  <a:srgbClr val="000000"/>
                </a:solidFill>
              </a:rPr>
              <a:t> </a:t>
            </a:r>
            <a:r>
              <a:rPr lang="hr-HR" sz="2400" dirty="0" err="1">
                <a:solidFill>
                  <a:srgbClr val="000000"/>
                </a:solidFill>
              </a:rPr>
              <a:t>routes</a:t>
            </a:r>
            <a:r>
              <a:rPr lang="hr-HR" sz="2400" dirty="0">
                <a:solidFill>
                  <a:srgbClr val="000000"/>
                </a:solidFill>
              </a:rPr>
              <a:t>, </a:t>
            </a:r>
            <a:r>
              <a:rPr lang="hr-HR" sz="2400" dirty="0" err="1">
                <a:solidFill>
                  <a:srgbClr val="000000"/>
                </a:solidFill>
              </a:rPr>
              <a:t>naval</a:t>
            </a:r>
            <a:r>
              <a:rPr lang="hr-HR" sz="2400" dirty="0">
                <a:solidFill>
                  <a:srgbClr val="000000"/>
                </a:solidFill>
              </a:rPr>
              <a:t> </a:t>
            </a:r>
            <a:r>
              <a:rPr lang="hr-HR" sz="2400" dirty="0" err="1">
                <a:solidFill>
                  <a:srgbClr val="000000"/>
                </a:solidFill>
              </a:rPr>
              <a:t>routes</a:t>
            </a:r>
            <a:r>
              <a:rPr lang="hr-HR" sz="2400" dirty="0">
                <a:solidFill>
                  <a:srgbClr val="000000"/>
                </a:solidFill>
              </a:rPr>
              <a:t>, </a:t>
            </a:r>
            <a:r>
              <a:rPr lang="hr-HR" sz="2400" dirty="0" err="1">
                <a:solidFill>
                  <a:srgbClr val="000000"/>
                </a:solidFill>
              </a:rPr>
              <a:t>trade</a:t>
            </a:r>
            <a:r>
              <a:rPr lang="hr-HR" sz="2400" dirty="0">
                <a:solidFill>
                  <a:srgbClr val="000000"/>
                </a:solidFill>
              </a:rPr>
              <a:t> </a:t>
            </a:r>
            <a:r>
              <a:rPr lang="hr-HR" sz="2400" dirty="0" err="1">
                <a:solidFill>
                  <a:srgbClr val="000000"/>
                </a:solidFill>
              </a:rPr>
              <a:t>routes</a:t>
            </a:r>
            <a:r>
              <a:rPr lang="hr-HR" sz="2400" dirty="0">
                <a:solidFill>
                  <a:srgbClr val="000000"/>
                </a:solidFill>
              </a:rPr>
              <a:t>…)</a:t>
            </a:r>
          </a:p>
          <a:p>
            <a:pPr marL="457200" indent="-457200">
              <a:buAutoNum type="alphaLcParenR"/>
            </a:pPr>
            <a:r>
              <a:rPr lang="hr-HR" sz="2400" dirty="0">
                <a:solidFill>
                  <a:srgbClr val="000000"/>
                </a:solidFill>
              </a:rPr>
              <a:t>S</a:t>
            </a:r>
            <a:r>
              <a:rPr lang="en-US" sz="2400" dirty="0" err="1">
                <a:solidFill>
                  <a:srgbClr val="000000"/>
                </a:solidFill>
              </a:rPr>
              <a:t>ocial</a:t>
            </a:r>
            <a:r>
              <a:rPr lang="en-US" sz="2400" dirty="0">
                <a:solidFill>
                  <a:srgbClr val="000000"/>
                </a:solidFill>
              </a:rPr>
              <a:t>, economic and cultural </a:t>
            </a:r>
            <a:r>
              <a:rPr lang="hr-HR" sz="2400" dirty="0" err="1">
                <a:solidFill>
                  <a:srgbClr val="000000"/>
                </a:solidFill>
              </a:rPr>
              <a:t>movements</a:t>
            </a:r>
            <a:r>
              <a:rPr lang="hr-HR" sz="2400" dirty="0">
                <a:solidFill>
                  <a:srgbClr val="000000"/>
                </a:solidFill>
              </a:rPr>
              <a:t> („</a:t>
            </a:r>
            <a:r>
              <a:rPr lang="hr-HR" sz="2400" dirty="0" err="1">
                <a:solidFill>
                  <a:srgbClr val="000000"/>
                </a:solidFill>
              </a:rPr>
              <a:t>routes</a:t>
            </a:r>
            <a:r>
              <a:rPr lang="hr-HR" sz="2400" dirty="0">
                <a:solidFill>
                  <a:srgbClr val="000000"/>
                </a:solidFill>
              </a:rPr>
              <a:t>”) -  </a:t>
            </a:r>
            <a:r>
              <a:rPr lang="en-US" sz="2400" dirty="0">
                <a:solidFill>
                  <a:srgbClr val="000000"/>
                </a:solidFill>
              </a:rPr>
              <a:t>processes that took place between both sides of the Adriatic coast during Roman domination. </a:t>
            </a:r>
            <a:endParaRPr lang="hr-HR" sz="2400" dirty="0">
              <a:solidFill>
                <a:srgbClr val="000000"/>
              </a:solidFill>
            </a:endParaRPr>
          </a:p>
        </p:txBody>
      </p:sp>
      <p:sp>
        <p:nvSpPr>
          <p:cNvPr id="19" name="Pravokutnik 18">
            <a:extLst>
              <a:ext uri="{FF2B5EF4-FFF2-40B4-BE49-F238E27FC236}">
                <a16:creationId xmlns:a16="http://schemas.microsoft.com/office/drawing/2014/main" id="{D253DBB1-0619-4001-BEE3-5FD789D0441A}"/>
              </a:ext>
            </a:extLst>
          </p:cNvPr>
          <p:cNvSpPr/>
          <p:nvPr/>
        </p:nvSpPr>
        <p:spPr>
          <a:xfrm>
            <a:off x="308472" y="670251"/>
            <a:ext cx="11532636" cy="688458"/>
          </a:xfrm>
          <a:prstGeom prst="rect">
            <a:avLst/>
          </a:prstGeom>
        </p:spPr>
        <p:txBody>
          <a:bodyPr wrap="square">
            <a:spAutoFit/>
          </a:bodyPr>
          <a:lstStyle/>
          <a:p>
            <a:pPr marL="90170">
              <a:lnSpc>
                <a:spcPct val="115000"/>
              </a:lnSpc>
              <a:spcAft>
                <a:spcPts val="1000"/>
              </a:spcAft>
            </a:pPr>
            <a:r>
              <a:rPr lang="hr-HR" sz="3600" b="1" dirty="0">
                <a:solidFill>
                  <a:srgbClr val="1ABAE9"/>
                </a:solidFill>
                <a:latin typeface="Arial" panose="020B0604020202020204" pitchFamily="34" charset="0"/>
                <a:ea typeface="Calibri" panose="020F0502020204030204" pitchFamily="34" charset="0"/>
                <a:cs typeface="Arial" panose="020B0604020202020204" pitchFamily="34" charset="0"/>
              </a:rPr>
              <a:t>Adriatic Roman </a:t>
            </a:r>
            <a:r>
              <a:rPr lang="hr-HR" sz="3600" b="1" dirty="0" err="1">
                <a:solidFill>
                  <a:srgbClr val="1ABAE9"/>
                </a:solidFill>
                <a:latin typeface="Arial" panose="020B0604020202020204" pitchFamily="34" charset="0"/>
                <a:ea typeface="Calibri" panose="020F0502020204030204" pitchFamily="34" charset="0"/>
                <a:cs typeface="Arial" panose="020B0604020202020204" pitchFamily="34" charset="0"/>
              </a:rPr>
              <a:t>Routes</a:t>
            </a:r>
            <a:endParaRPr lang="hr-HR" sz="3600" b="1" dirty="0">
              <a:latin typeface="Calibri" panose="020F0502020204030204" pitchFamily="34" charset="0"/>
              <a:ea typeface="Calibri" panose="020F0502020204030204" pitchFamily="34" charset="0"/>
              <a:cs typeface="Arial" panose="020B0604020202020204" pitchFamily="34" charset="0"/>
            </a:endParaRPr>
          </a:p>
        </p:txBody>
      </p:sp>
      <p:sp>
        <p:nvSpPr>
          <p:cNvPr id="20" name="Pravokutnik 19">
            <a:extLst>
              <a:ext uri="{FF2B5EF4-FFF2-40B4-BE49-F238E27FC236}">
                <a16:creationId xmlns:a16="http://schemas.microsoft.com/office/drawing/2014/main" id="{9B9A8988-502B-4C32-A570-DEBB406B2CD0}"/>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21" name="Slika 20">
            <a:extLst>
              <a:ext uri="{FF2B5EF4-FFF2-40B4-BE49-F238E27FC236}">
                <a16:creationId xmlns:a16="http://schemas.microsoft.com/office/drawing/2014/main" id="{6B184FA0-5E78-4E6B-ABA5-DE43BAC7EE29}"/>
              </a:ext>
            </a:extLst>
          </p:cNvPr>
          <p:cNvPicPr>
            <a:picLocks noChangeAspect="1"/>
          </p:cNvPicPr>
          <p:nvPr/>
        </p:nvPicPr>
        <p:blipFill>
          <a:blip r:embed="rId3"/>
          <a:stretch>
            <a:fillRect/>
          </a:stretch>
        </p:blipFill>
        <p:spPr>
          <a:xfrm>
            <a:off x="258632" y="6756140"/>
            <a:ext cx="2251320" cy="668032"/>
          </a:xfrm>
          <a:prstGeom prst="rect">
            <a:avLst/>
          </a:prstGeom>
        </p:spPr>
      </p:pic>
      <p:sp>
        <p:nvSpPr>
          <p:cNvPr id="22" name="Pravokutnik 21">
            <a:extLst>
              <a:ext uri="{FF2B5EF4-FFF2-40B4-BE49-F238E27FC236}">
                <a16:creationId xmlns:a16="http://schemas.microsoft.com/office/drawing/2014/main" id="{03F3FC2B-4A04-4761-9330-8A9344E6EE77}"/>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23" name="Slika 22">
            <a:extLst>
              <a:ext uri="{FF2B5EF4-FFF2-40B4-BE49-F238E27FC236}">
                <a16:creationId xmlns:a16="http://schemas.microsoft.com/office/drawing/2014/main" id="{73A5AFA6-B217-4C07-A3BF-F15F9C4771B1}"/>
              </a:ext>
            </a:extLst>
          </p:cNvPr>
          <p:cNvPicPr>
            <a:picLocks noChangeAspect="1"/>
          </p:cNvPicPr>
          <p:nvPr/>
        </p:nvPicPr>
        <p:blipFill>
          <a:blip r:embed="rId4"/>
          <a:stretch>
            <a:fillRect/>
          </a:stretch>
        </p:blipFill>
        <p:spPr>
          <a:xfrm>
            <a:off x="8648028" y="6794239"/>
            <a:ext cx="934776" cy="491731"/>
          </a:xfrm>
          <a:prstGeom prst="rect">
            <a:avLst/>
          </a:prstGeom>
        </p:spPr>
      </p:pic>
      <p:pic>
        <p:nvPicPr>
          <p:cNvPr id="24" name="Picture 2">
            <a:extLst>
              <a:ext uri="{FF2B5EF4-FFF2-40B4-BE49-F238E27FC236}">
                <a16:creationId xmlns:a16="http://schemas.microsoft.com/office/drawing/2014/main" id="{01730598-17F0-4B97-A7E3-86F5FCAD0A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606AC3CE-9E0D-4B77-8F3D-E3D4CC095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26" name="Slika 25">
            <a:extLst>
              <a:ext uri="{FF2B5EF4-FFF2-40B4-BE49-F238E27FC236}">
                <a16:creationId xmlns:a16="http://schemas.microsoft.com/office/drawing/2014/main" id="{BE43E4CE-7C5A-411C-B501-169D6E677CBF}"/>
              </a:ext>
            </a:extLst>
          </p:cNvPr>
          <p:cNvPicPr>
            <a:picLocks noChangeAspect="1"/>
          </p:cNvPicPr>
          <p:nvPr/>
        </p:nvPicPr>
        <p:blipFill>
          <a:blip r:embed="rId7"/>
          <a:stretch>
            <a:fillRect/>
          </a:stretch>
        </p:blipFill>
        <p:spPr>
          <a:xfrm>
            <a:off x="7546683" y="6801985"/>
            <a:ext cx="948272" cy="485318"/>
          </a:xfrm>
          <a:prstGeom prst="rect">
            <a:avLst/>
          </a:prstGeom>
        </p:spPr>
      </p:pic>
      <p:pic>
        <p:nvPicPr>
          <p:cNvPr id="27" name="Slika 26">
            <a:extLst>
              <a:ext uri="{FF2B5EF4-FFF2-40B4-BE49-F238E27FC236}">
                <a16:creationId xmlns:a16="http://schemas.microsoft.com/office/drawing/2014/main" id="{DFF15053-7153-411E-98B7-0B0E2A862029}"/>
              </a:ext>
            </a:extLst>
          </p:cNvPr>
          <p:cNvPicPr>
            <a:picLocks noChangeAspect="1"/>
          </p:cNvPicPr>
          <p:nvPr/>
        </p:nvPicPr>
        <p:blipFill>
          <a:blip r:embed="rId8"/>
          <a:stretch>
            <a:fillRect/>
          </a:stretch>
        </p:blipFill>
        <p:spPr>
          <a:xfrm>
            <a:off x="5899859" y="6616234"/>
            <a:ext cx="1657921" cy="839029"/>
          </a:xfrm>
          <a:prstGeom prst="rect">
            <a:avLst/>
          </a:prstGeom>
        </p:spPr>
      </p:pic>
      <p:pic>
        <p:nvPicPr>
          <p:cNvPr id="28" name="Slika 27">
            <a:extLst>
              <a:ext uri="{FF2B5EF4-FFF2-40B4-BE49-F238E27FC236}">
                <a16:creationId xmlns:a16="http://schemas.microsoft.com/office/drawing/2014/main" id="{3FD22537-3774-46C5-AC9B-62826917E518}"/>
              </a:ext>
            </a:extLst>
          </p:cNvPr>
          <p:cNvPicPr>
            <a:picLocks noChangeAspect="1"/>
          </p:cNvPicPr>
          <p:nvPr/>
        </p:nvPicPr>
        <p:blipFill>
          <a:blip r:embed="rId9"/>
          <a:stretch>
            <a:fillRect/>
          </a:stretch>
        </p:blipFill>
        <p:spPr>
          <a:xfrm>
            <a:off x="3081548" y="6863081"/>
            <a:ext cx="1342483" cy="454149"/>
          </a:xfrm>
          <a:prstGeom prst="rect">
            <a:avLst/>
          </a:prstGeom>
        </p:spPr>
      </p:pic>
      <p:pic>
        <p:nvPicPr>
          <p:cNvPr id="29" name="Picture 2" descr="Slikovni rezultat za dubrovaÄko neretvanska grb">
            <a:extLst>
              <a:ext uri="{FF2B5EF4-FFF2-40B4-BE49-F238E27FC236}">
                <a16:creationId xmlns:a16="http://schemas.microsoft.com/office/drawing/2014/main" id="{B0D9AF90-AF55-4BFD-BDEF-ECC624DAAD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09771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utnik 16">
            <a:extLst>
              <a:ext uri="{FF2B5EF4-FFF2-40B4-BE49-F238E27FC236}">
                <a16:creationId xmlns:a16="http://schemas.microsoft.com/office/drawing/2014/main" id="{213375A0-ADF1-4F15-9B71-D057B0C11CF3}"/>
              </a:ext>
            </a:extLst>
          </p:cNvPr>
          <p:cNvSpPr/>
          <p:nvPr/>
        </p:nvSpPr>
        <p:spPr>
          <a:xfrm>
            <a:off x="-1" y="676323"/>
            <a:ext cx="8017728" cy="688458"/>
          </a:xfrm>
          <a:prstGeom prst="rect">
            <a:avLst/>
          </a:prstGeom>
          <a:solidFill>
            <a:srgbClr val="FFFFFF"/>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6" name="Picture 2">
            <a:extLst>
              <a:ext uri="{FF2B5EF4-FFF2-40B4-BE49-F238E27FC236}">
                <a16:creationId xmlns:a16="http://schemas.microsoft.com/office/drawing/2014/main" id="{6CC91DB1-9ED7-4483-B9C2-C66BCB85BC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15" t="2179" r="39413"/>
          <a:stretch/>
        </p:blipFill>
        <p:spPr bwMode="auto">
          <a:xfrm>
            <a:off x="7541952" y="2082856"/>
            <a:ext cx="5141306" cy="3191242"/>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a:xfrm>
            <a:off x="207570" y="1710201"/>
            <a:ext cx="7810158" cy="4176484"/>
          </a:xfrm>
        </p:spPr>
        <p:txBody>
          <a:bodyPr anchor="ctr">
            <a:noAutofit/>
          </a:bodyPr>
          <a:lstStyle/>
          <a:p>
            <a:pPr marL="0" indent="0">
              <a:buNone/>
            </a:pPr>
            <a:endParaRPr lang="hr-HR" sz="2400" dirty="0">
              <a:solidFill>
                <a:srgbClr val="000000"/>
              </a:solidFill>
            </a:endParaRPr>
          </a:p>
          <a:p>
            <a:r>
              <a:rPr lang="hr-HR" sz="3000" dirty="0" err="1">
                <a:solidFill>
                  <a:srgbClr val="000000"/>
                </a:solidFill>
              </a:rPr>
              <a:t>Transnational</a:t>
            </a:r>
            <a:r>
              <a:rPr lang="en-US" sz="3000" dirty="0">
                <a:solidFill>
                  <a:srgbClr val="000000"/>
                </a:solidFill>
              </a:rPr>
              <a:t> (and European) values (common heritage and culture; education; tolerance, etc.)</a:t>
            </a:r>
            <a:endParaRPr lang="hr-HR" sz="3000" dirty="0">
              <a:solidFill>
                <a:srgbClr val="000000"/>
              </a:solidFill>
            </a:endParaRPr>
          </a:p>
          <a:p>
            <a:r>
              <a:rPr lang="hr-HR" sz="3000" dirty="0">
                <a:solidFill>
                  <a:srgbClr val="000000"/>
                </a:solidFill>
              </a:rPr>
              <a:t>Open for </a:t>
            </a:r>
            <a:r>
              <a:rPr lang="hr-HR" sz="3000" dirty="0" err="1">
                <a:solidFill>
                  <a:srgbClr val="000000"/>
                </a:solidFill>
              </a:rPr>
              <a:t>inclusion</a:t>
            </a:r>
            <a:r>
              <a:rPr lang="hr-HR" sz="3000" dirty="0">
                <a:solidFill>
                  <a:srgbClr val="000000"/>
                </a:solidFill>
              </a:rPr>
              <a:t> </a:t>
            </a:r>
            <a:r>
              <a:rPr lang="hr-HR" sz="3000" dirty="0" err="1">
                <a:solidFill>
                  <a:srgbClr val="000000"/>
                </a:solidFill>
              </a:rPr>
              <a:t>of</a:t>
            </a:r>
            <a:r>
              <a:rPr lang="hr-HR" sz="3000" dirty="0">
                <a:solidFill>
                  <a:srgbClr val="000000"/>
                </a:solidFill>
              </a:rPr>
              <a:t> </a:t>
            </a:r>
            <a:r>
              <a:rPr lang="hr-HR" sz="3000" dirty="0" err="1">
                <a:solidFill>
                  <a:srgbClr val="000000"/>
                </a:solidFill>
              </a:rPr>
              <a:t>other</a:t>
            </a:r>
            <a:r>
              <a:rPr lang="hr-HR" sz="3000" dirty="0">
                <a:solidFill>
                  <a:srgbClr val="000000"/>
                </a:solidFill>
              </a:rPr>
              <a:t> </a:t>
            </a:r>
            <a:r>
              <a:rPr lang="hr-HR" sz="3000" dirty="0" err="1">
                <a:solidFill>
                  <a:srgbClr val="000000"/>
                </a:solidFill>
              </a:rPr>
              <a:t>regions</a:t>
            </a:r>
            <a:r>
              <a:rPr lang="hr-HR" sz="3000" dirty="0">
                <a:solidFill>
                  <a:srgbClr val="000000"/>
                </a:solidFill>
              </a:rPr>
              <a:t>, </a:t>
            </a:r>
            <a:r>
              <a:rPr lang="hr-HR" sz="3000" dirty="0" err="1">
                <a:solidFill>
                  <a:srgbClr val="000000"/>
                </a:solidFill>
              </a:rPr>
              <a:t>localities</a:t>
            </a:r>
            <a:r>
              <a:rPr lang="hr-HR" sz="3000" dirty="0">
                <a:solidFill>
                  <a:srgbClr val="000000"/>
                </a:solidFill>
              </a:rPr>
              <a:t> </a:t>
            </a:r>
            <a:r>
              <a:rPr lang="hr-HR" sz="3000" dirty="0" err="1">
                <a:solidFill>
                  <a:srgbClr val="000000"/>
                </a:solidFill>
              </a:rPr>
              <a:t>and</a:t>
            </a:r>
            <a:r>
              <a:rPr lang="hr-HR" sz="3000" dirty="0">
                <a:solidFill>
                  <a:srgbClr val="000000"/>
                </a:solidFill>
              </a:rPr>
              <a:t> </a:t>
            </a:r>
            <a:r>
              <a:rPr lang="hr-HR" sz="3000" dirty="0" err="1">
                <a:solidFill>
                  <a:srgbClr val="000000"/>
                </a:solidFill>
              </a:rPr>
              <a:t>sites</a:t>
            </a:r>
            <a:r>
              <a:rPr lang="hr-HR" sz="3000" dirty="0">
                <a:solidFill>
                  <a:srgbClr val="000000"/>
                </a:solidFill>
              </a:rPr>
              <a:t>, as </a:t>
            </a:r>
            <a:r>
              <a:rPr lang="hr-HR" sz="3000" dirty="0" err="1">
                <a:solidFill>
                  <a:srgbClr val="000000"/>
                </a:solidFill>
              </a:rPr>
              <a:t>long</a:t>
            </a:r>
            <a:r>
              <a:rPr lang="hr-HR" sz="3000" dirty="0">
                <a:solidFill>
                  <a:srgbClr val="000000"/>
                </a:solidFill>
              </a:rPr>
              <a:t> as </a:t>
            </a:r>
            <a:r>
              <a:rPr lang="hr-HR" sz="3000" dirty="0" err="1">
                <a:solidFill>
                  <a:srgbClr val="000000"/>
                </a:solidFill>
              </a:rPr>
              <a:t>they</a:t>
            </a:r>
            <a:r>
              <a:rPr lang="hr-HR" sz="3000" dirty="0">
                <a:solidFill>
                  <a:srgbClr val="000000"/>
                </a:solidFill>
              </a:rPr>
              <a:t> </a:t>
            </a:r>
            <a:r>
              <a:rPr lang="hr-HR" sz="3000" dirty="0" err="1">
                <a:solidFill>
                  <a:srgbClr val="000000"/>
                </a:solidFill>
              </a:rPr>
              <a:t>comply</a:t>
            </a:r>
            <a:r>
              <a:rPr lang="hr-HR" sz="3000" dirty="0">
                <a:solidFill>
                  <a:srgbClr val="000000"/>
                </a:solidFill>
              </a:rPr>
              <a:t> </a:t>
            </a:r>
            <a:r>
              <a:rPr lang="hr-HR" sz="3000" dirty="0" err="1">
                <a:solidFill>
                  <a:srgbClr val="000000"/>
                </a:solidFill>
              </a:rPr>
              <a:t>with</a:t>
            </a:r>
            <a:r>
              <a:rPr lang="hr-HR" sz="3000" dirty="0">
                <a:solidFill>
                  <a:srgbClr val="000000"/>
                </a:solidFill>
              </a:rPr>
              <a:t> HERA </a:t>
            </a:r>
            <a:r>
              <a:rPr lang="hr-HR" sz="3000" dirty="0" err="1">
                <a:solidFill>
                  <a:srgbClr val="000000"/>
                </a:solidFill>
              </a:rPr>
              <a:t>regulations</a:t>
            </a:r>
            <a:endParaRPr lang="hr-HR" sz="3000" dirty="0">
              <a:solidFill>
                <a:srgbClr val="000000"/>
              </a:solidFill>
            </a:endParaRPr>
          </a:p>
          <a:p>
            <a:r>
              <a:rPr lang="hr-HR" sz="3000" dirty="0">
                <a:solidFill>
                  <a:srgbClr val="000000"/>
                </a:solidFill>
              </a:rPr>
              <a:t>The </a:t>
            </a:r>
            <a:r>
              <a:rPr lang="hr-HR" sz="3000" dirty="0" err="1">
                <a:solidFill>
                  <a:srgbClr val="000000"/>
                </a:solidFill>
              </a:rPr>
              <a:t>route</a:t>
            </a:r>
            <a:r>
              <a:rPr lang="hr-HR" sz="3000" dirty="0">
                <a:solidFill>
                  <a:srgbClr val="000000"/>
                </a:solidFill>
              </a:rPr>
              <a:t> </a:t>
            </a:r>
            <a:r>
              <a:rPr lang="hr-HR" sz="3000" dirty="0" err="1">
                <a:solidFill>
                  <a:srgbClr val="000000"/>
                </a:solidFill>
              </a:rPr>
              <a:t>complies</a:t>
            </a:r>
            <a:r>
              <a:rPr lang="hr-HR" sz="3000" dirty="0">
                <a:solidFill>
                  <a:srgbClr val="000000"/>
                </a:solidFill>
              </a:rPr>
              <a:t> </a:t>
            </a:r>
            <a:r>
              <a:rPr lang="hr-HR" sz="3000" dirty="0" err="1">
                <a:solidFill>
                  <a:srgbClr val="000000"/>
                </a:solidFill>
              </a:rPr>
              <a:t>with</a:t>
            </a:r>
            <a:r>
              <a:rPr lang="hr-HR" sz="3000" dirty="0">
                <a:solidFill>
                  <a:srgbClr val="000000"/>
                </a:solidFill>
              </a:rPr>
              <a:t> </a:t>
            </a:r>
            <a:r>
              <a:rPr lang="hr-HR" sz="3000" dirty="0" err="1">
                <a:solidFill>
                  <a:srgbClr val="000000"/>
                </a:solidFill>
              </a:rPr>
              <a:t>standards</a:t>
            </a:r>
            <a:r>
              <a:rPr lang="hr-HR" sz="3000" dirty="0">
                <a:solidFill>
                  <a:srgbClr val="000000"/>
                </a:solidFill>
              </a:rPr>
              <a:t> </a:t>
            </a:r>
            <a:r>
              <a:rPr lang="hr-HR" sz="3000" dirty="0" err="1">
                <a:solidFill>
                  <a:srgbClr val="000000"/>
                </a:solidFill>
              </a:rPr>
              <a:t>and</a:t>
            </a:r>
            <a:r>
              <a:rPr lang="hr-HR" sz="3000" dirty="0">
                <a:solidFill>
                  <a:srgbClr val="000000"/>
                </a:solidFill>
              </a:rPr>
              <a:t> </a:t>
            </a:r>
            <a:r>
              <a:rPr lang="hr-HR" sz="3000" dirty="0" err="1">
                <a:solidFill>
                  <a:srgbClr val="000000"/>
                </a:solidFill>
              </a:rPr>
              <a:t>regulations</a:t>
            </a:r>
            <a:r>
              <a:rPr lang="hr-HR" sz="3000" dirty="0">
                <a:solidFill>
                  <a:srgbClr val="000000"/>
                </a:solidFill>
              </a:rPr>
              <a:t> </a:t>
            </a:r>
            <a:r>
              <a:rPr lang="hr-HR" sz="3000" dirty="0" err="1">
                <a:solidFill>
                  <a:srgbClr val="000000"/>
                </a:solidFill>
              </a:rPr>
              <a:t>of</a:t>
            </a:r>
            <a:r>
              <a:rPr lang="hr-HR" sz="3000" dirty="0">
                <a:solidFill>
                  <a:srgbClr val="000000"/>
                </a:solidFill>
              </a:rPr>
              <a:t> </a:t>
            </a:r>
            <a:r>
              <a:rPr lang="en-US" sz="3000" dirty="0"/>
              <a:t>Cultural Routes of the Council of Europe</a:t>
            </a:r>
          </a:p>
          <a:p>
            <a:endParaRPr lang="hr-HR" sz="2400" dirty="0">
              <a:solidFill>
                <a:srgbClr val="000000"/>
              </a:solidFill>
            </a:endParaRPr>
          </a:p>
        </p:txBody>
      </p:sp>
      <p:grpSp>
        <p:nvGrpSpPr>
          <p:cNvPr id="5" name="Grupa 4">
            <a:extLst>
              <a:ext uri="{FF2B5EF4-FFF2-40B4-BE49-F238E27FC236}">
                <a16:creationId xmlns:a16="http://schemas.microsoft.com/office/drawing/2014/main" id="{1B57653E-FB4A-4148-9961-FB85E77FC4AB}"/>
              </a:ext>
            </a:extLst>
          </p:cNvPr>
          <p:cNvGrpSpPr/>
          <p:nvPr/>
        </p:nvGrpSpPr>
        <p:grpSpPr>
          <a:xfrm>
            <a:off x="-1" y="6580941"/>
            <a:ext cx="13439775" cy="1020552"/>
            <a:chOff x="-1" y="6580941"/>
            <a:chExt cx="13439775" cy="1020552"/>
          </a:xfrm>
        </p:grpSpPr>
        <p:sp>
          <p:nvSpPr>
            <p:cNvPr id="6" name="Pravokutnik 5">
              <a:extLst>
                <a:ext uri="{FF2B5EF4-FFF2-40B4-BE49-F238E27FC236}">
                  <a16:creationId xmlns:a16="http://schemas.microsoft.com/office/drawing/2014/main" id="{F19CEC27-CBE6-4F2A-B9C8-81610299CF97}"/>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8" name="Slika 7">
              <a:extLst>
                <a:ext uri="{FF2B5EF4-FFF2-40B4-BE49-F238E27FC236}">
                  <a16:creationId xmlns:a16="http://schemas.microsoft.com/office/drawing/2014/main" id="{77DA532D-CD16-4263-8A09-CD879AF37FD5}"/>
                </a:ext>
              </a:extLst>
            </p:cNvPr>
            <p:cNvPicPr>
              <a:picLocks noChangeAspect="1"/>
            </p:cNvPicPr>
            <p:nvPr/>
          </p:nvPicPr>
          <p:blipFill>
            <a:blip r:embed="rId3"/>
            <a:stretch>
              <a:fillRect/>
            </a:stretch>
          </p:blipFill>
          <p:spPr>
            <a:xfrm>
              <a:off x="481652" y="6756140"/>
              <a:ext cx="2251320" cy="668032"/>
            </a:xfrm>
            <a:prstGeom prst="rect">
              <a:avLst/>
            </a:prstGeom>
          </p:spPr>
        </p:pic>
        <p:sp>
          <p:nvSpPr>
            <p:cNvPr id="9" name="Pravokutnik 8">
              <a:extLst>
                <a:ext uri="{FF2B5EF4-FFF2-40B4-BE49-F238E27FC236}">
                  <a16:creationId xmlns:a16="http://schemas.microsoft.com/office/drawing/2014/main" id="{571659EC-8807-46A0-8EC9-F1A75052E10A}"/>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10" name="Slika 9">
              <a:extLst>
                <a:ext uri="{FF2B5EF4-FFF2-40B4-BE49-F238E27FC236}">
                  <a16:creationId xmlns:a16="http://schemas.microsoft.com/office/drawing/2014/main" id="{072AD6B3-70E2-418B-8E0F-BD227010FB29}"/>
                </a:ext>
              </a:extLst>
            </p:cNvPr>
            <p:cNvPicPr>
              <a:picLocks noChangeAspect="1"/>
            </p:cNvPicPr>
            <p:nvPr/>
          </p:nvPicPr>
          <p:blipFill>
            <a:blip r:embed="rId4"/>
            <a:stretch>
              <a:fillRect/>
            </a:stretch>
          </p:blipFill>
          <p:spPr>
            <a:xfrm>
              <a:off x="8370812" y="6819520"/>
              <a:ext cx="1051846" cy="553315"/>
            </a:xfrm>
            <a:prstGeom prst="rect">
              <a:avLst/>
            </a:prstGeom>
          </p:spPr>
        </p:pic>
        <p:pic>
          <p:nvPicPr>
            <p:cNvPr id="11" name="Picture 2">
              <a:extLst>
                <a:ext uri="{FF2B5EF4-FFF2-40B4-BE49-F238E27FC236}">
                  <a16:creationId xmlns:a16="http://schemas.microsoft.com/office/drawing/2014/main" id="{FB779337-ED92-40E1-A4E4-8923FED24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5176" y="6759526"/>
              <a:ext cx="499706" cy="6275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5A94039F-E4BF-4449-BC3F-41A3DAF01C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6364" y="6770677"/>
              <a:ext cx="527621" cy="6094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7FD05A5D-671D-4D44-A1E0-F20BD4659A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1309" y="6775213"/>
              <a:ext cx="460880" cy="599699"/>
            </a:xfrm>
            <a:prstGeom prst="rect">
              <a:avLst/>
            </a:prstGeom>
            <a:noFill/>
            <a:extLst>
              <a:ext uri="{909E8E84-426E-40DD-AFC4-6F175D3DCCD1}">
                <a14:hiddenFill xmlns:a14="http://schemas.microsoft.com/office/drawing/2010/main">
                  <a:solidFill>
                    <a:srgbClr val="FFFFFF"/>
                  </a:solidFill>
                </a14:hiddenFill>
              </a:ext>
            </a:extLst>
          </p:spPr>
        </p:pic>
        <p:pic>
          <p:nvPicPr>
            <p:cNvPr id="14" name="Slika 13">
              <a:extLst>
                <a:ext uri="{FF2B5EF4-FFF2-40B4-BE49-F238E27FC236}">
                  <a16:creationId xmlns:a16="http://schemas.microsoft.com/office/drawing/2014/main" id="{1BAF5BE1-592D-47DA-A2CA-1859F86909D4}"/>
                </a:ext>
              </a:extLst>
            </p:cNvPr>
            <p:cNvPicPr>
              <a:picLocks noChangeAspect="1"/>
            </p:cNvPicPr>
            <p:nvPr/>
          </p:nvPicPr>
          <p:blipFill>
            <a:blip r:embed="rId8"/>
            <a:stretch>
              <a:fillRect/>
            </a:stretch>
          </p:blipFill>
          <p:spPr>
            <a:xfrm>
              <a:off x="6954611" y="6804130"/>
              <a:ext cx="1174682" cy="601193"/>
            </a:xfrm>
            <a:prstGeom prst="rect">
              <a:avLst/>
            </a:prstGeom>
          </p:spPr>
        </p:pic>
        <p:pic>
          <p:nvPicPr>
            <p:cNvPr id="15" name="Slika 14">
              <a:extLst>
                <a:ext uri="{FF2B5EF4-FFF2-40B4-BE49-F238E27FC236}">
                  <a16:creationId xmlns:a16="http://schemas.microsoft.com/office/drawing/2014/main" id="{91EE4F60-3AB0-497A-9084-1AED05BED93C}"/>
                </a:ext>
              </a:extLst>
            </p:cNvPr>
            <p:cNvPicPr>
              <a:picLocks noChangeAspect="1"/>
            </p:cNvPicPr>
            <p:nvPr/>
          </p:nvPicPr>
          <p:blipFill>
            <a:blip r:embed="rId9"/>
            <a:stretch>
              <a:fillRect/>
            </a:stretch>
          </p:blipFill>
          <p:spPr>
            <a:xfrm>
              <a:off x="2744598" y="6585143"/>
              <a:ext cx="1925675" cy="974532"/>
            </a:xfrm>
            <a:prstGeom prst="rect">
              <a:avLst/>
            </a:prstGeom>
          </p:spPr>
        </p:pic>
      </p:grpSp>
      <p:sp>
        <p:nvSpPr>
          <p:cNvPr id="2" name="Pravokutnik 1">
            <a:extLst>
              <a:ext uri="{FF2B5EF4-FFF2-40B4-BE49-F238E27FC236}">
                <a16:creationId xmlns:a16="http://schemas.microsoft.com/office/drawing/2014/main" id="{2433715C-9280-48CB-9EE3-2775413A7D27}"/>
              </a:ext>
            </a:extLst>
          </p:cNvPr>
          <p:cNvSpPr/>
          <p:nvPr/>
        </p:nvSpPr>
        <p:spPr>
          <a:xfrm>
            <a:off x="500102" y="718435"/>
            <a:ext cx="5866350" cy="646331"/>
          </a:xfrm>
          <a:prstGeom prst="rect">
            <a:avLst/>
          </a:prstGeom>
        </p:spPr>
        <p:txBody>
          <a:bodyPr wrap="none">
            <a:spAutoFit/>
          </a:bodyPr>
          <a:lstStyle/>
          <a:p>
            <a:r>
              <a:rPr lang="hr-HR" sz="3600" b="1" dirty="0" err="1">
                <a:solidFill>
                  <a:srgbClr val="00B0F0"/>
                </a:solidFill>
              </a:rPr>
              <a:t>Route</a:t>
            </a:r>
            <a:r>
              <a:rPr lang="hr-HR" sz="3600" b="1" dirty="0">
                <a:solidFill>
                  <a:srgbClr val="00B0F0"/>
                </a:solidFill>
              </a:rPr>
              <a:t>, </a:t>
            </a:r>
            <a:r>
              <a:rPr lang="hr-HR" sz="3600" b="1" dirty="0" err="1">
                <a:solidFill>
                  <a:srgbClr val="00B0F0"/>
                </a:solidFill>
              </a:rPr>
              <a:t>created</a:t>
            </a:r>
            <a:r>
              <a:rPr lang="hr-HR" sz="3600" b="1" dirty="0">
                <a:solidFill>
                  <a:srgbClr val="00B0F0"/>
                </a:solidFill>
              </a:rPr>
              <a:t> </a:t>
            </a:r>
            <a:r>
              <a:rPr lang="hr-HR" sz="3600" b="1" dirty="0" err="1">
                <a:solidFill>
                  <a:srgbClr val="00B0F0"/>
                </a:solidFill>
              </a:rPr>
              <a:t>by</a:t>
            </a:r>
            <a:r>
              <a:rPr lang="hr-HR" sz="3600" b="1" dirty="0">
                <a:solidFill>
                  <a:srgbClr val="00B0F0"/>
                </a:solidFill>
              </a:rPr>
              <a:t> HERA </a:t>
            </a:r>
            <a:r>
              <a:rPr lang="hr-HR" sz="3600" b="1" dirty="0" err="1">
                <a:solidFill>
                  <a:srgbClr val="00B0F0"/>
                </a:solidFill>
              </a:rPr>
              <a:t>rules</a:t>
            </a:r>
            <a:r>
              <a:rPr lang="hr-HR" sz="3600" b="1" dirty="0">
                <a:solidFill>
                  <a:srgbClr val="00B0F0"/>
                </a:solidFill>
              </a:rPr>
              <a:t> </a:t>
            </a:r>
          </a:p>
        </p:txBody>
      </p:sp>
    </p:spTree>
    <p:extLst>
      <p:ext uri="{BB962C8B-B14F-4D97-AF65-F5344CB8AC3E}">
        <p14:creationId xmlns:p14="http://schemas.microsoft.com/office/powerpoint/2010/main" val="22810827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zervirano mjesto sadržaja 2">
            <a:extLst>
              <a:ext uri="{FF2B5EF4-FFF2-40B4-BE49-F238E27FC236}">
                <a16:creationId xmlns:a16="http://schemas.microsoft.com/office/drawing/2014/main" id="{AB9F7AC5-DA0F-4D37-B5D9-F084D222B01B}"/>
              </a:ext>
            </a:extLst>
          </p:cNvPr>
          <p:cNvSpPr>
            <a:spLocks noGrp="1"/>
          </p:cNvSpPr>
          <p:nvPr>
            <p:ph idx="1"/>
          </p:nvPr>
        </p:nvSpPr>
        <p:spPr>
          <a:xfrm>
            <a:off x="151710" y="1504208"/>
            <a:ext cx="7793329" cy="3969057"/>
          </a:xfrm>
        </p:spPr>
        <p:txBody>
          <a:bodyPr>
            <a:normAutofit fontScale="92500" lnSpcReduction="10000"/>
          </a:bodyPr>
          <a:lstStyle/>
          <a:p>
            <a:pPr marL="0" indent="0" algn="ctr">
              <a:buNone/>
            </a:pPr>
            <a:endParaRPr lang="ta-IN" altLang="sr-Latn-RS" dirty="0"/>
          </a:p>
          <a:p>
            <a:pPr marL="0" indent="0" algn="ctr">
              <a:buNone/>
            </a:pPr>
            <a:endParaRPr lang="en-GB" altLang="sr-Latn-RS" sz="877" u="sng" dirty="0"/>
          </a:p>
          <a:p>
            <a:pPr lvl="1">
              <a:buFont typeface="Wingdings" panose="05000000000000000000" pitchFamily="2" charset="2"/>
              <a:buChar char="ü"/>
            </a:pPr>
            <a:r>
              <a:rPr lang="hr-HR" altLang="sr-Latn-RS" dirty="0"/>
              <a:t>HERA TM was </a:t>
            </a:r>
            <a:r>
              <a:rPr lang="en-GB" altLang="sr-Latn-RS" dirty="0"/>
              <a:t>develop</a:t>
            </a:r>
            <a:r>
              <a:rPr lang="hr-HR" altLang="sr-Latn-RS" dirty="0"/>
              <a:t>ed with idea </a:t>
            </a:r>
            <a:r>
              <a:rPr lang="hr-HR" altLang="sr-Latn-RS" b="1" dirty="0"/>
              <a:t>to </a:t>
            </a:r>
            <a:r>
              <a:rPr lang="en-GB" altLang="sr-Latn-RS" b="1" dirty="0"/>
              <a:t>develop joint cross-border  platform </a:t>
            </a:r>
            <a:r>
              <a:rPr lang="en-GB" altLang="sr-Latn-RS" dirty="0"/>
              <a:t> within  the Adriatic area </a:t>
            </a:r>
            <a:r>
              <a:rPr lang="en-GB" altLang="sr-Latn-RS" b="1" dirty="0"/>
              <a:t>for management and promotion</a:t>
            </a:r>
            <a:r>
              <a:rPr lang="en-GB" altLang="sr-Latn-RS" dirty="0"/>
              <a:t> of sustainable tourism based on </a:t>
            </a:r>
            <a:r>
              <a:rPr lang="en-GB" altLang="sr-Latn-RS" b="1" dirty="0"/>
              <a:t>common cultural heritage</a:t>
            </a:r>
          </a:p>
          <a:p>
            <a:pPr lvl="1">
              <a:buFont typeface="Wingdings" panose="05000000000000000000" pitchFamily="2" charset="2"/>
              <a:buChar char="ü"/>
            </a:pPr>
            <a:r>
              <a:rPr lang="hr-HR" altLang="sr-Latn-RS" dirty="0"/>
              <a:t>In that way </a:t>
            </a:r>
            <a:r>
              <a:rPr lang="en-GB" altLang="sr-Latn-RS" dirty="0"/>
              <a:t>a holistic approach </a:t>
            </a:r>
            <a:r>
              <a:rPr lang="hr-HR" altLang="sr-Latn-RS" dirty="0"/>
              <a:t>were used  to define </a:t>
            </a:r>
            <a:r>
              <a:rPr lang="en-GB" altLang="sr-Latn-RS" dirty="0"/>
              <a:t>unified guidelines for the assessment and categorization of the localities</a:t>
            </a:r>
            <a:r>
              <a:rPr lang="hr-HR" altLang="sr-Latn-RS" dirty="0"/>
              <a:t> </a:t>
            </a:r>
            <a:r>
              <a:rPr lang="en-GB" altLang="sr-Latn-RS" dirty="0"/>
              <a:t>/</a:t>
            </a:r>
            <a:r>
              <a:rPr lang="hr-HR" altLang="sr-Latn-RS" dirty="0"/>
              <a:t> </a:t>
            </a:r>
            <a:r>
              <a:rPr lang="en-GB" altLang="sr-Latn-RS" dirty="0"/>
              <a:t>destinations and routes in the Adriatic region</a:t>
            </a:r>
            <a:endParaRPr lang="hr-HR" altLang="sr-Latn-RS" dirty="0"/>
          </a:p>
          <a:p>
            <a:pPr lvl="2">
              <a:buFont typeface="Wingdings" panose="05000000000000000000" pitchFamily="2" charset="2"/>
              <a:buChar char="Ø"/>
            </a:pPr>
            <a:r>
              <a:rPr lang="en-US" altLang="sr-Latn-RS" dirty="0"/>
              <a:t>Rules for recognition of HERA cultural tourism routes </a:t>
            </a:r>
            <a:endParaRPr lang="hr-HR" altLang="sr-Latn-RS" dirty="0"/>
          </a:p>
          <a:p>
            <a:pPr lvl="2">
              <a:buFont typeface="Wingdings" panose="05000000000000000000" pitchFamily="2" charset="2"/>
              <a:buChar char="Ø"/>
            </a:pPr>
            <a:r>
              <a:rPr lang="en-US" altLang="sr-Latn-RS" dirty="0"/>
              <a:t>Rules for recognition of HERA visitor </a:t>
            </a:r>
            <a:r>
              <a:rPr lang="en-US" altLang="sr-Latn-RS" dirty="0" err="1"/>
              <a:t>centres</a:t>
            </a:r>
            <a:endParaRPr lang="en-GB" altLang="sr-Latn-RS" dirty="0"/>
          </a:p>
          <a:p>
            <a:pPr marL="0" indent="0"/>
            <a:endParaRPr lang="en-GB" altLang="sr-Latn-RS" sz="1754" dirty="0"/>
          </a:p>
          <a:p>
            <a:pPr marL="0" indent="0"/>
            <a:endParaRPr lang="en-GB" altLang="sr-Latn-RS" dirty="0"/>
          </a:p>
        </p:txBody>
      </p:sp>
      <p:sp>
        <p:nvSpPr>
          <p:cNvPr id="5" name="Segnaposto numero diapositiva 4">
            <a:extLst>
              <a:ext uri="{FF2B5EF4-FFF2-40B4-BE49-F238E27FC236}">
                <a16:creationId xmlns:a16="http://schemas.microsoft.com/office/drawing/2014/main" id="{37DAC330-C96F-4D76-A1CD-DC5EEBD6D1A3}"/>
              </a:ext>
            </a:extLst>
          </p:cNvPr>
          <p:cNvSpPr>
            <a:spLocks noGrp="1"/>
          </p:cNvSpPr>
          <p:nvPr>
            <p:ph type="sldNum" sz="quarter" idx="12"/>
          </p:nvPr>
        </p:nvSpPr>
        <p:spPr>
          <a:xfrm>
            <a:off x="12750006" y="6819376"/>
            <a:ext cx="350970" cy="402483"/>
          </a:xfrm>
        </p:spPr>
        <p:txBody>
          <a:bodyPr/>
          <a:lstStyle/>
          <a:p>
            <a:fld id="{9E43AF4C-ECE0-483C-A26F-0882D69BA3F5}" type="slidenum">
              <a:rPr lang="it-IT" smtClean="0"/>
              <a:t>2</a:t>
            </a:fld>
            <a:endParaRPr lang="it-IT" dirty="0"/>
          </a:p>
        </p:txBody>
      </p:sp>
      <p:sp>
        <p:nvSpPr>
          <p:cNvPr id="8" name="Rettangolo 2">
            <a:extLst>
              <a:ext uri="{FF2B5EF4-FFF2-40B4-BE49-F238E27FC236}">
                <a16:creationId xmlns:a16="http://schemas.microsoft.com/office/drawing/2014/main" id="{ADF7B4BD-D7AD-44A4-BA24-07E21E761DA6}"/>
              </a:ext>
            </a:extLst>
          </p:cNvPr>
          <p:cNvSpPr>
            <a:spLocks noChangeArrowheads="1"/>
          </p:cNvSpPr>
          <p:nvPr/>
        </p:nvSpPr>
        <p:spPr bwMode="auto">
          <a:xfrm>
            <a:off x="838224" y="688954"/>
            <a:ext cx="9497437" cy="5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366" tIns="52683" rIns="105366" bIns="52683" anchor="ct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it-IT" altLang="it-IT" sz="3200" dirty="0">
                <a:solidFill>
                  <a:srgbClr val="1ABAED"/>
                </a:solidFill>
              </a:rPr>
              <a:t>WHY HERA TRADEMARK?</a:t>
            </a:r>
          </a:p>
        </p:txBody>
      </p:sp>
      <p:pic>
        <p:nvPicPr>
          <p:cNvPr id="7" name="Picture 2">
            <a:extLst>
              <a:ext uri="{FF2B5EF4-FFF2-40B4-BE49-F238E27FC236}">
                <a16:creationId xmlns:a16="http://schemas.microsoft.com/office/drawing/2014/main" id="{5CC3389F-BBF2-481F-947B-A85E569E68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15" t="2179" r="39413"/>
          <a:stretch/>
        </p:blipFill>
        <p:spPr bwMode="auto">
          <a:xfrm>
            <a:off x="7460245" y="1287791"/>
            <a:ext cx="5141306" cy="3191242"/>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pic>
        <p:nvPicPr>
          <p:cNvPr id="12" name="Slika 11">
            <a:extLst>
              <a:ext uri="{FF2B5EF4-FFF2-40B4-BE49-F238E27FC236}">
                <a16:creationId xmlns:a16="http://schemas.microsoft.com/office/drawing/2014/main" id="{C37DA1A1-F04E-4BA8-B72A-8370FF623D61}"/>
              </a:ext>
            </a:extLst>
          </p:cNvPr>
          <p:cNvPicPr>
            <a:picLocks noChangeAspect="1"/>
          </p:cNvPicPr>
          <p:nvPr/>
        </p:nvPicPr>
        <p:blipFill>
          <a:blip r:embed="rId4"/>
          <a:stretch>
            <a:fillRect/>
          </a:stretch>
        </p:blipFill>
        <p:spPr>
          <a:xfrm>
            <a:off x="10299028" y="6654539"/>
            <a:ext cx="934776" cy="491731"/>
          </a:xfrm>
          <a:prstGeom prst="rect">
            <a:avLst/>
          </a:prstGeom>
        </p:spPr>
      </p:pic>
      <p:pic>
        <p:nvPicPr>
          <p:cNvPr id="13" name="Picture 2">
            <a:extLst>
              <a:ext uri="{FF2B5EF4-FFF2-40B4-BE49-F238E27FC236}">
                <a16:creationId xmlns:a16="http://schemas.microsoft.com/office/drawing/2014/main" id="{464C78D7-391C-4412-B879-EAF0DC8AF3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9294" y="66622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8D655442-EBE4-495A-80F7-8BFFD2B606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7679" y="66649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15" name="Slika 14">
            <a:extLst>
              <a:ext uri="{FF2B5EF4-FFF2-40B4-BE49-F238E27FC236}">
                <a16:creationId xmlns:a16="http://schemas.microsoft.com/office/drawing/2014/main" id="{56EEDB37-33B8-464B-9C91-F4B962D31D0F}"/>
              </a:ext>
            </a:extLst>
          </p:cNvPr>
          <p:cNvPicPr>
            <a:picLocks noChangeAspect="1"/>
          </p:cNvPicPr>
          <p:nvPr/>
        </p:nvPicPr>
        <p:blipFill>
          <a:blip r:embed="rId7"/>
          <a:stretch>
            <a:fillRect/>
          </a:stretch>
        </p:blipFill>
        <p:spPr>
          <a:xfrm>
            <a:off x="9197683" y="6662285"/>
            <a:ext cx="948272" cy="485318"/>
          </a:xfrm>
          <a:prstGeom prst="rect">
            <a:avLst/>
          </a:prstGeom>
        </p:spPr>
      </p:pic>
      <p:pic>
        <p:nvPicPr>
          <p:cNvPr id="16" name="Slika 15">
            <a:extLst>
              <a:ext uri="{FF2B5EF4-FFF2-40B4-BE49-F238E27FC236}">
                <a16:creationId xmlns:a16="http://schemas.microsoft.com/office/drawing/2014/main" id="{239597A1-E09F-498D-8082-55B026736D68}"/>
              </a:ext>
            </a:extLst>
          </p:cNvPr>
          <p:cNvPicPr>
            <a:picLocks noChangeAspect="1"/>
          </p:cNvPicPr>
          <p:nvPr/>
        </p:nvPicPr>
        <p:blipFill>
          <a:blip r:embed="rId8"/>
          <a:stretch>
            <a:fillRect/>
          </a:stretch>
        </p:blipFill>
        <p:spPr>
          <a:xfrm>
            <a:off x="7525459" y="6476534"/>
            <a:ext cx="1657921" cy="839029"/>
          </a:xfrm>
          <a:prstGeom prst="rect">
            <a:avLst/>
          </a:prstGeom>
        </p:spPr>
      </p:pic>
      <p:pic>
        <p:nvPicPr>
          <p:cNvPr id="17" name="Slika 16">
            <a:extLst>
              <a:ext uri="{FF2B5EF4-FFF2-40B4-BE49-F238E27FC236}">
                <a16:creationId xmlns:a16="http://schemas.microsoft.com/office/drawing/2014/main" id="{4A3A7B93-477D-4321-B616-C6128CE6F0F0}"/>
              </a:ext>
            </a:extLst>
          </p:cNvPr>
          <p:cNvPicPr>
            <a:picLocks noChangeAspect="1"/>
          </p:cNvPicPr>
          <p:nvPr/>
        </p:nvPicPr>
        <p:blipFill>
          <a:blip r:embed="rId9"/>
          <a:stretch>
            <a:fillRect/>
          </a:stretch>
        </p:blipFill>
        <p:spPr>
          <a:xfrm>
            <a:off x="4656348" y="6723381"/>
            <a:ext cx="1342483" cy="454149"/>
          </a:xfrm>
          <a:prstGeom prst="rect">
            <a:avLst/>
          </a:prstGeom>
        </p:spPr>
      </p:pic>
      <p:pic>
        <p:nvPicPr>
          <p:cNvPr id="18" name="Picture 2" descr="Slikovni rezultat za dubrovaÄko neretvanska grb">
            <a:extLst>
              <a:ext uri="{FF2B5EF4-FFF2-40B4-BE49-F238E27FC236}">
                <a16:creationId xmlns:a16="http://schemas.microsoft.com/office/drawing/2014/main" id="{DE3EAA7A-5E03-470A-82A4-3586692E9F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1940" y="66561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53177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9AB5A456-3391-458B-A0DC-AD9B583328CA}"/>
              </a:ext>
            </a:extLst>
          </p:cNvPr>
          <p:cNvPicPr>
            <a:picLocks noChangeAspect="1"/>
          </p:cNvPicPr>
          <p:nvPr/>
        </p:nvPicPr>
        <p:blipFill rotWithShape="1">
          <a:blip r:embed="rId2"/>
          <a:srcRect l="16001" r="8442" b="1"/>
          <a:stretch/>
        </p:blipFill>
        <p:spPr>
          <a:xfrm>
            <a:off x="20" y="11"/>
            <a:ext cx="13439755" cy="6714312"/>
          </a:xfrm>
          <a:prstGeom prst="rect">
            <a:avLst/>
          </a:prstGeom>
        </p:spPr>
      </p:pic>
      <p:sp>
        <p:nvSpPr>
          <p:cNvPr id="16" name="Pravokutnik 15">
            <a:extLst>
              <a:ext uri="{FF2B5EF4-FFF2-40B4-BE49-F238E27FC236}">
                <a16:creationId xmlns:a16="http://schemas.microsoft.com/office/drawing/2014/main" id="{8A24E863-C4A0-441B-99DF-36E9BBB1E0DD}"/>
              </a:ext>
            </a:extLst>
          </p:cNvPr>
          <p:cNvSpPr/>
          <p:nvPr/>
        </p:nvSpPr>
        <p:spPr>
          <a:xfrm>
            <a:off x="-1" y="676323"/>
            <a:ext cx="8017728" cy="68845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7" name="Pravokutnik 16">
            <a:extLst>
              <a:ext uri="{FF2B5EF4-FFF2-40B4-BE49-F238E27FC236}">
                <a16:creationId xmlns:a16="http://schemas.microsoft.com/office/drawing/2014/main" id="{1B249BE0-A536-4BAC-89FA-F36D9F3A3462}"/>
              </a:ext>
            </a:extLst>
          </p:cNvPr>
          <p:cNvSpPr/>
          <p:nvPr/>
        </p:nvSpPr>
        <p:spPr>
          <a:xfrm>
            <a:off x="500102" y="718435"/>
            <a:ext cx="4561890" cy="646331"/>
          </a:xfrm>
          <a:prstGeom prst="rect">
            <a:avLst/>
          </a:prstGeom>
        </p:spPr>
        <p:txBody>
          <a:bodyPr wrap="none">
            <a:spAutoFit/>
          </a:bodyPr>
          <a:lstStyle/>
          <a:p>
            <a:r>
              <a:rPr lang="hr-HR" sz="3600" b="1" dirty="0">
                <a:solidFill>
                  <a:schemeClr val="bg1"/>
                </a:solidFill>
              </a:rPr>
              <a:t>Adriatic Roman </a:t>
            </a:r>
            <a:r>
              <a:rPr lang="hr-HR" sz="3600" b="1" dirty="0" err="1">
                <a:solidFill>
                  <a:schemeClr val="bg1"/>
                </a:solidFill>
              </a:rPr>
              <a:t>Routes</a:t>
            </a:r>
            <a:endParaRPr lang="hr-HR" sz="3600" b="1" dirty="0">
              <a:solidFill>
                <a:schemeClr val="bg1"/>
              </a:solidFill>
            </a:endParaRPr>
          </a:p>
        </p:txBody>
      </p:sp>
    </p:spTree>
    <p:extLst>
      <p:ext uri="{BB962C8B-B14F-4D97-AF65-F5344CB8AC3E}">
        <p14:creationId xmlns:p14="http://schemas.microsoft.com/office/powerpoint/2010/main" val="58620490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86316" y="1089382"/>
            <a:ext cx="6803886" cy="5372269"/>
          </a:xfrm>
        </p:spPr>
        <p:txBody>
          <a:bodyPr>
            <a:normAutofit fontScale="77500" lnSpcReduction="20000"/>
          </a:bodyPr>
          <a:lstStyle/>
          <a:p>
            <a:pPr marL="0" indent="0">
              <a:buNone/>
            </a:pPr>
            <a:endParaRPr lang="hr-HR" dirty="0"/>
          </a:p>
          <a:p>
            <a:r>
              <a:rPr lang="hr-HR" dirty="0"/>
              <a:t>Key cultural site 1: Roman theatre (Teramo) –</a:t>
            </a:r>
          </a:p>
          <a:p>
            <a:r>
              <a:rPr lang="hr-HR" dirty="0"/>
              <a:t>Key cultural site 2: Roman </a:t>
            </a:r>
            <a:r>
              <a:rPr lang="hr-HR" dirty="0" err="1"/>
              <a:t>amphitheater</a:t>
            </a:r>
            <a:r>
              <a:rPr lang="hr-HR" dirty="0"/>
              <a:t> </a:t>
            </a:r>
          </a:p>
          <a:p>
            <a:r>
              <a:rPr lang="hr-HR" dirty="0"/>
              <a:t>Key cultural site 3: Necropolis of Ponte </a:t>
            </a:r>
            <a:r>
              <a:rPr lang="hr-HR" dirty="0" err="1"/>
              <a:t>Messato</a:t>
            </a:r>
            <a:r>
              <a:rPr lang="hr-HR" dirty="0"/>
              <a:t> </a:t>
            </a:r>
          </a:p>
          <a:p>
            <a:r>
              <a:rPr lang="hr-HR" dirty="0"/>
              <a:t>Key cultural site 4: Domus and Mosaic of </a:t>
            </a:r>
            <a:r>
              <a:rPr lang="hr-HR" dirty="0" err="1"/>
              <a:t>the</a:t>
            </a:r>
            <a:r>
              <a:rPr lang="hr-HR" dirty="0"/>
              <a:t> Lion</a:t>
            </a:r>
          </a:p>
          <a:p>
            <a:r>
              <a:rPr lang="hr-HR" dirty="0"/>
              <a:t>Key cultural site 5: </a:t>
            </a:r>
            <a:r>
              <a:rPr lang="hr-HR" dirty="0" err="1"/>
              <a:t>Archeological</a:t>
            </a:r>
            <a:r>
              <a:rPr lang="hr-HR" dirty="0"/>
              <a:t> site of Torre </a:t>
            </a:r>
            <a:r>
              <a:rPr lang="hr-HR" dirty="0" err="1"/>
              <a:t>Bruciata</a:t>
            </a:r>
            <a:r>
              <a:rPr lang="hr-HR" dirty="0"/>
              <a:t> </a:t>
            </a:r>
          </a:p>
          <a:p>
            <a:r>
              <a:rPr lang="hr-HR" dirty="0"/>
              <a:t>Key cultural site 6: Archaeological site of largo Madonna delle </a:t>
            </a:r>
            <a:r>
              <a:rPr lang="hr-HR" dirty="0" err="1"/>
              <a:t>Grazie</a:t>
            </a:r>
            <a:endParaRPr lang="hr-HR" dirty="0"/>
          </a:p>
          <a:p>
            <a:r>
              <a:rPr lang="hr-HR" dirty="0"/>
              <a:t>Key cultural site 7: Domus of Vico delle </a:t>
            </a:r>
            <a:r>
              <a:rPr lang="hr-HR" dirty="0" err="1"/>
              <a:t>Ninfe</a:t>
            </a:r>
            <a:r>
              <a:rPr lang="hr-HR" dirty="0"/>
              <a:t> </a:t>
            </a:r>
          </a:p>
          <a:p>
            <a:r>
              <a:rPr lang="hr-HR" dirty="0"/>
              <a:t>Key cultural site 8: Melatino Palace (</a:t>
            </a:r>
            <a:r>
              <a:rPr lang="hr-HR" dirty="0" err="1"/>
              <a:t>Teramo</a:t>
            </a:r>
            <a:r>
              <a:rPr lang="hr-HR" dirty="0"/>
              <a:t>)</a:t>
            </a:r>
          </a:p>
        </p:txBody>
      </p:sp>
      <p:sp>
        <p:nvSpPr>
          <p:cNvPr id="8" name="Text Placeholder 7"/>
          <p:cNvSpPr>
            <a:spLocks noGrp="1"/>
          </p:cNvSpPr>
          <p:nvPr>
            <p:ph type="body" sz="half" idx="2"/>
          </p:nvPr>
        </p:nvSpPr>
        <p:spPr/>
        <p:txBody>
          <a:bodyPr/>
          <a:lstStyle/>
          <a:p>
            <a:endParaRPr lang="hr-HR"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73" y="1"/>
            <a:ext cx="6411994" cy="6411994"/>
          </a:xfrm>
          <a:prstGeom prst="rect">
            <a:avLst/>
          </a:prstGeom>
        </p:spPr>
      </p:pic>
      <p:sp>
        <p:nvSpPr>
          <p:cNvPr id="19" name="Pravokutnik 18">
            <a:extLst>
              <a:ext uri="{FF2B5EF4-FFF2-40B4-BE49-F238E27FC236}">
                <a16:creationId xmlns:a16="http://schemas.microsoft.com/office/drawing/2014/main" id="{FFBF6C51-A24D-4FB9-80A7-2D0794BA8777}"/>
              </a:ext>
            </a:extLst>
          </p:cNvPr>
          <p:cNvSpPr/>
          <p:nvPr/>
        </p:nvSpPr>
        <p:spPr>
          <a:xfrm>
            <a:off x="-1" y="676323"/>
            <a:ext cx="13158440" cy="688458"/>
          </a:xfrm>
          <a:prstGeom prst="rect">
            <a:avLst/>
          </a:prstGeom>
          <a:solidFill>
            <a:srgbClr val="FFFFFF"/>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0" name="Pravokutnik 19">
            <a:extLst>
              <a:ext uri="{FF2B5EF4-FFF2-40B4-BE49-F238E27FC236}">
                <a16:creationId xmlns:a16="http://schemas.microsoft.com/office/drawing/2014/main" id="{5F4979B8-518E-4ACC-89C2-A37291434805}"/>
              </a:ext>
            </a:extLst>
          </p:cNvPr>
          <p:cNvSpPr/>
          <p:nvPr/>
        </p:nvSpPr>
        <p:spPr>
          <a:xfrm>
            <a:off x="500102" y="718435"/>
            <a:ext cx="9669810" cy="646331"/>
          </a:xfrm>
          <a:prstGeom prst="rect">
            <a:avLst/>
          </a:prstGeom>
        </p:spPr>
        <p:txBody>
          <a:bodyPr wrap="square">
            <a:spAutoFit/>
          </a:bodyPr>
          <a:lstStyle/>
          <a:p>
            <a:pPr algn="r"/>
            <a:r>
              <a:rPr lang="hr-HR" sz="3600" b="1" dirty="0" err="1">
                <a:solidFill>
                  <a:srgbClr val="00B0F0"/>
                </a:solidFill>
              </a:rPr>
              <a:t>Teramo</a:t>
            </a:r>
            <a:r>
              <a:rPr lang="hr-HR" sz="3600" b="1" dirty="0">
                <a:solidFill>
                  <a:srgbClr val="00B0F0"/>
                </a:solidFill>
              </a:rPr>
              <a:t>,  </a:t>
            </a:r>
            <a:r>
              <a:rPr lang="hr-HR" sz="3600" b="1" dirty="0" err="1">
                <a:solidFill>
                  <a:srgbClr val="00B0F0"/>
                </a:solidFill>
              </a:rPr>
              <a:t>Abruzzo</a:t>
            </a:r>
            <a:endParaRPr lang="hr-HR" sz="3600" b="1" dirty="0">
              <a:solidFill>
                <a:srgbClr val="00B0F0"/>
              </a:solidFill>
            </a:endParaRPr>
          </a:p>
        </p:txBody>
      </p:sp>
    </p:spTree>
    <p:extLst>
      <p:ext uri="{BB962C8B-B14F-4D97-AF65-F5344CB8AC3E}">
        <p14:creationId xmlns:p14="http://schemas.microsoft.com/office/powerpoint/2010/main" val="362292141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hr-HR"/>
          </a:p>
        </p:txBody>
      </p:sp>
      <p:sp>
        <p:nvSpPr>
          <p:cNvPr id="3" name="Content Placeholder 2"/>
          <p:cNvSpPr>
            <a:spLocks noGrp="1"/>
          </p:cNvSpPr>
          <p:nvPr>
            <p:ph idx="1"/>
          </p:nvPr>
        </p:nvSpPr>
        <p:spPr>
          <a:xfrm>
            <a:off x="6303134" y="1892129"/>
            <a:ext cx="6989525" cy="5111624"/>
          </a:xfrm>
        </p:spPr>
        <p:txBody>
          <a:bodyPr>
            <a:noAutofit/>
          </a:bodyPr>
          <a:lstStyle/>
          <a:p>
            <a:r>
              <a:rPr lang="hr-HR" sz="3000" dirty="0"/>
              <a:t>Key cultural site 1: Ancient Port of Ravenna – Classe </a:t>
            </a:r>
          </a:p>
          <a:p>
            <a:r>
              <a:rPr lang="hr-HR" sz="3000" dirty="0"/>
              <a:t>Key cultural site 2: Basilica of Sant’Apollinare in Classe (Ravenna)</a:t>
            </a:r>
          </a:p>
          <a:p>
            <a:r>
              <a:rPr lang="hr-HR" sz="3000" dirty="0"/>
              <a:t>Key cultural site 3: </a:t>
            </a:r>
            <a:r>
              <a:rPr lang="hr-HR" sz="3000" dirty="0" err="1"/>
              <a:t>Surgeon’s</a:t>
            </a:r>
            <a:r>
              <a:rPr lang="hr-HR" sz="3000" dirty="0"/>
              <a:t> home, Rimini</a:t>
            </a:r>
          </a:p>
          <a:p>
            <a:r>
              <a:rPr lang="hr-HR" sz="3000" dirty="0"/>
              <a:t>Key cultural site 4: </a:t>
            </a:r>
            <a:r>
              <a:rPr lang="hr-HR" sz="3000" dirty="0" err="1"/>
              <a:t>Tiberio’s</a:t>
            </a:r>
            <a:r>
              <a:rPr lang="hr-HR" sz="3000" dirty="0"/>
              <a:t> </a:t>
            </a:r>
            <a:r>
              <a:rPr lang="hr-HR" sz="3000" dirty="0" err="1"/>
              <a:t>bridge</a:t>
            </a:r>
            <a:r>
              <a:rPr lang="hr-HR" sz="3000" dirty="0"/>
              <a:t>, Rimini</a:t>
            </a:r>
          </a:p>
          <a:p>
            <a:r>
              <a:rPr lang="hr-HR" sz="3000" dirty="0"/>
              <a:t>Key cultural site 5: </a:t>
            </a:r>
            <a:r>
              <a:rPr lang="hr-HR" sz="3000" dirty="0" err="1"/>
              <a:t>Augusto’s</a:t>
            </a:r>
            <a:r>
              <a:rPr lang="hr-HR" sz="3000" dirty="0"/>
              <a:t> </a:t>
            </a:r>
            <a:r>
              <a:rPr lang="hr-HR" sz="3000" dirty="0" err="1"/>
              <a:t>arch</a:t>
            </a:r>
            <a:r>
              <a:rPr lang="hr-HR" sz="3000" dirty="0"/>
              <a:t>, Rimini</a:t>
            </a:r>
          </a:p>
          <a:p>
            <a:r>
              <a:rPr lang="hr-HR" sz="3000" dirty="0"/>
              <a:t>Key cultural site 6: Amphitheatre in Rimini</a:t>
            </a:r>
          </a:p>
        </p:txBody>
      </p:sp>
      <p:sp>
        <p:nvSpPr>
          <p:cNvPr id="5" name="Text Placeholder 4"/>
          <p:cNvSpPr>
            <a:spLocks noGrp="1"/>
          </p:cNvSpPr>
          <p:nvPr>
            <p:ph type="body" sz="half" idx="2"/>
          </p:nvPr>
        </p:nvSpPr>
        <p:spPr/>
        <p:txBody>
          <a:bodyPr/>
          <a:lstStyle/>
          <a:p>
            <a:endParaRPr lang="hr-HR"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96" y="0"/>
            <a:ext cx="6244539" cy="6244539"/>
          </a:xfrm>
          <a:prstGeom prst="rect">
            <a:avLst/>
          </a:prstGeom>
        </p:spPr>
      </p:pic>
      <p:sp>
        <p:nvSpPr>
          <p:cNvPr id="17" name="Pravokutnik 16">
            <a:extLst>
              <a:ext uri="{FF2B5EF4-FFF2-40B4-BE49-F238E27FC236}">
                <a16:creationId xmlns:a16="http://schemas.microsoft.com/office/drawing/2014/main" id="{4535A650-EA0E-4C5A-B1E0-DB6790C16842}"/>
              </a:ext>
            </a:extLst>
          </p:cNvPr>
          <p:cNvSpPr/>
          <p:nvPr/>
        </p:nvSpPr>
        <p:spPr>
          <a:xfrm>
            <a:off x="-1" y="676323"/>
            <a:ext cx="12939674" cy="688458"/>
          </a:xfrm>
          <a:prstGeom prst="rect">
            <a:avLst/>
          </a:prstGeom>
          <a:solidFill>
            <a:srgbClr val="FFFFFF"/>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8" name="Pravokutnik 17">
            <a:extLst>
              <a:ext uri="{FF2B5EF4-FFF2-40B4-BE49-F238E27FC236}">
                <a16:creationId xmlns:a16="http://schemas.microsoft.com/office/drawing/2014/main" id="{5B7F3256-B1AF-4FD9-AD45-C3325567C788}"/>
              </a:ext>
            </a:extLst>
          </p:cNvPr>
          <p:cNvSpPr/>
          <p:nvPr/>
        </p:nvSpPr>
        <p:spPr>
          <a:xfrm>
            <a:off x="500101" y="718435"/>
            <a:ext cx="11487459" cy="646331"/>
          </a:xfrm>
          <a:prstGeom prst="rect">
            <a:avLst/>
          </a:prstGeom>
        </p:spPr>
        <p:txBody>
          <a:bodyPr wrap="square">
            <a:spAutoFit/>
          </a:bodyPr>
          <a:lstStyle/>
          <a:p>
            <a:pPr algn="r"/>
            <a:r>
              <a:rPr lang="hr-HR" sz="3600" dirty="0" err="1">
                <a:solidFill>
                  <a:schemeClr val="accent1">
                    <a:lumMod val="60000"/>
                    <a:lumOff val="40000"/>
                  </a:schemeClr>
                </a:solidFill>
              </a:rPr>
              <a:t>Romagna</a:t>
            </a:r>
            <a:r>
              <a:rPr lang="hr-HR" sz="3600" dirty="0">
                <a:solidFill>
                  <a:schemeClr val="accent1">
                    <a:lumMod val="60000"/>
                    <a:lumOff val="40000"/>
                  </a:schemeClr>
                </a:solidFill>
              </a:rPr>
              <a:t> (Rimini – Ravenna) </a:t>
            </a:r>
          </a:p>
        </p:txBody>
      </p:sp>
    </p:spTree>
    <p:extLst>
      <p:ext uri="{BB962C8B-B14F-4D97-AF65-F5344CB8AC3E}">
        <p14:creationId xmlns:p14="http://schemas.microsoft.com/office/powerpoint/2010/main" val="281517910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hr-HR" dirty="0"/>
            </a:br>
            <a:endParaRPr lang="hr-H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1814" y="0"/>
            <a:ext cx="6607960" cy="6607960"/>
          </a:xfrm>
        </p:spPr>
      </p:pic>
      <p:sp>
        <p:nvSpPr>
          <p:cNvPr id="5" name="Text Placeholder 4"/>
          <p:cNvSpPr>
            <a:spLocks noGrp="1"/>
          </p:cNvSpPr>
          <p:nvPr>
            <p:ph type="body" sz="half" idx="2"/>
          </p:nvPr>
        </p:nvSpPr>
        <p:spPr>
          <a:xfrm>
            <a:off x="222144" y="1537126"/>
            <a:ext cx="6368151" cy="6607959"/>
          </a:xfrm>
        </p:spPr>
        <p:txBody>
          <a:bodyPr>
            <a:noAutofit/>
          </a:bodyPr>
          <a:lstStyle/>
          <a:p>
            <a:r>
              <a:rPr lang="hr-HR" sz="2600" b="1" dirty="0"/>
              <a:t>Key cultural site 1: Iadera (Zadar) </a:t>
            </a:r>
            <a:r>
              <a:rPr lang="hr-HR" sz="2600" dirty="0"/>
              <a:t>with roman monuments: Roman Forum with the temple in Zadar; Porta Triumphalis with roman fortifications and urban </a:t>
            </a:r>
            <a:r>
              <a:rPr lang="hr-HR" sz="2600" dirty="0" err="1"/>
              <a:t>street</a:t>
            </a:r>
            <a:r>
              <a:rPr lang="hr-HR" sz="2600" dirty="0"/>
              <a:t> system.</a:t>
            </a:r>
          </a:p>
          <a:p>
            <a:r>
              <a:rPr lang="hr-HR" sz="2600" b="1" dirty="0"/>
              <a:t>Key cultural site 2: Aenona (Nin) </a:t>
            </a:r>
            <a:r>
              <a:rPr lang="hr-HR" sz="2600" dirty="0"/>
              <a:t>with roman monuments: Roman Forum with Temple in Nin; Roman Villa Urbana with mosaics in Nin; Different minor remains from the Roman period – roman houses, fortifications, saltworks, etc. </a:t>
            </a:r>
          </a:p>
          <a:p>
            <a:r>
              <a:rPr lang="hr-HR" sz="2600" b="1" dirty="0"/>
              <a:t>Key cultural site 3: Nedinum (Nadin)</a:t>
            </a:r>
          </a:p>
          <a:p>
            <a:r>
              <a:rPr lang="hr-HR" sz="2600" b="1" dirty="0"/>
              <a:t>Key </a:t>
            </a:r>
            <a:r>
              <a:rPr lang="hr-HR" sz="2600" b="1" dirty="0" err="1"/>
              <a:t>cultural</a:t>
            </a:r>
            <a:r>
              <a:rPr lang="hr-HR" sz="2600" b="1" dirty="0"/>
              <a:t> site 4: </a:t>
            </a:r>
            <a:r>
              <a:rPr lang="hr-HR" sz="2600" b="1" dirty="0" err="1"/>
              <a:t>Asseria</a:t>
            </a:r>
            <a:endParaRPr lang="hr-HR" sz="2600" b="1" dirty="0"/>
          </a:p>
        </p:txBody>
      </p:sp>
      <p:sp>
        <p:nvSpPr>
          <p:cNvPr id="16" name="Pravokutnik 15">
            <a:extLst>
              <a:ext uri="{FF2B5EF4-FFF2-40B4-BE49-F238E27FC236}">
                <a16:creationId xmlns:a16="http://schemas.microsoft.com/office/drawing/2014/main" id="{B62BD6FF-2440-438D-AC87-25F3F0AEA5F3}"/>
              </a:ext>
            </a:extLst>
          </p:cNvPr>
          <p:cNvSpPr/>
          <p:nvPr/>
        </p:nvSpPr>
        <p:spPr>
          <a:xfrm>
            <a:off x="-1" y="676323"/>
            <a:ext cx="6954612" cy="688458"/>
          </a:xfrm>
          <a:prstGeom prst="rect">
            <a:avLst/>
          </a:prstGeom>
          <a:solidFill>
            <a:srgbClr val="FFFFFF"/>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7" name="Pravokutnik 16">
            <a:extLst>
              <a:ext uri="{FF2B5EF4-FFF2-40B4-BE49-F238E27FC236}">
                <a16:creationId xmlns:a16="http://schemas.microsoft.com/office/drawing/2014/main" id="{1CDFBDA4-9AFA-4218-824D-1DC4EC07B57B}"/>
              </a:ext>
            </a:extLst>
          </p:cNvPr>
          <p:cNvSpPr/>
          <p:nvPr/>
        </p:nvSpPr>
        <p:spPr>
          <a:xfrm>
            <a:off x="500102" y="718435"/>
            <a:ext cx="6174098" cy="646331"/>
          </a:xfrm>
          <a:prstGeom prst="rect">
            <a:avLst/>
          </a:prstGeom>
        </p:spPr>
        <p:txBody>
          <a:bodyPr wrap="square">
            <a:spAutoFit/>
          </a:bodyPr>
          <a:lstStyle/>
          <a:p>
            <a:r>
              <a:rPr lang="hr-HR" sz="3600" dirty="0">
                <a:solidFill>
                  <a:schemeClr val="accent1">
                    <a:lumMod val="60000"/>
                    <a:lumOff val="40000"/>
                  </a:schemeClr>
                </a:solidFill>
              </a:rPr>
              <a:t>Zadar </a:t>
            </a:r>
            <a:r>
              <a:rPr lang="hr-HR" sz="3600" dirty="0" err="1">
                <a:solidFill>
                  <a:schemeClr val="accent1">
                    <a:lumMod val="60000"/>
                    <a:lumOff val="40000"/>
                  </a:schemeClr>
                </a:solidFill>
              </a:rPr>
              <a:t>County</a:t>
            </a:r>
            <a:endParaRPr lang="hr-HR" sz="3600" dirty="0">
              <a:solidFill>
                <a:schemeClr val="accent1">
                  <a:lumMod val="60000"/>
                  <a:lumOff val="40000"/>
                </a:schemeClr>
              </a:solidFill>
            </a:endParaRPr>
          </a:p>
        </p:txBody>
      </p:sp>
    </p:spTree>
    <p:extLst>
      <p:ext uri="{BB962C8B-B14F-4D97-AF65-F5344CB8AC3E}">
        <p14:creationId xmlns:p14="http://schemas.microsoft.com/office/powerpoint/2010/main" val="151176363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0" y="-1"/>
            <a:ext cx="6581775" cy="6581775"/>
          </a:xfrm>
        </p:spPr>
      </p:pic>
      <p:sp>
        <p:nvSpPr>
          <p:cNvPr id="5" name="Text Placeholder 4"/>
          <p:cNvSpPr>
            <a:spLocks noGrp="1"/>
          </p:cNvSpPr>
          <p:nvPr>
            <p:ph type="body" sz="half" idx="2"/>
          </p:nvPr>
        </p:nvSpPr>
        <p:spPr>
          <a:xfrm>
            <a:off x="399500" y="1496087"/>
            <a:ext cx="6643277" cy="8024674"/>
          </a:xfrm>
        </p:spPr>
        <p:txBody>
          <a:bodyPr>
            <a:noAutofit/>
          </a:bodyPr>
          <a:lstStyle/>
          <a:p>
            <a:r>
              <a:rPr lang="en-US" sz="2400" b="1" dirty="0"/>
              <a:t>Key cultural site 1: The </a:t>
            </a:r>
            <a:r>
              <a:rPr lang="en-US" sz="2400" b="1" dirty="0" err="1"/>
              <a:t>Tarsatica</a:t>
            </a:r>
            <a:r>
              <a:rPr lang="en-US" sz="2400" b="1" dirty="0"/>
              <a:t> Principia </a:t>
            </a:r>
            <a:r>
              <a:rPr lang="en-US" sz="2400" dirty="0"/>
              <a:t>(city center of Rijeka) - today there is an Archaeological park</a:t>
            </a:r>
            <a:r>
              <a:rPr lang="hr-HR" sz="2400" dirty="0"/>
              <a:t>. </a:t>
            </a:r>
            <a:endParaRPr lang="en-US" sz="2400" dirty="0"/>
          </a:p>
          <a:p>
            <a:r>
              <a:rPr lang="en-US" sz="2400" b="1" dirty="0"/>
              <a:t>Key cultural site 2: </a:t>
            </a:r>
            <a:r>
              <a:rPr lang="en-US" sz="2400" b="1" dirty="0" err="1"/>
              <a:t>Fulfinum</a:t>
            </a:r>
            <a:r>
              <a:rPr lang="en-US" sz="2400" b="1" dirty="0"/>
              <a:t> – </a:t>
            </a:r>
            <a:r>
              <a:rPr lang="en-US" sz="2400" b="1" dirty="0" err="1"/>
              <a:t>Mirine</a:t>
            </a:r>
            <a:r>
              <a:rPr lang="en-US" sz="2400" b="1" dirty="0"/>
              <a:t> </a:t>
            </a:r>
            <a:r>
              <a:rPr lang="en-US" sz="2400" dirty="0"/>
              <a:t>(island </a:t>
            </a:r>
            <a:r>
              <a:rPr lang="en-US" sz="2400" dirty="0" err="1"/>
              <a:t>Krk</a:t>
            </a:r>
            <a:r>
              <a:rPr lang="en-US" sz="2400" dirty="0"/>
              <a:t> near </a:t>
            </a:r>
            <a:r>
              <a:rPr lang="en-US" sz="2400" dirty="0" err="1"/>
              <a:t>Omišalj</a:t>
            </a:r>
            <a:r>
              <a:rPr lang="en-US" sz="2400" dirty="0"/>
              <a:t>) - an ancient Roman city. </a:t>
            </a:r>
            <a:r>
              <a:rPr lang="en-US" sz="2400" dirty="0" err="1"/>
              <a:t>Mirine</a:t>
            </a:r>
            <a:r>
              <a:rPr lang="en-US" sz="2400" dirty="0"/>
              <a:t> is the early Christian complex, a basilica</a:t>
            </a:r>
            <a:endParaRPr lang="hr-HR" sz="2400" dirty="0"/>
          </a:p>
          <a:p>
            <a:r>
              <a:rPr lang="en-US" sz="2400" b="1" dirty="0"/>
              <a:t>Key cultural site 3: The Museum of </a:t>
            </a:r>
            <a:r>
              <a:rPr lang="en-US" sz="2400" b="1" dirty="0" err="1"/>
              <a:t>Apoxyomenos</a:t>
            </a:r>
            <a:r>
              <a:rPr lang="en-US" sz="2400" b="1" dirty="0"/>
              <a:t> </a:t>
            </a:r>
            <a:r>
              <a:rPr lang="en-US" sz="2400" dirty="0"/>
              <a:t>(Mali </a:t>
            </a:r>
            <a:r>
              <a:rPr lang="en-US" sz="2400" dirty="0" err="1"/>
              <a:t>Lošinj</a:t>
            </a:r>
            <a:r>
              <a:rPr lang="en-US" sz="2400" dirty="0"/>
              <a:t>) - dedicated </a:t>
            </a:r>
            <a:r>
              <a:rPr lang="hr-HR" sz="2400" dirty="0"/>
              <a:t>to</a:t>
            </a:r>
            <a:r>
              <a:rPr lang="en-US" sz="2400" dirty="0"/>
              <a:t> the bronze statue of a young athlete, the </a:t>
            </a:r>
            <a:r>
              <a:rPr lang="en-US" sz="2400" dirty="0" err="1"/>
              <a:t>Apoxyomenos</a:t>
            </a:r>
            <a:r>
              <a:rPr lang="en-US" sz="2400" dirty="0"/>
              <a:t> </a:t>
            </a:r>
            <a:endParaRPr lang="hr-HR" sz="2400" dirty="0"/>
          </a:p>
          <a:p>
            <a:r>
              <a:rPr lang="en-US" sz="2400" b="1" dirty="0"/>
              <a:t>Key cultural site 4: old town </a:t>
            </a:r>
            <a:r>
              <a:rPr lang="en-US" sz="2400" b="1" dirty="0" err="1"/>
              <a:t>Krk</a:t>
            </a:r>
            <a:r>
              <a:rPr lang="en-US" sz="2400" b="1" dirty="0"/>
              <a:t> </a:t>
            </a:r>
            <a:r>
              <a:rPr lang="en-US" sz="2400" dirty="0"/>
              <a:t>(</a:t>
            </a:r>
            <a:r>
              <a:rPr lang="en-US" sz="2400" dirty="0" err="1"/>
              <a:t>Krk</a:t>
            </a:r>
            <a:r>
              <a:rPr lang="en-US" sz="2400" dirty="0"/>
              <a:t> island) - the urban </a:t>
            </a:r>
            <a:r>
              <a:rPr lang="en-US" sz="2400" dirty="0" err="1"/>
              <a:t>centre</a:t>
            </a:r>
            <a:r>
              <a:rPr lang="en-US" sz="2400" dirty="0"/>
              <a:t> of the island 3000 years</a:t>
            </a:r>
            <a:r>
              <a:rPr lang="hr-HR" sz="2400" dirty="0"/>
              <a:t> ago</a:t>
            </a:r>
            <a:endParaRPr lang="en-US" sz="2400" dirty="0"/>
          </a:p>
          <a:p>
            <a:r>
              <a:rPr lang="en-US" sz="2400" b="1" dirty="0"/>
              <a:t>Key cultural site 5: old town </a:t>
            </a:r>
            <a:r>
              <a:rPr lang="en-US" sz="2400" b="1" dirty="0" err="1"/>
              <a:t>Osor</a:t>
            </a:r>
            <a:r>
              <a:rPr lang="en-US" sz="2400" b="1" dirty="0"/>
              <a:t> </a:t>
            </a:r>
            <a:r>
              <a:rPr lang="en-US" sz="2400" dirty="0"/>
              <a:t>(on Cres island) – Roman town </a:t>
            </a:r>
            <a:r>
              <a:rPr lang="en-US" sz="2400" dirty="0" err="1"/>
              <a:t>Apsoros</a:t>
            </a:r>
            <a:r>
              <a:rPr lang="en-US" sz="2400" dirty="0"/>
              <a:t> / archaeological site </a:t>
            </a:r>
          </a:p>
          <a:p>
            <a:endParaRPr lang="hr-HR" sz="2400" dirty="0"/>
          </a:p>
        </p:txBody>
      </p:sp>
      <p:sp>
        <p:nvSpPr>
          <p:cNvPr id="18" name="Pravokutnik 17">
            <a:extLst>
              <a:ext uri="{FF2B5EF4-FFF2-40B4-BE49-F238E27FC236}">
                <a16:creationId xmlns:a16="http://schemas.microsoft.com/office/drawing/2014/main" id="{06E77C83-6B18-468C-8F14-2923C216D1E8}"/>
              </a:ext>
            </a:extLst>
          </p:cNvPr>
          <p:cNvSpPr/>
          <p:nvPr/>
        </p:nvSpPr>
        <p:spPr>
          <a:xfrm>
            <a:off x="-1" y="676323"/>
            <a:ext cx="12939674" cy="688458"/>
          </a:xfrm>
          <a:prstGeom prst="rect">
            <a:avLst/>
          </a:prstGeom>
          <a:solidFill>
            <a:srgbClr val="FFFFFF"/>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9" name="Pravokutnik 18">
            <a:extLst>
              <a:ext uri="{FF2B5EF4-FFF2-40B4-BE49-F238E27FC236}">
                <a16:creationId xmlns:a16="http://schemas.microsoft.com/office/drawing/2014/main" id="{033F78ED-6B66-4783-8373-726F74B10C78}"/>
              </a:ext>
            </a:extLst>
          </p:cNvPr>
          <p:cNvSpPr/>
          <p:nvPr/>
        </p:nvSpPr>
        <p:spPr>
          <a:xfrm>
            <a:off x="355138" y="718435"/>
            <a:ext cx="11487459" cy="646331"/>
          </a:xfrm>
          <a:prstGeom prst="rect">
            <a:avLst/>
          </a:prstGeom>
        </p:spPr>
        <p:txBody>
          <a:bodyPr wrap="square">
            <a:spAutoFit/>
          </a:bodyPr>
          <a:lstStyle/>
          <a:p>
            <a:r>
              <a:rPr lang="hr-HR" sz="3600" dirty="0">
                <a:solidFill>
                  <a:schemeClr val="accent1">
                    <a:lumMod val="60000"/>
                    <a:lumOff val="40000"/>
                  </a:schemeClr>
                </a:solidFill>
              </a:rPr>
              <a:t>Primorje – Gorski Kotar </a:t>
            </a:r>
            <a:r>
              <a:rPr lang="hr-HR" sz="3600" dirty="0" err="1">
                <a:solidFill>
                  <a:schemeClr val="accent1">
                    <a:lumMod val="60000"/>
                    <a:lumOff val="40000"/>
                  </a:schemeClr>
                </a:solidFill>
              </a:rPr>
              <a:t>County</a:t>
            </a:r>
            <a:endParaRPr lang="hr-HR" sz="3600" dirty="0">
              <a:solidFill>
                <a:schemeClr val="accent1">
                  <a:lumMod val="60000"/>
                  <a:lumOff val="40000"/>
                </a:schemeClr>
              </a:solidFill>
            </a:endParaRPr>
          </a:p>
        </p:txBody>
      </p:sp>
    </p:spTree>
    <p:extLst>
      <p:ext uri="{BB962C8B-B14F-4D97-AF65-F5344CB8AC3E}">
        <p14:creationId xmlns:p14="http://schemas.microsoft.com/office/powerpoint/2010/main" val="353313049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8529" y="1559038"/>
            <a:ext cx="6571102" cy="5372269"/>
          </a:xfrm>
        </p:spPr>
        <p:txBody>
          <a:bodyPr>
            <a:normAutofit fontScale="47500" lnSpcReduction="20000"/>
          </a:bodyPr>
          <a:lstStyle/>
          <a:p>
            <a:r>
              <a:rPr lang="hr-HR" sz="4400" b="1" dirty="0"/>
              <a:t>Key cultural site 1: Burnum </a:t>
            </a:r>
            <a:r>
              <a:rPr lang="hr-HR" sz="4400" dirty="0"/>
              <a:t>(inside area of National park Krka) – roman settlement, museum, </a:t>
            </a:r>
            <a:r>
              <a:rPr lang="hr-HR" sz="4400" dirty="0" err="1"/>
              <a:t>and</a:t>
            </a:r>
            <a:r>
              <a:rPr lang="hr-HR" sz="4400" dirty="0"/>
              <a:t> </a:t>
            </a:r>
            <a:r>
              <a:rPr lang="hr-HR" sz="4400" dirty="0" err="1"/>
              <a:t>amphitheater</a:t>
            </a:r>
            <a:endParaRPr lang="hr-HR" sz="4400" dirty="0"/>
          </a:p>
          <a:p>
            <a:r>
              <a:rPr lang="hr-HR" sz="4400" b="1" dirty="0"/>
              <a:t>Key cultural site 2:  Scardona </a:t>
            </a:r>
            <a:r>
              <a:rPr lang="hr-HR" sz="4400" dirty="0"/>
              <a:t>(Skradin)– roman settlement and important </a:t>
            </a:r>
            <a:r>
              <a:rPr lang="hr-HR" sz="4400" dirty="0" err="1"/>
              <a:t>military</a:t>
            </a:r>
            <a:r>
              <a:rPr lang="hr-HR" sz="4400" dirty="0"/>
              <a:t> port</a:t>
            </a:r>
          </a:p>
          <a:p>
            <a:r>
              <a:rPr lang="hr-HR" sz="4400" b="1" dirty="0"/>
              <a:t>Key cultural site 3: Varvaria </a:t>
            </a:r>
            <a:r>
              <a:rPr lang="hr-HR" sz="4400" dirty="0"/>
              <a:t>(Bribir - Bribirska glavica) / </a:t>
            </a:r>
            <a:r>
              <a:rPr lang="hr-HR" sz="4400" dirty="0" err="1"/>
              <a:t>archaeological</a:t>
            </a:r>
            <a:r>
              <a:rPr lang="hr-HR" sz="4400" dirty="0"/>
              <a:t> site</a:t>
            </a:r>
          </a:p>
          <a:p>
            <a:r>
              <a:rPr lang="hr-HR" sz="4400" b="1" dirty="0"/>
              <a:t>Key cultural site 4: Rider (Danilo Biranj) </a:t>
            </a:r>
            <a:r>
              <a:rPr lang="hr-HR" sz="4400" dirty="0"/>
              <a:t>– connected services: Basic interpretation; Restaurant; Bike Route</a:t>
            </a:r>
          </a:p>
          <a:p>
            <a:r>
              <a:rPr lang="hr-HR" sz="4400" b="1" dirty="0"/>
              <a:t>Key cultural site 5: Magnum </a:t>
            </a:r>
            <a:r>
              <a:rPr lang="hr-HR" sz="4400" dirty="0"/>
              <a:t>– roman settlement on the road </a:t>
            </a:r>
            <a:r>
              <a:rPr lang="hr-HR" sz="4400" dirty="0" err="1"/>
              <a:t>Aquileia-Dyrrachium</a:t>
            </a:r>
            <a:r>
              <a:rPr lang="hr-HR" sz="4400" dirty="0"/>
              <a:t> </a:t>
            </a:r>
          </a:p>
          <a:p>
            <a:r>
              <a:rPr lang="hr-HR" sz="4400" b="1" dirty="0"/>
              <a:t>Key cultural site 6: Velika Mrdakovica</a:t>
            </a:r>
            <a:r>
              <a:rPr lang="hr-HR" sz="4400" dirty="0"/>
              <a:t> – roman archaeologic site with functional cistern (hinterland of city of Vodice)</a:t>
            </a:r>
          </a:p>
          <a:p>
            <a:r>
              <a:rPr lang="hr-HR" sz="4400" b="1" dirty="0"/>
              <a:t>Key cultural site 7: Colentum </a:t>
            </a:r>
            <a:r>
              <a:rPr lang="hr-HR" sz="4400" dirty="0"/>
              <a:t>(Murter Kornati municipality – Island Murter)  – settlement of indigenous community of people of Liburnia in the Roman period.</a:t>
            </a:r>
          </a:p>
        </p:txBody>
      </p:sp>
      <p:sp>
        <p:nvSpPr>
          <p:cNvPr id="5" name="Text Placeholder 4"/>
          <p:cNvSpPr>
            <a:spLocks noGrp="1"/>
          </p:cNvSpPr>
          <p:nvPr>
            <p:ph type="body" sz="half" idx="2"/>
          </p:nvPr>
        </p:nvSpPr>
        <p:spPr/>
        <p:txBody>
          <a:bodyPr/>
          <a:lstStyle/>
          <a:p>
            <a:endParaRPr lang="hr-HR"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738"/>
            <a:ext cx="6571102" cy="6571102"/>
          </a:xfrm>
          <a:prstGeom prst="rect">
            <a:avLst/>
          </a:prstGeom>
        </p:spPr>
      </p:pic>
      <p:sp>
        <p:nvSpPr>
          <p:cNvPr id="17" name="Pravokutnik 16">
            <a:extLst>
              <a:ext uri="{FF2B5EF4-FFF2-40B4-BE49-F238E27FC236}">
                <a16:creationId xmlns:a16="http://schemas.microsoft.com/office/drawing/2014/main" id="{B37CB2E3-C31E-4540-8210-14EE8E85DDC4}"/>
              </a:ext>
            </a:extLst>
          </p:cNvPr>
          <p:cNvSpPr/>
          <p:nvPr/>
        </p:nvSpPr>
        <p:spPr>
          <a:xfrm>
            <a:off x="-1" y="676323"/>
            <a:ext cx="12939674" cy="688458"/>
          </a:xfrm>
          <a:prstGeom prst="rect">
            <a:avLst/>
          </a:prstGeom>
          <a:solidFill>
            <a:srgbClr val="FFFFFF"/>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8" name="Pravokutnik 17">
            <a:extLst>
              <a:ext uri="{FF2B5EF4-FFF2-40B4-BE49-F238E27FC236}">
                <a16:creationId xmlns:a16="http://schemas.microsoft.com/office/drawing/2014/main" id="{D1A815E7-E4C6-42EB-9E8E-FDDBAF904D23}"/>
              </a:ext>
            </a:extLst>
          </p:cNvPr>
          <p:cNvSpPr/>
          <p:nvPr/>
        </p:nvSpPr>
        <p:spPr>
          <a:xfrm>
            <a:off x="500102" y="718435"/>
            <a:ext cx="10459998" cy="646331"/>
          </a:xfrm>
          <a:prstGeom prst="rect">
            <a:avLst/>
          </a:prstGeom>
        </p:spPr>
        <p:txBody>
          <a:bodyPr wrap="square">
            <a:spAutoFit/>
          </a:bodyPr>
          <a:lstStyle/>
          <a:p>
            <a:pPr algn="r"/>
            <a:r>
              <a:rPr lang="hr-HR" sz="3600" dirty="0">
                <a:solidFill>
                  <a:schemeClr val="accent1">
                    <a:lumMod val="60000"/>
                    <a:lumOff val="40000"/>
                  </a:schemeClr>
                </a:solidFill>
              </a:rPr>
              <a:t>Šibenik – Knin </a:t>
            </a:r>
            <a:r>
              <a:rPr lang="hr-HR" sz="3600" dirty="0" err="1">
                <a:solidFill>
                  <a:schemeClr val="accent1">
                    <a:lumMod val="60000"/>
                    <a:lumOff val="40000"/>
                  </a:schemeClr>
                </a:solidFill>
              </a:rPr>
              <a:t>County</a:t>
            </a:r>
            <a:endParaRPr lang="hr-HR" sz="3600" dirty="0">
              <a:solidFill>
                <a:schemeClr val="accent1">
                  <a:lumMod val="60000"/>
                  <a:lumOff val="40000"/>
                </a:schemeClr>
              </a:solidFill>
            </a:endParaRPr>
          </a:p>
        </p:txBody>
      </p:sp>
    </p:spTree>
    <p:extLst>
      <p:ext uri="{BB962C8B-B14F-4D97-AF65-F5344CB8AC3E}">
        <p14:creationId xmlns:p14="http://schemas.microsoft.com/office/powerpoint/2010/main" val="9237879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6719887" y="0"/>
            <a:ext cx="6690731" cy="6690731"/>
          </a:xfrm>
          <a:prstGeom prst="rect">
            <a:avLst/>
          </a:prstGeom>
        </p:spPr>
      </p:pic>
      <p:sp>
        <p:nvSpPr>
          <p:cNvPr id="5" name="Text Placeholder 4"/>
          <p:cNvSpPr>
            <a:spLocks noGrp="1"/>
          </p:cNvSpPr>
          <p:nvPr>
            <p:ph type="body" sz="half" idx="2"/>
          </p:nvPr>
        </p:nvSpPr>
        <p:spPr>
          <a:xfrm>
            <a:off x="925736" y="1539965"/>
            <a:ext cx="5553123" cy="4728787"/>
          </a:xfrm>
        </p:spPr>
        <p:txBody>
          <a:bodyPr>
            <a:normAutofit fontScale="70000" lnSpcReduction="20000"/>
          </a:bodyPr>
          <a:lstStyle/>
          <a:p>
            <a:endParaRPr lang="en-US" sz="4300" dirty="0"/>
          </a:p>
          <a:p>
            <a:pPr marL="314982" indent="-314982">
              <a:buFont typeface="Arial" panose="020B0604020202020204" pitchFamily="34" charset="0"/>
              <a:buChar char="•"/>
            </a:pPr>
            <a:r>
              <a:rPr lang="en-US" sz="4300" dirty="0"/>
              <a:t> Intangible heritage</a:t>
            </a:r>
          </a:p>
          <a:p>
            <a:pPr marL="314982" indent="-314982">
              <a:buFont typeface="Arial" panose="020B0604020202020204" pitchFamily="34" charset="0"/>
              <a:buChar char="•"/>
            </a:pPr>
            <a:r>
              <a:rPr lang="en-US" sz="4300" dirty="0"/>
              <a:t> Interpretive activities</a:t>
            </a:r>
          </a:p>
          <a:p>
            <a:pPr marL="314982" indent="-314982">
              <a:buFont typeface="Arial" panose="020B0604020202020204" pitchFamily="34" charset="0"/>
              <a:buChar char="•"/>
            </a:pPr>
            <a:r>
              <a:rPr lang="en-US" sz="4300" dirty="0"/>
              <a:t> Museums</a:t>
            </a:r>
          </a:p>
          <a:p>
            <a:pPr marL="314982" indent="-314982">
              <a:buFont typeface="Arial" panose="020B0604020202020204" pitchFamily="34" charset="0"/>
              <a:buChar char="•"/>
            </a:pPr>
            <a:r>
              <a:rPr lang="en-US" sz="4300" dirty="0"/>
              <a:t> Attractions</a:t>
            </a:r>
          </a:p>
          <a:p>
            <a:pPr marL="314982" indent="-314982">
              <a:buFont typeface="Arial" panose="020B0604020202020204" pitchFamily="34" charset="0"/>
              <a:buChar char="•"/>
            </a:pPr>
            <a:r>
              <a:rPr lang="en-US" sz="4300" dirty="0"/>
              <a:t> Private collections</a:t>
            </a:r>
          </a:p>
          <a:p>
            <a:pPr marL="314982" indent="-314982">
              <a:buFont typeface="Arial" panose="020B0604020202020204" pitchFamily="34" charset="0"/>
              <a:buChar char="•"/>
            </a:pPr>
            <a:r>
              <a:rPr lang="en-US" sz="4300" dirty="0"/>
              <a:t> Exhibition spaces</a:t>
            </a:r>
          </a:p>
          <a:p>
            <a:pPr marL="314982" indent="-314982">
              <a:buFont typeface="Arial" panose="020B0604020202020204" pitchFamily="34" charset="0"/>
              <a:buChar char="•"/>
            </a:pPr>
            <a:r>
              <a:rPr lang="en-US" sz="4300" dirty="0"/>
              <a:t> Workshops</a:t>
            </a:r>
          </a:p>
          <a:p>
            <a:pPr marL="314982" indent="-314982">
              <a:buFont typeface="Arial" panose="020B0604020202020204" pitchFamily="34" charset="0"/>
              <a:buChar char="•"/>
            </a:pPr>
            <a:r>
              <a:rPr lang="en-US" sz="4300" dirty="0"/>
              <a:t> Library</a:t>
            </a:r>
          </a:p>
          <a:p>
            <a:pPr marL="314982" indent="-314982">
              <a:buFont typeface="Arial" panose="020B0604020202020204" pitchFamily="34" charset="0"/>
              <a:buChar char="•"/>
            </a:pPr>
            <a:r>
              <a:rPr lang="en-US" sz="4300" dirty="0"/>
              <a:t> </a:t>
            </a:r>
            <a:r>
              <a:rPr lang="en-US" sz="4300" dirty="0" err="1"/>
              <a:t>Centres</a:t>
            </a:r>
            <a:endParaRPr lang="en-US" sz="4300" dirty="0"/>
          </a:p>
        </p:txBody>
      </p:sp>
      <p:grpSp>
        <p:nvGrpSpPr>
          <p:cNvPr id="7" name="Grupa 6">
            <a:extLst>
              <a:ext uri="{FF2B5EF4-FFF2-40B4-BE49-F238E27FC236}">
                <a16:creationId xmlns:a16="http://schemas.microsoft.com/office/drawing/2014/main" id="{4D2663D0-BD91-4992-8DA5-2AB1CC3DFAEE}"/>
              </a:ext>
            </a:extLst>
          </p:cNvPr>
          <p:cNvGrpSpPr/>
          <p:nvPr/>
        </p:nvGrpSpPr>
        <p:grpSpPr>
          <a:xfrm>
            <a:off x="-1" y="6580941"/>
            <a:ext cx="13439775" cy="1020552"/>
            <a:chOff x="-1" y="6580941"/>
            <a:chExt cx="13439775" cy="1020552"/>
          </a:xfrm>
        </p:grpSpPr>
        <p:sp>
          <p:nvSpPr>
            <p:cNvPr id="8" name="Pravokutnik 7">
              <a:extLst>
                <a:ext uri="{FF2B5EF4-FFF2-40B4-BE49-F238E27FC236}">
                  <a16:creationId xmlns:a16="http://schemas.microsoft.com/office/drawing/2014/main" id="{9EDEF2EF-FDA4-4229-8E3A-F6643E19554D}"/>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9" name="Slika 8">
              <a:extLst>
                <a:ext uri="{FF2B5EF4-FFF2-40B4-BE49-F238E27FC236}">
                  <a16:creationId xmlns:a16="http://schemas.microsoft.com/office/drawing/2014/main" id="{5D098D4A-D42D-4437-AEBB-9960CE751062}"/>
                </a:ext>
              </a:extLst>
            </p:cNvPr>
            <p:cNvPicPr>
              <a:picLocks noChangeAspect="1"/>
            </p:cNvPicPr>
            <p:nvPr/>
          </p:nvPicPr>
          <p:blipFill>
            <a:blip r:embed="rId3"/>
            <a:stretch>
              <a:fillRect/>
            </a:stretch>
          </p:blipFill>
          <p:spPr>
            <a:xfrm>
              <a:off x="481652" y="6756140"/>
              <a:ext cx="2251320" cy="668032"/>
            </a:xfrm>
            <a:prstGeom prst="rect">
              <a:avLst/>
            </a:prstGeom>
          </p:spPr>
        </p:pic>
        <p:sp>
          <p:nvSpPr>
            <p:cNvPr id="10" name="Pravokutnik 9">
              <a:extLst>
                <a:ext uri="{FF2B5EF4-FFF2-40B4-BE49-F238E27FC236}">
                  <a16:creationId xmlns:a16="http://schemas.microsoft.com/office/drawing/2014/main" id="{3F08F87F-7F05-45D5-9656-8CDB6F6DC121}"/>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11" name="Slika 10">
              <a:extLst>
                <a:ext uri="{FF2B5EF4-FFF2-40B4-BE49-F238E27FC236}">
                  <a16:creationId xmlns:a16="http://schemas.microsoft.com/office/drawing/2014/main" id="{FA8885AD-2096-4AA8-B34A-80CAFCF0AD1F}"/>
                </a:ext>
              </a:extLst>
            </p:cNvPr>
            <p:cNvPicPr>
              <a:picLocks noChangeAspect="1"/>
            </p:cNvPicPr>
            <p:nvPr/>
          </p:nvPicPr>
          <p:blipFill>
            <a:blip r:embed="rId4"/>
            <a:stretch>
              <a:fillRect/>
            </a:stretch>
          </p:blipFill>
          <p:spPr>
            <a:xfrm>
              <a:off x="8370812" y="6819520"/>
              <a:ext cx="1051846" cy="553315"/>
            </a:xfrm>
            <a:prstGeom prst="rect">
              <a:avLst/>
            </a:prstGeom>
          </p:spPr>
        </p:pic>
        <p:pic>
          <p:nvPicPr>
            <p:cNvPr id="12" name="Picture 2">
              <a:extLst>
                <a:ext uri="{FF2B5EF4-FFF2-40B4-BE49-F238E27FC236}">
                  <a16:creationId xmlns:a16="http://schemas.microsoft.com/office/drawing/2014/main" id="{BCCADB53-0D27-4032-A7D3-C115B540E2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5176" y="6759526"/>
              <a:ext cx="499706" cy="6275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5CFC8713-BE65-4AF3-B9DB-B83C356DDF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6364" y="6770677"/>
              <a:ext cx="527621" cy="6094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890F68E0-A6EE-4852-99A7-8C570B8426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1309" y="6775213"/>
              <a:ext cx="460880" cy="599699"/>
            </a:xfrm>
            <a:prstGeom prst="rect">
              <a:avLst/>
            </a:prstGeom>
            <a:noFill/>
            <a:extLst>
              <a:ext uri="{909E8E84-426E-40DD-AFC4-6F175D3DCCD1}">
                <a14:hiddenFill xmlns:a14="http://schemas.microsoft.com/office/drawing/2010/main">
                  <a:solidFill>
                    <a:srgbClr val="FFFFFF"/>
                  </a:solidFill>
                </a14:hiddenFill>
              </a:ext>
            </a:extLst>
          </p:spPr>
        </p:pic>
        <p:pic>
          <p:nvPicPr>
            <p:cNvPr id="15" name="Slika 14">
              <a:extLst>
                <a:ext uri="{FF2B5EF4-FFF2-40B4-BE49-F238E27FC236}">
                  <a16:creationId xmlns:a16="http://schemas.microsoft.com/office/drawing/2014/main" id="{285A0143-6B3C-4CA4-A210-803A304D0995}"/>
                </a:ext>
              </a:extLst>
            </p:cNvPr>
            <p:cNvPicPr>
              <a:picLocks noChangeAspect="1"/>
            </p:cNvPicPr>
            <p:nvPr/>
          </p:nvPicPr>
          <p:blipFill>
            <a:blip r:embed="rId8"/>
            <a:stretch>
              <a:fillRect/>
            </a:stretch>
          </p:blipFill>
          <p:spPr>
            <a:xfrm>
              <a:off x="6954611" y="6804130"/>
              <a:ext cx="1174682" cy="601193"/>
            </a:xfrm>
            <a:prstGeom prst="rect">
              <a:avLst/>
            </a:prstGeom>
          </p:spPr>
        </p:pic>
        <p:pic>
          <p:nvPicPr>
            <p:cNvPr id="16" name="Slika 15">
              <a:extLst>
                <a:ext uri="{FF2B5EF4-FFF2-40B4-BE49-F238E27FC236}">
                  <a16:creationId xmlns:a16="http://schemas.microsoft.com/office/drawing/2014/main" id="{C2E6937F-FEB2-42E0-9A4C-169567D45B55}"/>
                </a:ext>
              </a:extLst>
            </p:cNvPr>
            <p:cNvPicPr>
              <a:picLocks noChangeAspect="1"/>
            </p:cNvPicPr>
            <p:nvPr/>
          </p:nvPicPr>
          <p:blipFill>
            <a:blip r:embed="rId9"/>
            <a:stretch>
              <a:fillRect/>
            </a:stretch>
          </p:blipFill>
          <p:spPr>
            <a:xfrm>
              <a:off x="2744598" y="6585143"/>
              <a:ext cx="1925675" cy="974532"/>
            </a:xfrm>
            <a:prstGeom prst="rect">
              <a:avLst/>
            </a:prstGeom>
          </p:spPr>
        </p:pic>
      </p:grpSp>
      <p:sp>
        <p:nvSpPr>
          <p:cNvPr id="17" name="Pravokutnik 16">
            <a:extLst>
              <a:ext uri="{FF2B5EF4-FFF2-40B4-BE49-F238E27FC236}">
                <a16:creationId xmlns:a16="http://schemas.microsoft.com/office/drawing/2014/main" id="{B14A11C2-6B8C-422A-AAD6-48BAAEB2BC1A}"/>
              </a:ext>
            </a:extLst>
          </p:cNvPr>
          <p:cNvSpPr/>
          <p:nvPr/>
        </p:nvSpPr>
        <p:spPr>
          <a:xfrm>
            <a:off x="-1" y="676323"/>
            <a:ext cx="12939674" cy="688458"/>
          </a:xfrm>
          <a:prstGeom prst="rect">
            <a:avLst/>
          </a:prstGeom>
          <a:solidFill>
            <a:srgbClr val="FFFFFF"/>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8" name="Pravokutnik 17">
            <a:extLst>
              <a:ext uri="{FF2B5EF4-FFF2-40B4-BE49-F238E27FC236}">
                <a16:creationId xmlns:a16="http://schemas.microsoft.com/office/drawing/2014/main" id="{9CA86142-C292-409D-90AB-9345CA7B84D0}"/>
              </a:ext>
            </a:extLst>
          </p:cNvPr>
          <p:cNvSpPr/>
          <p:nvPr/>
        </p:nvSpPr>
        <p:spPr>
          <a:xfrm>
            <a:off x="500101" y="718435"/>
            <a:ext cx="11487459" cy="646331"/>
          </a:xfrm>
          <a:prstGeom prst="rect">
            <a:avLst/>
          </a:prstGeom>
        </p:spPr>
        <p:txBody>
          <a:bodyPr wrap="square">
            <a:spAutoFit/>
          </a:bodyPr>
          <a:lstStyle/>
          <a:p>
            <a:pPr algn="r"/>
            <a:r>
              <a:rPr lang="hr-HR" sz="3600" dirty="0">
                <a:solidFill>
                  <a:srgbClr val="00B0F0"/>
                </a:solidFill>
              </a:rPr>
              <a:t>S</a:t>
            </a:r>
            <a:r>
              <a:rPr lang="en-US" sz="3600" dirty="0" err="1">
                <a:solidFill>
                  <a:srgbClr val="00B0F0"/>
                </a:solidFill>
              </a:rPr>
              <a:t>tructural</a:t>
            </a:r>
            <a:r>
              <a:rPr lang="en-US" sz="3600" dirty="0">
                <a:solidFill>
                  <a:srgbClr val="00B0F0"/>
                </a:solidFill>
              </a:rPr>
              <a:t> content part of the evaluated international </a:t>
            </a:r>
            <a:r>
              <a:rPr lang="hr-HR" sz="3600" dirty="0">
                <a:solidFill>
                  <a:srgbClr val="00B0F0"/>
                </a:solidFill>
              </a:rPr>
              <a:t>CTR </a:t>
            </a:r>
          </a:p>
        </p:txBody>
      </p:sp>
    </p:spTree>
    <p:extLst>
      <p:ext uri="{BB962C8B-B14F-4D97-AF65-F5344CB8AC3E}">
        <p14:creationId xmlns:p14="http://schemas.microsoft.com/office/powerpoint/2010/main" val="282050495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736" y="-109341"/>
            <a:ext cx="4334677" cy="1763924"/>
          </a:xfrm>
        </p:spPr>
        <p:txBody>
          <a:bodyPr/>
          <a:lstStyle/>
          <a:p>
            <a:r>
              <a:rPr lang="hr-HR" dirty="0"/>
              <a:t>Food related services on the route </a:t>
            </a:r>
          </a:p>
        </p:txBody>
      </p:sp>
      <p:pic>
        <p:nvPicPr>
          <p:cNvPr id="5" name="Content Placeholder 4"/>
          <p:cNvPicPr>
            <a:picLocks noGrp="1" noChangeAspect="1"/>
          </p:cNvPicPr>
          <p:nvPr>
            <p:ph idx="1"/>
          </p:nvPr>
        </p:nvPicPr>
        <p:blipFill>
          <a:blip r:embed="rId2"/>
          <a:stretch>
            <a:fillRect/>
          </a:stretch>
        </p:blipFill>
        <p:spPr>
          <a:xfrm>
            <a:off x="6869151" y="0"/>
            <a:ext cx="6570623" cy="6570623"/>
          </a:xfrm>
          <a:prstGeom prst="rect">
            <a:avLst/>
          </a:prstGeom>
        </p:spPr>
      </p:pic>
      <p:sp>
        <p:nvSpPr>
          <p:cNvPr id="4" name="Text Placeholder 3"/>
          <p:cNvSpPr>
            <a:spLocks noGrp="1"/>
          </p:cNvSpPr>
          <p:nvPr>
            <p:ph type="body" sz="half" idx="2"/>
          </p:nvPr>
        </p:nvSpPr>
        <p:spPr>
          <a:xfrm>
            <a:off x="925736" y="1654583"/>
            <a:ext cx="4334677" cy="4201570"/>
          </a:xfrm>
        </p:spPr>
        <p:txBody>
          <a:bodyPr>
            <a:noAutofit/>
          </a:bodyPr>
          <a:lstStyle/>
          <a:p>
            <a:r>
              <a:rPr lang="en-US" sz="2400" dirty="0"/>
              <a:t>There are different food and beverage services on the international cultural tourism route </a:t>
            </a:r>
            <a:r>
              <a:rPr lang="en-US" sz="2400" dirty="0" err="1"/>
              <a:t>Hadriatica</a:t>
            </a:r>
            <a:r>
              <a:rPr lang="en-US" sz="2400" dirty="0"/>
              <a:t> </a:t>
            </a:r>
            <a:r>
              <a:rPr lang="en-US" sz="2400" dirty="0" err="1"/>
              <a:t>Romana</a:t>
            </a:r>
            <a:r>
              <a:rPr lang="en-US" sz="2400" dirty="0"/>
              <a:t> in all sub-destinations. Some food and beverage service in the vicinity of each key cultural sites in sub destinations are listed hereinafter. However, it will depend on travel agencies or other bodies that will offer visiting program of the ICTR which one will be included in the program</a:t>
            </a:r>
            <a:r>
              <a:rPr lang="hr-HR" sz="2400" dirty="0"/>
              <a:t>.</a:t>
            </a:r>
          </a:p>
        </p:txBody>
      </p:sp>
      <p:sp>
        <p:nvSpPr>
          <p:cNvPr id="16" name="Pravokutnik 15">
            <a:extLst>
              <a:ext uri="{FF2B5EF4-FFF2-40B4-BE49-F238E27FC236}">
                <a16:creationId xmlns:a16="http://schemas.microsoft.com/office/drawing/2014/main" id="{8804477D-DE8C-4A7A-8F9F-13DE31DF1B17}"/>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17" name="Slika 16">
            <a:extLst>
              <a:ext uri="{FF2B5EF4-FFF2-40B4-BE49-F238E27FC236}">
                <a16:creationId xmlns:a16="http://schemas.microsoft.com/office/drawing/2014/main" id="{D215CBF9-44D4-4080-842C-60E30F388965}"/>
              </a:ext>
            </a:extLst>
          </p:cNvPr>
          <p:cNvPicPr>
            <a:picLocks noChangeAspect="1"/>
          </p:cNvPicPr>
          <p:nvPr/>
        </p:nvPicPr>
        <p:blipFill>
          <a:blip r:embed="rId3"/>
          <a:stretch>
            <a:fillRect/>
          </a:stretch>
        </p:blipFill>
        <p:spPr>
          <a:xfrm>
            <a:off x="258632" y="6756140"/>
            <a:ext cx="2251320" cy="668032"/>
          </a:xfrm>
          <a:prstGeom prst="rect">
            <a:avLst/>
          </a:prstGeom>
        </p:spPr>
      </p:pic>
      <p:sp>
        <p:nvSpPr>
          <p:cNvPr id="18" name="Pravokutnik 17">
            <a:extLst>
              <a:ext uri="{FF2B5EF4-FFF2-40B4-BE49-F238E27FC236}">
                <a16:creationId xmlns:a16="http://schemas.microsoft.com/office/drawing/2014/main" id="{AB5BBFD9-D41A-465A-AAB4-BCE26ED1C18D}"/>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19" name="Slika 18">
            <a:extLst>
              <a:ext uri="{FF2B5EF4-FFF2-40B4-BE49-F238E27FC236}">
                <a16:creationId xmlns:a16="http://schemas.microsoft.com/office/drawing/2014/main" id="{A1FD0333-5667-4E51-B79F-A0F7E1E63263}"/>
              </a:ext>
            </a:extLst>
          </p:cNvPr>
          <p:cNvPicPr>
            <a:picLocks noChangeAspect="1"/>
          </p:cNvPicPr>
          <p:nvPr/>
        </p:nvPicPr>
        <p:blipFill>
          <a:blip r:embed="rId4"/>
          <a:stretch>
            <a:fillRect/>
          </a:stretch>
        </p:blipFill>
        <p:spPr>
          <a:xfrm>
            <a:off x="8648028" y="6794239"/>
            <a:ext cx="934776" cy="491731"/>
          </a:xfrm>
          <a:prstGeom prst="rect">
            <a:avLst/>
          </a:prstGeom>
        </p:spPr>
      </p:pic>
      <p:pic>
        <p:nvPicPr>
          <p:cNvPr id="20" name="Picture 2">
            <a:extLst>
              <a:ext uri="{FF2B5EF4-FFF2-40B4-BE49-F238E27FC236}">
                <a16:creationId xmlns:a16="http://schemas.microsoft.com/office/drawing/2014/main" id="{0C4B6E9D-C035-478E-BC89-8C0EEE45CD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958C9036-1F1B-49D1-8658-97E0ECB69A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22" name="Slika 21">
            <a:extLst>
              <a:ext uri="{FF2B5EF4-FFF2-40B4-BE49-F238E27FC236}">
                <a16:creationId xmlns:a16="http://schemas.microsoft.com/office/drawing/2014/main" id="{6ED88A81-3632-4F18-91C3-833CCA508292}"/>
              </a:ext>
            </a:extLst>
          </p:cNvPr>
          <p:cNvPicPr>
            <a:picLocks noChangeAspect="1"/>
          </p:cNvPicPr>
          <p:nvPr/>
        </p:nvPicPr>
        <p:blipFill>
          <a:blip r:embed="rId7"/>
          <a:stretch>
            <a:fillRect/>
          </a:stretch>
        </p:blipFill>
        <p:spPr>
          <a:xfrm>
            <a:off x="7546683" y="6801985"/>
            <a:ext cx="948272" cy="485318"/>
          </a:xfrm>
          <a:prstGeom prst="rect">
            <a:avLst/>
          </a:prstGeom>
        </p:spPr>
      </p:pic>
      <p:pic>
        <p:nvPicPr>
          <p:cNvPr id="23" name="Slika 22">
            <a:extLst>
              <a:ext uri="{FF2B5EF4-FFF2-40B4-BE49-F238E27FC236}">
                <a16:creationId xmlns:a16="http://schemas.microsoft.com/office/drawing/2014/main" id="{60FF3263-3842-4928-A661-63BE5FD64FC7}"/>
              </a:ext>
            </a:extLst>
          </p:cNvPr>
          <p:cNvPicPr>
            <a:picLocks noChangeAspect="1"/>
          </p:cNvPicPr>
          <p:nvPr/>
        </p:nvPicPr>
        <p:blipFill>
          <a:blip r:embed="rId8"/>
          <a:stretch>
            <a:fillRect/>
          </a:stretch>
        </p:blipFill>
        <p:spPr>
          <a:xfrm>
            <a:off x="5899859" y="6616234"/>
            <a:ext cx="1657921" cy="839029"/>
          </a:xfrm>
          <a:prstGeom prst="rect">
            <a:avLst/>
          </a:prstGeom>
        </p:spPr>
      </p:pic>
      <p:pic>
        <p:nvPicPr>
          <p:cNvPr id="24" name="Slika 23">
            <a:extLst>
              <a:ext uri="{FF2B5EF4-FFF2-40B4-BE49-F238E27FC236}">
                <a16:creationId xmlns:a16="http://schemas.microsoft.com/office/drawing/2014/main" id="{C8A5AF32-337C-42CA-9894-B50EBA4D448E}"/>
              </a:ext>
            </a:extLst>
          </p:cNvPr>
          <p:cNvPicPr>
            <a:picLocks noChangeAspect="1"/>
          </p:cNvPicPr>
          <p:nvPr/>
        </p:nvPicPr>
        <p:blipFill>
          <a:blip r:embed="rId9"/>
          <a:stretch>
            <a:fillRect/>
          </a:stretch>
        </p:blipFill>
        <p:spPr>
          <a:xfrm>
            <a:off x="3081548" y="6863081"/>
            <a:ext cx="1342483" cy="454149"/>
          </a:xfrm>
          <a:prstGeom prst="rect">
            <a:avLst/>
          </a:prstGeom>
        </p:spPr>
      </p:pic>
      <p:pic>
        <p:nvPicPr>
          <p:cNvPr id="25" name="Picture 2" descr="Slikovni rezultat za dubrovaÄko neretvanska grb">
            <a:extLst>
              <a:ext uri="{FF2B5EF4-FFF2-40B4-BE49-F238E27FC236}">
                <a16:creationId xmlns:a16="http://schemas.microsoft.com/office/drawing/2014/main" id="{C623C8BF-7BD3-4C52-9C60-8F34CF84D2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87574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165" y="172611"/>
            <a:ext cx="4334677" cy="1321088"/>
          </a:xfrm>
        </p:spPr>
        <p:txBody>
          <a:bodyPr/>
          <a:lstStyle/>
          <a:p>
            <a:r>
              <a:rPr lang="hr-HR" dirty="0" err="1"/>
              <a:t>Accomodation</a:t>
            </a:r>
            <a:r>
              <a:rPr lang="hr-HR" dirty="0"/>
              <a:t> </a:t>
            </a:r>
          </a:p>
        </p:txBody>
      </p:sp>
      <p:pic>
        <p:nvPicPr>
          <p:cNvPr id="5" name="Content Placeholder 4"/>
          <p:cNvPicPr>
            <a:picLocks noGrp="1" noChangeAspect="1"/>
          </p:cNvPicPr>
          <p:nvPr>
            <p:ph idx="1"/>
          </p:nvPr>
        </p:nvPicPr>
        <p:blipFill>
          <a:blip r:embed="rId3"/>
          <a:stretch>
            <a:fillRect/>
          </a:stretch>
        </p:blipFill>
        <p:spPr>
          <a:xfrm>
            <a:off x="6846849" y="0"/>
            <a:ext cx="6592925" cy="6592925"/>
          </a:xfrm>
          <a:prstGeom prst="rect">
            <a:avLst/>
          </a:prstGeom>
        </p:spPr>
      </p:pic>
      <p:sp>
        <p:nvSpPr>
          <p:cNvPr id="4" name="Text Placeholder 3"/>
          <p:cNvSpPr>
            <a:spLocks noGrp="1"/>
          </p:cNvSpPr>
          <p:nvPr>
            <p:ph type="body" sz="half" idx="2"/>
          </p:nvPr>
        </p:nvSpPr>
        <p:spPr>
          <a:xfrm>
            <a:off x="736165" y="1624306"/>
            <a:ext cx="4334677" cy="4201570"/>
          </a:xfrm>
        </p:spPr>
        <p:txBody>
          <a:bodyPr>
            <a:normAutofit/>
          </a:bodyPr>
          <a:lstStyle/>
          <a:p>
            <a:r>
              <a:rPr lang="en-US" sz="2400" dirty="0"/>
              <a:t>There are different Accommodation services on the international cultural tourism route </a:t>
            </a:r>
            <a:r>
              <a:rPr lang="en-US" sz="2400" dirty="0" err="1"/>
              <a:t>Hadriatica</a:t>
            </a:r>
            <a:r>
              <a:rPr lang="en-US" sz="2400" dirty="0"/>
              <a:t> </a:t>
            </a:r>
            <a:r>
              <a:rPr lang="en-US" sz="2400" dirty="0" err="1"/>
              <a:t>Romana</a:t>
            </a:r>
            <a:r>
              <a:rPr lang="en-US" sz="2400" dirty="0"/>
              <a:t> in all sub-destinations. Some of them are listed here in after, but it will depend on travel agencies or other bodies that will offer visiting program of the route which one will be included in the program</a:t>
            </a:r>
            <a:r>
              <a:rPr lang="hr-HR" sz="2400" dirty="0"/>
              <a:t>. </a:t>
            </a:r>
          </a:p>
        </p:txBody>
      </p:sp>
      <p:sp>
        <p:nvSpPr>
          <p:cNvPr id="16" name="Pravokutnik 15">
            <a:extLst>
              <a:ext uri="{FF2B5EF4-FFF2-40B4-BE49-F238E27FC236}">
                <a16:creationId xmlns:a16="http://schemas.microsoft.com/office/drawing/2014/main" id="{60BF0A5A-06CD-4623-9F56-2C73DE59282B}"/>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17" name="Slika 16">
            <a:extLst>
              <a:ext uri="{FF2B5EF4-FFF2-40B4-BE49-F238E27FC236}">
                <a16:creationId xmlns:a16="http://schemas.microsoft.com/office/drawing/2014/main" id="{72B64793-5D2E-4A29-B5A0-2612E2550523}"/>
              </a:ext>
            </a:extLst>
          </p:cNvPr>
          <p:cNvPicPr>
            <a:picLocks noChangeAspect="1"/>
          </p:cNvPicPr>
          <p:nvPr/>
        </p:nvPicPr>
        <p:blipFill>
          <a:blip r:embed="rId4"/>
          <a:stretch>
            <a:fillRect/>
          </a:stretch>
        </p:blipFill>
        <p:spPr>
          <a:xfrm>
            <a:off x="258632" y="6756140"/>
            <a:ext cx="2251320" cy="668032"/>
          </a:xfrm>
          <a:prstGeom prst="rect">
            <a:avLst/>
          </a:prstGeom>
        </p:spPr>
      </p:pic>
      <p:sp>
        <p:nvSpPr>
          <p:cNvPr id="18" name="Pravokutnik 17">
            <a:extLst>
              <a:ext uri="{FF2B5EF4-FFF2-40B4-BE49-F238E27FC236}">
                <a16:creationId xmlns:a16="http://schemas.microsoft.com/office/drawing/2014/main" id="{E4546C7E-8CA0-449A-AE23-97C4C43A563E}"/>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19" name="Slika 18">
            <a:extLst>
              <a:ext uri="{FF2B5EF4-FFF2-40B4-BE49-F238E27FC236}">
                <a16:creationId xmlns:a16="http://schemas.microsoft.com/office/drawing/2014/main" id="{3B620483-960C-4DA4-BB4C-9F1B3721E59F}"/>
              </a:ext>
            </a:extLst>
          </p:cNvPr>
          <p:cNvPicPr>
            <a:picLocks noChangeAspect="1"/>
          </p:cNvPicPr>
          <p:nvPr/>
        </p:nvPicPr>
        <p:blipFill>
          <a:blip r:embed="rId5"/>
          <a:stretch>
            <a:fillRect/>
          </a:stretch>
        </p:blipFill>
        <p:spPr>
          <a:xfrm>
            <a:off x="8648028" y="6794239"/>
            <a:ext cx="934776" cy="491731"/>
          </a:xfrm>
          <a:prstGeom prst="rect">
            <a:avLst/>
          </a:prstGeom>
        </p:spPr>
      </p:pic>
      <p:pic>
        <p:nvPicPr>
          <p:cNvPr id="20" name="Picture 2">
            <a:extLst>
              <a:ext uri="{FF2B5EF4-FFF2-40B4-BE49-F238E27FC236}">
                <a16:creationId xmlns:a16="http://schemas.microsoft.com/office/drawing/2014/main" id="{A99656AA-2D11-4A02-925A-71DFD79A52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31AC4DD2-8CCC-4EA9-90B0-5E24B26E34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22" name="Slika 21">
            <a:extLst>
              <a:ext uri="{FF2B5EF4-FFF2-40B4-BE49-F238E27FC236}">
                <a16:creationId xmlns:a16="http://schemas.microsoft.com/office/drawing/2014/main" id="{842A4DC1-3E07-48AC-9742-1F9CEB072536}"/>
              </a:ext>
            </a:extLst>
          </p:cNvPr>
          <p:cNvPicPr>
            <a:picLocks noChangeAspect="1"/>
          </p:cNvPicPr>
          <p:nvPr/>
        </p:nvPicPr>
        <p:blipFill>
          <a:blip r:embed="rId8"/>
          <a:stretch>
            <a:fillRect/>
          </a:stretch>
        </p:blipFill>
        <p:spPr>
          <a:xfrm>
            <a:off x="7546683" y="6801985"/>
            <a:ext cx="948272" cy="485318"/>
          </a:xfrm>
          <a:prstGeom prst="rect">
            <a:avLst/>
          </a:prstGeom>
        </p:spPr>
      </p:pic>
      <p:pic>
        <p:nvPicPr>
          <p:cNvPr id="23" name="Slika 22">
            <a:extLst>
              <a:ext uri="{FF2B5EF4-FFF2-40B4-BE49-F238E27FC236}">
                <a16:creationId xmlns:a16="http://schemas.microsoft.com/office/drawing/2014/main" id="{08EFFF8D-4313-4FED-AD3E-E56B1CCDC4CA}"/>
              </a:ext>
            </a:extLst>
          </p:cNvPr>
          <p:cNvPicPr>
            <a:picLocks noChangeAspect="1"/>
          </p:cNvPicPr>
          <p:nvPr/>
        </p:nvPicPr>
        <p:blipFill>
          <a:blip r:embed="rId9"/>
          <a:stretch>
            <a:fillRect/>
          </a:stretch>
        </p:blipFill>
        <p:spPr>
          <a:xfrm>
            <a:off x="5899859" y="6616234"/>
            <a:ext cx="1657921" cy="839029"/>
          </a:xfrm>
          <a:prstGeom prst="rect">
            <a:avLst/>
          </a:prstGeom>
        </p:spPr>
      </p:pic>
      <p:pic>
        <p:nvPicPr>
          <p:cNvPr id="24" name="Slika 23">
            <a:extLst>
              <a:ext uri="{FF2B5EF4-FFF2-40B4-BE49-F238E27FC236}">
                <a16:creationId xmlns:a16="http://schemas.microsoft.com/office/drawing/2014/main" id="{4B0A690D-E483-44B3-83D5-E98B87C73FC5}"/>
              </a:ext>
            </a:extLst>
          </p:cNvPr>
          <p:cNvPicPr>
            <a:picLocks noChangeAspect="1"/>
          </p:cNvPicPr>
          <p:nvPr/>
        </p:nvPicPr>
        <p:blipFill>
          <a:blip r:embed="rId10"/>
          <a:stretch>
            <a:fillRect/>
          </a:stretch>
        </p:blipFill>
        <p:spPr>
          <a:xfrm>
            <a:off x="3081548" y="6863081"/>
            <a:ext cx="1342483" cy="454149"/>
          </a:xfrm>
          <a:prstGeom prst="rect">
            <a:avLst/>
          </a:prstGeom>
        </p:spPr>
      </p:pic>
      <p:pic>
        <p:nvPicPr>
          <p:cNvPr id="25" name="Picture 2" descr="Slikovni rezultat za dubrovaÄko neretvanska grb">
            <a:extLst>
              <a:ext uri="{FF2B5EF4-FFF2-40B4-BE49-F238E27FC236}">
                <a16:creationId xmlns:a16="http://schemas.microsoft.com/office/drawing/2014/main" id="{3F7D5B3A-13D6-433C-BB0E-2FE79B75B3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88308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likovni rezultat za burnum ida">
            <a:extLst>
              <a:ext uri="{FF2B5EF4-FFF2-40B4-BE49-F238E27FC236}">
                <a16:creationId xmlns:a16="http://schemas.microsoft.com/office/drawing/2014/main" id="{9A9DD8AC-D45A-4B19-8E03-B09BC06F7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298"/>
          <a:stretch/>
        </p:blipFill>
        <p:spPr bwMode="auto">
          <a:xfrm>
            <a:off x="6400800" y="-12700"/>
            <a:ext cx="7038975" cy="746320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7058DE0-E627-495F-9022-74B2179C9758}"/>
              </a:ext>
            </a:extLst>
          </p:cNvPr>
          <p:cNvSpPr>
            <a:spLocks noGrp="1"/>
          </p:cNvSpPr>
          <p:nvPr>
            <p:ph type="title"/>
          </p:nvPr>
        </p:nvSpPr>
        <p:spPr>
          <a:xfrm>
            <a:off x="378359" y="3779837"/>
            <a:ext cx="5438242" cy="660544"/>
          </a:xfrm>
        </p:spPr>
        <p:txBody>
          <a:bodyPr>
            <a:normAutofit fontScale="90000"/>
          </a:bodyPr>
          <a:lstStyle/>
          <a:p>
            <a:pPr algn="ctr"/>
            <a:r>
              <a:rPr lang="hr-HR" dirty="0"/>
              <a:t>…</a:t>
            </a:r>
            <a:r>
              <a:rPr lang="hr-HR" dirty="0" err="1"/>
              <a:t>other</a:t>
            </a:r>
            <a:r>
              <a:rPr lang="hr-HR" dirty="0"/>
              <a:t> </a:t>
            </a:r>
            <a:r>
              <a:rPr lang="hr-HR" dirty="0" err="1"/>
              <a:t>conected</a:t>
            </a:r>
            <a:r>
              <a:rPr lang="hr-HR" dirty="0"/>
              <a:t> </a:t>
            </a:r>
            <a:r>
              <a:rPr lang="hr-HR" dirty="0" err="1"/>
              <a:t>services</a:t>
            </a:r>
            <a:r>
              <a:rPr lang="hr-HR" dirty="0"/>
              <a:t>, </a:t>
            </a:r>
            <a:r>
              <a:rPr lang="hr-HR" dirty="0" err="1"/>
              <a:t>facilities</a:t>
            </a:r>
            <a:r>
              <a:rPr lang="hr-HR" dirty="0"/>
              <a:t>, </a:t>
            </a:r>
            <a:r>
              <a:rPr lang="hr-HR" dirty="0" err="1"/>
              <a:t>events</a:t>
            </a:r>
            <a:r>
              <a:rPr lang="hr-HR" dirty="0"/>
              <a:t>, </a:t>
            </a:r>
            <a:r>
              <a:rPr lang="hr-HR" dirty="0" err="1"/>
              <a:t>and</a:t>
            </a:r>
            <a:r>
              <a:rPr lang="hr-HR" dirty="0"/>
              <a:t> </a:t>
            </a:r>
            <a:r>
              <a:rPr lang="hr-HR" dirty="0" err="1"/>
              <a:t>elements</a:t>
            </a:r>
            <a:r>
              <a:rPr lang="hr-HR" dirty="0"/>
              <a:t> </a:t>
            </a:r>
            <a:r>
              <a:rPr lang="hr-HR" dirty="0" err="1"/>
              <a:t>that</a:t>
            </a:r>
            <a:r>
              <a:rPr lang="hr-HR" dirty="0"/>
              <a:t> make </a:t>
            </a:r>
            <a:r>
              <a:rPr lang="hr-HR" dirty="0" err="1"/>
              <a:t>the</a:t>
            </a:r>
            <a:r>
              <a:rPr lang="hr-HR" dirty="0"/>
              <a:t> </a:t>
            </a:r>
            <a:r>
              <a:rPr lang="hr-HR" dirty="0" err="1"/>
              <a:t>experience</a:t>
            </a:r>
            <a:r>
              <a:rPr lang="hr-HR" dirty="0"/>
              <a:t> </a:t>
            </a:r>
            <a:r>
              <a:rPr lang="hr-HR" dirty="0" err="1"/>
              <a:t>complete</a:t>
            </a:r>
            <a:r>
              <a:rPr lang="hr-HR" dirty="0"/>
              <a:t>….</a:t>
            </a:r>
          </a:p>
        </p:txBody>
      </p:sp>
      <p:sp>
        <p:nvSpPr>
          <p:cNvPr id="17" name="Pravokutnik 16">
            <a:extLst>
              <a:ext uri="{FF2B5EF4-FFF2-40B4-BE49-F238E27FC236}">
                <a16:creationId xmlns:a16="http://schemas.microsoft.com/office/drawing/2014/main" id="{D4C83135-DFE2-4A8A-B5BD-EF2211E6FFBB}"/>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18" name="Slika 17">
            <a:extLst>
              <a:ext uri="{FF2B5EF4-FFF2-40B4-BE49-F238E27FC236}">
                <a16:creationId xmlns:a16="http://schemas.microsoft.com/office/drawing/2014/main" id="{654A73F1-1C07-4BC7-BA48-2D400A20177A}"/>
              </a:ext>
            </a:extLst>
          </p:cNvPr>
          <p:cNvPicPr>
            <a:picLocks noChangeAspect="1"/>
          </p:cNvPicPr>
          <p:nvPr/>
        </p:nvPicPr>
        <p:blipFill>
          <a:blip r:embed="rId3"/>
          <a:stretch>
            <a:fillRect/>
          </a:stretch>
        </p:blipFill>
        <p:spPr>
          <a:xfrm>
            <a:off x="258632" y="6756140"/>
            <a:ext cx="2251320" cy="668032"/>
          </a:xfrm>
          <a:prstGeom prst="rect">
            <a:avLst/>
          </a:prstGeom>
        </p:spPr>
      </p:pic>
      <p:sp>
        <p:nvSpPr>
          <p:cNvPr id="19" name="Pravokutnik 18">
            <a:extLst>
              <a:ext uri="{FF2B5EF4-FFF2-40B4-BE49-F238E27FC236}">
                <a16:creationId xmlns:a16="http://schemas.microsoft.com/office/drawing/2014/main" id="{11778590-7418-45DD-92DA-6D2417197F0E}"/>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20" name="Slika 19">
            <a:extLst>
              <a:ext uri="{FF2B5EF4-FFF2-40B4-BE49-F238E27FC236}">
                <a16:creationId xmlns:a16="http://schemas.microsoft.com/office/drawing/2014/main" id="{CFE48D07-2B8B-470B-AEB6-5627AA6C4244}"/>
              </a:ext>
            </a:extLst>
          </p:cNvPr>
          <p:cNvPicPr>
            <a:picLocks noChangeAspect="1"/>
          </p:cNvPicPr>
          <p:nvPr/>
        </p:nvPicPr>
        <p:blipFill>
          <a:blip r:embed="rId4"/>
          <a:stretch>
            <a:fillRect/>
          </a:stretch>
        </p:blipFill>
        <p:spPr>
          <a:xfrm>
            <a:off x="8648028" y="6794239"/>
            <a:ext cx="934776" cy="491731"/>
          </a:xfrm>
          <a:prstGeom prst="rect">
            <a:avLst/>
          </a:prstGeom>
        </p:spPr>
      </p:pic>
      <p:pic>
        <p:nvPicPr>
          <p:cNvPr id="21" name="Picture 2">
            <a:extLst>
              <a:ext uri="{FF2B5EF4-FFF2-40B4-BE49-F238E27FC236}">
                <a16:creationId xmlns:a16="http://schemas.microsoft.com/office/drawing/2014/main" id="{FFB12C5E-83B4-448F-A999-AB05F5590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0F2549A5-F5FB-48E4-AFDE-EC167BE4D0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23" name="Slika 22">
            <a:extLst>
              <a:ext uri="{FF2B5EF4-FFF2-40B4-BE49-F238E27FC236}">
                <a16:creationId xmlns:a16="http://schemas.microsoft.com/office/drawing/2014/main" id="{281FB298-66F8-4B01-A0A5-1601943CA806}"/>
              </a:ext>
            </a:extLst>
          </p:cNvPr>
          <p:cNvPicPr>
            <a:picLocks noChangeAspect="1"/>
          </p:cNvPicPr>
          <p:nvPr/>
        </p:nvPicPr>
        <p:blipFill>
          <a:blip r:embed="rId7"/>
          <a:stretch>
            <a:fillRect/>
          </a:stretch>
        </p:blipFill>
        <p:spPr>
          <a:xfrm>
            <a:off x="7546683" y="6801985"/>
            <a:ext cx="948272" cy="485318"/>
          </a:xfrm>
          <a:prstGeom prst="rect">
            <a:avLst/>
          </a:prstGeom>
        </p:spPr>
      </p:pic>
      <p:pic>
        <p:nvPicPr>
          <p:cNvPr id="24" name="Slika 23">
            <a:extLst>
              <a:ext uri="{FF2B5EF4-FFF2-40B4-BE49-F238E27FC236}">
                <a16:creationId xmlns:a16="http://schemas.microsoft.com/office/drawing/2014/main" id="{19B6712F-1799-4B63-963D-A78925C5E477}"/>
              </a:ext>
            </a:extLst>
          </p:cNvPr>
          <p:cNvPicPr>
            <a:picLocks noChangeAspect="1"/>
          </p:cNvPicPr>
          <p:nvPr/>
        </p:nvPicPr>
        <p:blipFill>
          <a:blip r:embed="rId8"/>
          <a:stretch>
            <a:fillRect/>
          </a:stretch>
        </p:blipFill>
        <p:spPr>
          <a:xfrm>
            <a:off x="5899859" y="6616234"/>
            <a:ext cx="1657921" cy="839029"/>
          </a:xfrm>
          <a:prstGeom prst="rect">
            <a:avLst/>
          </a:prstGeom>
        </p:spPr>
      </p:pic>
      <p:pic>
        <p:nvPicPr>
          <p:cNvPr id="25" name="Slika 24">
            <a:extLst>
              <a:ext uri="{FF2B5EF4-FFF2-40B4-BE49-F238E27FC236}">
                <a16:creationId xmlns:a16="http://schemas.microsoft.com/office/drawing/2014/main" id="{B58DF631-E44A-448B-A3D2-9D6F1F190F5B}"/>
              </a:ext>
            </a:extLst>
          </p:cNvPr>
          <p:cNvPicPr>
            <a:picLocks noChangeAspect="1"/>
          </p:cNvPicPr>
          <p:nvPr/>
        </p:nvPicPr>
        <p:blipFill>
          <a:blip r:embed="rId9"/>
          <a:stretch>
            <a:fillRect/>
          </a:stretch>
        </p:blipFill>
        <p:spPr>
          <a:xfrm>
            <a:off x="3081548" y="6863081"/>
            <a:ext cx="1342483" cy="454149"/>
          </a:xfrm>
          <a:prstGeom prst="rect">
            <a:avLst/>
          </a:prstGeom>
        </p:spPr>
      </p:pic>
      <p:pic>
        <p:nvPicPr>
          <p:cNvPr id="26" name="Picture 2" descr="Slikovni rezultat za dubrovaÄko neretvanska grb">
            <a:extLst>
              <a:ext uri="{FF2B5EF4-FFF2-40B4-BE49-F238E27FC236}">
                <a16:creationId xmlns:a16="http://schemas.microsoft.com/office/drawing/2014/main" id="{87E67115-C987-450F-9BF2-4E19392824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38185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0" name="Content Placeholder 5">
            <a:extLst>
              <a:ext uri="{FF2B5EF4-FFF2-40B4-BE49-F238E27FC236}">
                <a16:creationId xmlns:a16="http://schemas.microsoft.com/office/drawing/2014/main" id="{162E4C2A-F793-4254-BD12-534C32FA2E9A}"/>
              </a:ext>
            </a:extLst>
          </p:cNvPr>
          <p:cNvGraphicFramePr>
            <a:graphicFrameLocks noGrp="1"/>
          </p:cNvGraphicFramePr>
          <p:nvPr>
            <p:ph idx="1"/>
            <p:extLst>
              <p:ext uri="{D42A27DB-BD31-4B8C-83A1-F6EECF244321}">
                <p14:modId xmlns:p14="http://schemas.microsoft.com/office/powerpoint/2010/main" val="3992122138"/>
              </p:ext>
            </p:extLst>
          </p:nvPr>
        </p:nvGraphicFramePr>
        <p:xfrm>
          <a:off x="1574996" y="2110947"/>
          <a:ext cx="10289783" cy="3915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egnaposto numero diapositiva 4">
            <a:extLst>
              <a:ext uri="{FF2B5EF4-FFF2-40B4-BE49-F238E27FC236}">
                <a16:creationId xmlns:a16="http://schemas.microsoft.com/office/drawing/2014/main" id="{37DAC330-C96F-4D76-A1CD-DC5EEBD6D1A3}"/>
              </a:ext>
            </a:extLst>
          </p:cNvPr>
          <p:cNvSpPr>
            <a:spLocks noGrp="1"/>
          </p:cNvSpPr>
          <p:nvPr>
            <p:ph type="sldNum" sz="quarter" idx="12"/>
          </p:nvPr>
        </p:nvSpPr>
        <p:spPr>
          <a:xfrm>
            <a:off x="11175206" y="6959076"/>
            <a:ext cx="350970" cy="402483"/>
          </a:xfrm>
        </p:spPr>
        <p:txBody>
          <a:bodyPr/>
          <a:lstStyle/>
          <a:p>
            <a:fld id="{9E43AF4C-ECE0-483C-A26F-0882D69BA3F5}" type="slidenum">
              <a:rPr lang="it-IT" smtClean="0"/>
              <a:t>3</a:t>
            </a:fld>
            <a:endParaRPr lang="it-IT" dirty="0"/>
          </a:p>
        </p:txBody>
      </p:sp>
      <p:pic>
        <p:nvPicPr>
          <p:cNvPr id="6" name="Picture 2">
            <a:extLst>
              <a:ext uri="{FF2B5EF4-FFF2-40B4-BE49-F238E27FC236}">
                <a16:creationId xmlns:a16="http://schemas.microsoft.com/office/drawing/2014/main" id="{3BB8C4A3-F5DB-4334-AECF-BB2E05AD7E4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915" t="2179" r="39413"/>
          <a:stretch/>
        </p:blipFill>
        <p:spPr bwMode="auto">
          <a:xfrm>
            <a:off x="2384446" y="426822"/>
            <a:ext cx="2713237" cy="1684124"/>
          </a:xfrm>
          <a:prstGeom prst="rect">
            <a:avLst/>
          </a:prstGeom>
          <a:noFill/>
          <a:extLst>
            <a:ext uri="{909E8E84-426E-40DD-AFC4-6F175D3DCCD1}">
              <a14:hiddenFill xmlns:a14="http://schemas.microsoft.com/office/drawing/2010/main">
                <a:solidFill>
                  <a:srgbClr val="FFFFFF"/>
                </a:solidFill>
              </a14:hiddenFill>
            </a:ext>
          </a:extLst>
        </p:spPr>
      </p:pic>
      <p:pic>
        <p:nvPicPr>
          <p:cNvPr id="9" name="Slika 8">
            <a:extLst>
              <a:ext uri="{FF2B5EF4-FFF2-40B4-BE49-F238E27FC236}">
                <a16:creationId xmlns:a16="http://schemas.microsoft.com/office/drawing/2014/main" id="{57A250C5-B4E0-4A97-BF52-F4245E82FCEF}"/>
              </a:ext>
            </a:extLst>
          </p:cNvPr>
          <p:cNvPicPr>
            <a:picLocks noChangeAspect="1"/>
          </p:cNvPicPr>
          <p:nvPr/>
        </p:nvPicPr>
        <p:blipFill>
          <a:blip r:embed="rId9"/>
          <a:stretch>
            <a:fillRect/>
          </a:stretch>
        </p:blipFill>
        <p:spPr>
          <a:xfrm>
            <a:off x="7750788" y="769881"/>
            <a:ext cx="3775389" cy="1120267"/>
          </a:xfrm>
          <a:prstGeom prst="rect">
            <a:avLst/>
          </a:prstGeom>
        </p:spPr>
      </p:pic>
      <p:sp>
        <p:nvSpPr>
          <p:cNvPr id="3" name="Strelica: pruge udesno 2">
            <a:extLst>
              <a:ext uri="{FF2B5EF4-FFF2-40B4-BE49-F238E27FC236}">
                <a16:creationId xmlns:a16="http://schemas.microsoft.com/office/drawing/2014/main" id="{6623B0DC-02BB-4D58-BC51-F22B7428DBD7}"/>
              </a:ext>
            </a:extLst>
          </p:cNvPr>
          <p:cNvSpPr/>
          <p:nvPr/>
        </p:nvSpPr>
        <p:spPr>
          <a:xfrm>
            <a:off x="5674417" y="1460550"/>
            <a:ext cx="2090938" cy="1611888"/>
          </a:xfrm>
          <a:prstGeom prst="striped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r-HR"/>
          </a:p>
        </p:txBody>
      </p:sp>
    </p:spTree>
    <p:extLst>
      <p:ext uri="{BB962C8B-B14F-4D97-AF65-F5344CB8AC3E}">
        <p14:creationId xmlns:p14="http://schemas.microsoft.com/office/powerpoint/2010/main" val="386618733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likovni rezultat za rimska cesta">
            <a:extLst>
              <a:ext uri="{FF2B5EF4-FFF2-40B4-BE49-F238E27FC236}">
                <a16:creationId xmlns:a16="http://schemas.microsoft.com/office/drawing/2014/main" id="{51A64D38-E3AD-4D9D-927B-021244B105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031"/>
          <a:stretch/>
        </p:blipFill>
        <p:spPr bwMode="auto">
          <a:xfrm>
            <a:off x="204787" y="16440"/>
            <a:ext cx="13234987" cy="74924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7058DE0-E627-495F-9022-74B2179C9758}"/>
              </a:ext>
            </a:extLst>
          </p:cNvPr>
          <p:cNvSpPr>
            <a:spLocks noGrp="1"/>
          </p:cNvSpPr>
          <p:nvPr>
            <p:ph type="title"/>
          </p:nvPr>
        </p:nvSpPr>
        <p:spPr>
          <a:xfrm>
            <a:off x="3029517" y="3293125"/>
            <a:ext cx="7380739" cy="660544"/>
          </a:xfrm>
        </p:spPr>
        <p:txBody>
          <a:bodyPr>
            <a:normAutofit/>
          </a:bodyPr>
          <a:lstStyle/>
          <a:p>
            <a:pPr algn="ctr"/>
            <a:r>
              <a:rPr lang="hr-HR" b="1" dirty="0" err="1">
                <a:solidFill>
                  <a:schemeClr val="bg1"/>
                </a:solidFill>
              </a:rPr>
              <a:t>Where</a:t>
            </a:r>
            <a:r>
              <a:rPr lang="hr-HR" b="1" dirty="0">
                <a:solidFill>
                  <a:schemeClr val="bg1"/>
                </a:solidFill>
              </a:rPr>
              <a:t> do </a:t>
            </a:r>
            <a:r>
              <a:rPr lang="hr-HR" b="1" dirty="0" err="1">
                <a:solidFill>
                  <a:schemeClr val="bg1"/>
                </a:solidFill>
              </a:rPr>
              <a:t>we</a:t>
            </a:r>
            <a:r>
              <a:rPr lang="hr-HR" b="1" dirty="0">
                <a:solidFill>
                  <a:schemeClr val="bg1"/>
                </a:solidFill>
              </a:rPr>
              <a:t> go </a:t>
            </a:r>
            <a:r>
              <a:rPr lang="hr-HR" b="1" dirty="0" err="1">
                <a:solidFill>
                  <a:schemeClr val="bg1"/>
                </a:solidFill>
              </a:rPr>
              <a:t>from</a:t>
            </a:r>
            <a:r>
              <a:rPr lang="hr-HR" b="1" dirty="0">
                <a:solidFill>
                  <a:schemeClr val="bg1"/>
                </a:solidFill>
              </a:rPr>
              <a:t> </a:t>
            </a:r>
            <a:r>
              <a:rPr lang="hr-HR" b="1" dirty="0" err="1">
                <a:solidFill>
                  <a:schemeClr val="bg1"/>
                </a:solidFill>
              </a:rPr>
              <a:t>here</a:t>
            </a:r>
            <a:r>
              <a:rPr lang="hr-HR" b="1" dirty="0">
                <a:solidFill>
                  <a:schemeClr val="bg1"/>
                </a:solidFill>
              </a:rPr>
              <a:t>?</a:t>
            </a:r>
          </a:p>
        </p:txBody>
      </p:sp>
      <p:sp>
        <p:nvSpPr>
          <p:cNvPr id="2" name="Pravokutnik 1">
            <a:extLst>
              <a:ext uri="{FF2B5EF4-FFF2-40B4-BE49-F238E27FC236}">
                <a16:creationId xmlns:a16="http://schemas.microsoft.com/office/drawing/2014/main" id="{1182A380-4BF4-451B-90D4-8DC716193A8A}"/>
              </a:ext>
            </a:extLst>
          </p:cNvPr>
          <p:cNvSpPr/>
          <p:nvPr/>
        </p:nvSpPr>
        <p:spPr>
          <a:xfrm>
            <a:off x="2578100" y="2663619"/>
            <a:ext cx="8458200" cy="179408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7" name="Pravokutnik 16">
            <a:extLst>
              <a:ext uri="{FF2B5EF4-FFF2-40B4-BE49-F238E27FC236}">
                <a16:creationId xmlns:a16="http://schemas.microsoft.com/office/drawing/2014/main" id="{6D141077-B8E9-40B9-B742-4D29229C80F1}"/>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18" name="Slika 17">
            <a:extLst>
              <a:ext uri="{FF2B5EF4-FFF2-40B4-BE49-F238E27FC236}">
                <a16:creationId xmlns:a16="http://schemas.microsoft.com/office/drawing/2014/main" id="{65E92ED8-3170-42B2-829E-896AA99AD540}"/>
              </a:ext>
            </a:extLst>
          </p:cNvPr>
          <p:cNvPicPr>
            <a:picLocks noChangeAspect="1"/>
          </p:cNvPicPr>
          <p:nvPr/>
        </p:nvPicPr>
        <p:blipFill>
          <a:blip r:embed="rId3"/>
          <a:stretch>
            <a:fillRect/>
          </a:stretch>
        </p:blipFill>
        <p:spPr>
          <a:xfrm>
            <a:off x="258632" y="6756140"/>
            <a:ext cx="2251320" cy="668032"/>
          </a:xfrm>
          <a:prstGeom prst="rect">
            <a:avLst/>
          </a:prstGeom>
        </p:spPr>
      </p:pic>
      <p:sp>
        <p:nvSpPr>
          <p:cNvPr id="19" name="Pravokutnik 18">
            <a:extLst>
              <a:ext uri="{FF2B5EF4-FFF2-40B4-BE49-F238E27FC236}">
                <a16:creationId xmlns:a16="http://schemas.microsoft.com/office/drawing/2014/main" id="{3F9FF22F-0CCF-40C5-B161-F06231BF68D4}"/>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20" name="Slika 19">
            <a:extLst>
              <a:ext uri="{FF2B5EF4-FFF2-40B4-BE49-F238E27FC236}">
                <a16:creationId xmlns:a16="http://schemas.microsoft.com/office/drawing/2014/main" id="{43A00459-E368-4871-BF5D-7F4ABE12CA18}"/>
              </a:ext>
            </a:extLst>
          </p:cNvPr>
          <p:cNvPicPr>
            <a:picLocks noChangeAspect="1"/>
          </p:cNvPicPr>
          <p:nvPr/>
        </p:nvPicPr>
        <p:blipFill>
          <a:blip r:embed="rId4"/>
          <a:stretch>
            <a:fillRect/>
          </a:stretch>
        </p:blipFill>
        <p:spPr>
          <a:xfrm>
            <a:off x="8648028" y="6794239"/>
            <a:ext cx="934776" cy="491731"/>
          </a:xfrm>
          <a:prstGeom prst="rect">
            <a:avLst/>
          </a:prstGeom>
        </p:spPr>
      </p:pic>
      <p:pic>
        <p:nvPicPr>
          <p:cNvPr id="21" name="Picture 2">
            <a:extLst>
              <a:ext uri="{FF2B5EF4-FFF2-40B4-BE49-F238E27FC236}">
                <a16:creationId xmlns:a16="http://schemas.microsoft.com/office/drawing/2014/main" id="{5593148A-C355-4F26-97D3-A09321EF1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59585C0D-F6FD-4FE8-BC14-F40F7BFEAA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23" name="Slika 22">
            <a:extLst>
              <a:ext uri="{FF2B5EF4-FFF2-40B4-BE49-F238E27FC236}">
                <a16:creationId xmlns:a16="http://schemas.microsoft.com/office/drawing/2014/main" id="{BA484F57-CC41-40E0-985E-B781FC324F8F}"/>
              </a:ext>
            </a:extLst>
          </p:cNvPr>
          <p:cNvPicPr>
            <a:picLocks noChangeAspect="1"/>
          </p:cNvPicPr>
          <p:nvPr/>
        </p:nvPicPr>
        <p:blipFill>
          <a:blip r:embed="rId7"/>
          <a:stretch>
            <a:fillRect/>
          </a:stretch>
        </p:blipFill>
        <p:spPr>
          <a:xfrm>
            <a:off x="7546683" y="6801985"/>
            <a:ext cx="948272" cy="485318"/>
          </a:xfrm>
          <a:prstGeom prst="rect">
            <a:avLst/>
          </a:prstGeom>
        </p:spPr>
      </p:pic>
      <p:pic>
        <p:nvPicPr>
          <p:cNvPr id="24" name="Slika 23">
            <a:extLst>
              <a:ext uri="{FF2B5EF4-FFF2-40B4-BE49-F238E27FC236}">
                <a16:creationId xmlns:a16="http://schemas.microsoft.com/office/drawing/2014/main" id="{EB38CC1A-96A5-4394-A0C3-7AC41DF96E39}"/>
              </a:ext>
            </a:extLst>
          </p:cNvPr>
          <p:cNvPicPr>
            <a:picLocks noChangeAspect="1"/>
          </p:cNvPicPr>
          <p:nvPr/>
        </p:nvPicPr>
        <p:blipFill>
          <a:blip r:embed="rId8"/>
          <a:stretch>
            <a:fillRect/>
          </a:stretch>
        </p:blipFill>
        <p:spPr>
          <a:xfrm>
            <a:off x="5899859" y="6616234"/>
            <a:ext cx="1657921" cy="839029"/>
          </a:xfrm>
          <a:prstGeom prst="rect">
            <a:avLst/>
          </a:prstGeom>
        </p:spPr>
      </p:pic>
      <p:pic>
        <p:nvPicPr>
          <p:cNvPr id="25" name="Slika 24">
            <a:extLst>
              <a:ext uri="{FF2B5EF4-FFF2-40B4-BE49-F238E27FC236}">
                <a16:creationId xmlns:a16="http://schemas.microsoft.com/office/drawing/2014/main" id="{DA1C47AD-0B62-40B4-8E9D-F0EDFA2D2D93}"/>
              </a:ext>
            </a:extLst>
          </p:cNvPr>
          <p:cNvPicPr>
            <a:picLocks noChangeAspect="1"/>
          </p:cNvPicPr>
          <p:nvPr/>
        </p:nvPicPr>
        <p:blipFill>
          <a:blip r:embed="rId9"/>
          <a:stretch>
            <a:fillRect/>
          </a:stretch>
        </p:blipFill>
        <p:spPr>
          <a:xfrm>
            <a:off x="3081548" y="6863081"/>
            <a:ext cx="1342483" cy="454149"/>
          </a:xfrm>
          <a:prstGeom prst="rect">
            <a:avLst/>
          </a:prstGeom>
        </p:spPr>
      </p:pic>
      <p:pic>
        <p:nvPicPr>
          <p:cNvPr id="26" name="Picture 2" descr="Slikovni rezultat za dubrovaÄko neretvanska grb">
            <a:extLst>
              <a:ext uri="{FF2B5EF4-FFF2-40B4-BE49-F238E27FC236}">
                <a16:creationId xmlns:a16="http://schemas.microsoft.com/office/drawing/2014/main" id="{06E42EB2-9957-4C6A-ABAE-AC1C7D4CEE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44603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37DAC330-C96F-4D76-A1CD-DC5EEBD6D1A3}"/>
              </a:ext>
            </a:extLst>
          </p:cNvPr>
          <p:cNvSpPr>
            <a:spLocks noGrp="1"/>
          </p:cNvSpPr>
          <p:nvPr>
            <p:ph type="sldNum" sz="quarter" idx="12"/>
          </p:nvPr>
        </p:nvSpPr>
        <p:spPr>
          <a:xfrm>
            <a:off x="11175206" y="6959076"/>
            <a:ext cx="350970" cy="402483"/>
          </a:xfrm>
        </p:spPr>
        <p:txBody>
          <a:bodyPr/>
          <a:lstStyle/>
          <a:p>
            <a:fld id="{9E43AF4C-ECE0-483C-A26F-0882D69BA3F5}" type="slidenum">
              <a:rPr lang="it-IT" smtClean="0"/>
              <a:t>31</a:t>
            </a:fld>
            <a:endParaRPr lang="it-IT" dirty="0"/>
          </a:p>
        </p:txBody>
      </p:sp>
      <p:sp>
        <p:nvSpPr>
          <p:cNvPr id="9" name="CasellaDiTesto 8">
            <a:extLst>
              <a:ext uri="{FF2B5EF4-FFF2-40B4-BE49-F238E27FC236}">
                <a16:creationId xmlns:a16="http://schemas.microsoft.com/office/drawing/2014/main" id="{5D31D999-87CA-4D9E-9550-D46872373F8D}"/>
              </a:ext>
            </a:extLst>
          </p:cNvPr>
          <p:cNvSpPr txBox="1"/>
          <p:nvPr/>
        </p:nvSpPr>
        <p:spPr>
          <a:xfrm>
            <a:off x="2385226" y="3259620"/>
            <a:ext cx="6264275" cy="400050"/>
          </a:xfrm>
          <a:prstGeom prst="rect">
            <a:avLst/>
          </a:prstGeom>
          <a:noFill/>
        </p:spPr>
        <p:txBody>
          <a:bodyPr>
            <a:spAutoFit/>
          </a:bodyPr>
          <a:lstStyle/>
          <a:p>
            <a:pPr>
              <a:defRPr/>
            </a:pPr>
            <a:r>
              <a:rPr lang="hr-HR" sz="2000" dirty="0">
                <a:latin typeface="+mj-lt"/>
              </a:rPr>
              <a:t>Bana Jelačića 28, HR 22000 Šibenik</a:t>
            </a:r>
            <a:endParaRPr lang="it-IT" sz="2000" dirty="0">
              <a:latin typeface="+mj-lt"/>
            </a:endParaRPr>
          </a:p>
        </p:txBody>
      </p:sp>
      <p:pic>
        <p:nvPicPr>
          <p:cNvPr id="10" name="Immagine 8" descr="indirizzo.jpg">
            <a:extLst>
              <a:ext uri="{FF2B5EF4-FFF2-40B4-BE49-F238E27FC236}">
                <a16:creationId xmlns:a16="http://schemas.microsoft.com/office/drawing/2014/main" id="{A1351E14-EAD9-44FF-940D-FDD09ED61D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4863" y="3261209"/>
            <a:ext cx="3587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9" descr="mail.jpg">
            <a:extLst>
              <a:ext uri="{FF2B5EF4-FFF2-40B4-BE49-F238E27FC236}">
                <a16:creationId xmlns:a16="http://schemas.microsoft.com/office/drawing/2014/main" id="{D9A8D396-270E-4EA0-B5F2-428E7A839D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4863" y="3764446"/>
            <a:ext cx="3587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a:extLst>
              <a:ext uri="{FF2B5EF4-FFF2-40B4-BE49-F238E27FC236}">
                <a16:creationId xmlns:a16="http://schemas.microsoft.com/office/drawing/2014/main" id="{EB5CFB7C-2B5B-41C1-84CC-8BBA33DC7671}"/>
              </a:ext>
            </a:extLst>
          </p:cNvPr>
          <p:cNvSpPr txBox="1"/>
          <p:nvPr/>
        </p:nvSpPr>
        <p:spPr>
          <a:xfrm>
            <a:off x="2385226" y="3723170"/>
            <a:ext cx="6264275" cy="400050"/>
          </a:xfrm>
          <a:prstGeom prst="rect">
            <a:avLst/>
          </a:prstGeom>
          <a:noFill/>
        </p:spPr>
        <p:txBody>
          <a:bodyPr>
            <a:spAutoFit/>
          </a:bodyPr>
          <a:lstStyle/>
          <a:p>
            <a:pPr>
              <a:defRPr/>
            </a:pPr>
            <a:r>
              <a:rPr lang="hr-HR" sz="2000" dirty="0" err="1">
                <a:latin typeface="+mj-lt"/>
              </a:rPr>
              <a:t>kresimir.grubic</a:t>
            </a:r>
            <a:r>
              <a:rPr lang="it-IT" sz="2000" dirty="0">
                <a:latin typeface="+mj-lt"/>
              </a:rPr>
              <a:t>@</a:t>
            </a:r>
            <a:r>
              <a:rPr lang="hr-HR" sz="2000" dirty="0">
                <a:latin typeface="+mj-lt"/>
              </a:rPr>
              <a:t>kreator-atk.hr</a:t>
            </a:r>
            <a:endParaRPr lang="it-IT" sz="2000" dirty="0">
              <a:latin typeface="+mj-lt"/>
            </a:endParaRPr>
          </a:p>
        </p:txBody>
      </p:sp>
      <p:sp>
        <p:nvSpPr>
          <p:cNvPr id="13" name="CasellaDiTesto 12">
            <a:extLst>
              <a:ext uri="{FF2B5EF4-FFF2-40B4-BE49-F238E27FC236}">
                <a16:creationId xmlns:a16="http://schemas.microsoft.com/office/drawing/2014/main" id="{03AA7013-746C-4F5E-B61F-51CE3FBC4F5C}"/>
              </a:ext>
            </a:extLst>
          </p:cNvPr>
          <p:cNvSpPr txBox="1"/>
          <p:nvPr/>
        </p:nvSpPr>
        <p:spPr>
          <a:xfrm>
            <a:off x="2383638" y="4235621"/>
            <a:ext cx="6264275" cy="400050"/>
          </a:xfrm>
          <a:prstGeom prst="rect">
            <a:avLst/>
          </a:prstGeom>
          <a:noFill/>
        </p:spPr>
        <p:txBody>
          <a:bodyPr>
            <a:spAutoFit/>
          </a:bodyPr>
          <a:lstStyle/>
          <a:p>
            <a:pPr>
              <a:defRPr/>
            </a:pPr>
            <a:r>
              <a:rPr lang="hr-HR" sz="2000" dirty="0">
                <a:latin typeface="+mj-lt"/>
              </a:rPr>
              <a:t>+385 (0)99 215 512 8</a:t>
            </a:r>
            <a:endParaRPr lang="it-IT" sz="2000" dirty="0">
              <a:latin typeface="+mj-lt"/>
            </a:endParaRPr>
          </a:p>
        </p:txBody>
      </p:sp>
      <p:pic>
        <p:nvPicPr>
          <p:cNvPr id="14" name="Immagine 20" descr="indirizzo.jpg">
            <a:extLst>
              <a:ext uri="{FF2B5EF4-FFF2-40B4-BE49-F238E27FC236}">
                <a16:creationId xmlns:a16="http://schemas.microsoft.com/office/drawing/2014/main" id="{1B3B3C25-670C-4881-B7CC-505F07B6D28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6451" y="4254527"/>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21" descr="mail.jpg">
            <a:extLst>
              <a:ext uri="{FF2B5EF4-FFF2-40B4-BE49-F238E27FC236}">
                <a16:creationId xmlns:a16="http://schemas.microsoft.com/office/drawing/2014/main" id="{146BA4FC-1EF5-4658-BFEF-B8EF7970A0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4862" y="4732532"/>
            <a:ext cx="3587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15">
            <a:extLst>
              <a:ext uri="{FF2B5EF4-FFF2-40B4-BE49-F238E27FC236}">
                <a16:creationId xmlns:a16="http://schemas.microsoft.com/office/drawing/2014/main" id="{85ED993D-B951-4FE4-A56C-48C627DA7E7A}"/>
              </a:ext>
            </a:extLst>
          </p:cNvPr>
          <p:cNvSpPr txBox="1"/>
          <p:nvPr/>
        </p:nvSpPr>
        <p:spPr>
          <a:xfrm>
            <a:off x="2385226" y="4711893"/>
            <a:ext cx="6264275" cy="400050"/>
          </a:xfrm>
          <a:prstGeom prst="rect">
            <a:avLst/>
          </a:prstGeom>
          <a:noFill/>
        </p:spPr>
        <p:txBody>
          <a:bodyPr>
            <a:spAutoFit/>
          </a:bodyPr>
          <a:lstStyle/>
          <a:p>
            <a:pPr>
              <a:defRPr/>
            </a:pPr>
            <a:r>
              <a:rPr lang="de-DE" sz="2000" dirty="0">
                <a:latin typeface="+mj-lt"/>
              </a:rPr>
              <a:t>www.</a:t>
            </a:r>
            <a:r>
              <a:rPr lang="hr-HR" sz="2000" dirty="0">
                <a:latin typeface="+mj-lt"/>
              </a:rPr>
              <a:t>kreator-atk.hr</a:t>
            </a:r>
            <a:endParaRPr lang="it-IT" sz="2000" dirty="0">
              <a:latin typeface="+mj-lt"/>
            </a:endParaRPr>
          </a:p>
        </p:txBody>
      </p:sp>
      <p:sp>
        <p:nvSpPr>
          <p:cNvPr id="19" name="CasellaDiTesto 18">
            <a:extLst>
              <a:ext uri="{FF2B5EF4-FFF2-40B4-BE49-F238E27FC236}">
                <a16:creationId xmlns:a16="http://schemas.microsoft.com/office/drawing/2014/main" id="{31B3B20C-2437-429D-BA43-0FE84556EE5C}"/>
              </a:ext>
            </a:extLst>
          </p:cNvPr>
          <p:cNvSpPr txBox="1"/>
          <p:nvPr/>
        </p:nvSpPr>
        <p:spPr>
          <a:xfrm>
            <a:off x="2024862" y="1262282"/>
            <a:ext cx="2310056" cy="707886"/>
          </a:xfrm>
          <a:prstGeom prst="rect">
            <a:avLst/>
          </a:prstGeom>
          <a:noFill/>
        </p:spPr>
        <p:txBody>
          <a:bodyPr wrap="none">
            <a:spAutoFit/>
          </a:bodyPr>
          <a:lstStyle/>
          <a:p>
            <a:pPr>
              <a:defRPr/>
            </a:pPr>
            <a:r>
              <a:rPr lang="hr-HR" sz="2000" b="1" dirty="0">
                <a:latin typeface="+mj-lt"/>
              </a:rPr>
              <a:t>Kreator ATK | Šibenik</a:t>
            </a:r>
            <a:endParaRPr lang="en-US" sz="2000" b="1" dirty="0">
              <a:latin typeface="+mj-lt"/>
            </a:endParaRPr>
          </a:p>
          <a:p>
            <a:pPr>
              <a:defRPr/>
            </a:pPr>
            <a:r>
              <a:rPr lang="hr-HR" sz="2000" b="1" dirty="0">
                <a:latin typeface="+mj-lt"/>
              </a:rPr>
              <a:t>Krešimir Grubić</a:t>
            </a:r>
            <a:endParaRPr lang="en-US" sz="2000" dirty="0">
              <a:latin typeface="+mj-lt"/>
            </a:endParaRPr>
          </a:p>
        </p:txBody>
      </p:sp>
      <p:sp>
        <p:nvSpPr>
          <p:cNvPr id="20" name="Rettangolo 2">
            <a:extLst>
              <a:ext uri="{FF2B5EF4-FFF2-40B4-BE49-F238E27FC236}">
                <a16:creationId xmlns:a16="http://schemas.microsoft.com/office/drawing/2014/main" id="{2CDCB5F4-BFF8-433F-8023-52871AD74701}"/>
              </a:ext>
            </a:extLst>
          </p:cNvPr>
          <p:cNvSpPr>
            <a:spLocks noChangeArrowheads="1"/>
          </p:cNvSpPr>
          <p:nvPr/>
        </p:nvSpPr>
        <p:spPr bwMode="auto">
          <a:xfrm>
            <a:off x="1971170" y="504442"/>
            <a:ext cx="11020001" cy="5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366" tIns="52683" rIns="105366" bIns="52683" anchor="ct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314450"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hr-HR" altLang="it-IT" sz="3200" dirty="0">
                <a:solidFill>
                  <a:srgbClr val="1ABAED"/>
                </a:solidFill>
              </a:rPr>
              <a:t>HADRIATICA ROMANA – </a:t>
            </a:r>
            <a:r>
              <a:rPr lang="hr-HR" altLang="it-IT" sz="2400" dirty="0" err="1">
                <a:solidFill>
                  <a:schemeClr val="bg1">
                    <a:lumMod val="75000"/>
                  </a:schemeClr>
                </a:solidFill>
              </a:rPr>
              <a:t>Route</a:t>
            </a:r>
            <a:r>
              <a:rPr lang="hr-HR" altLang="it-IT" sz="2400" dirty="0">
                <a:solidFill>
                  <a:schemeClr val="bg1">
                    <a:lumMod val="75000"/>
                  </a:schemeClr>
                </a:solidFill>
              </a:rPr>
              <a:t> </a:t>
            </a:r>
            <a:r>
              <a:rPr lang="hr-HR" altLang="it-IT" sz="2400" dirty="0" err="1">
                <a:solidFill>
                  <a:schemeClr val="bg1">
                    <a:lumMod val="75000"/>
                  </a:schemeClr>
                </a:solidFill>
              </a:rPr>
              <a:t>Shaping</a:t>
            </a:r>
            <a:r>
              <a:rPr lang="hr-HR" altLang="it-IT" sz="2400" dirty="0">
                <a:solidFill>
                  <a:schemeClr val="bg1">
                    <a:lumMod val="75000"/>
                  </a:schemeClr>
                </a:solidFill>
              </a:rPr>
              <a:t> a Unique </a:t>
            </a:r>
            <a:r>
              <a:rPr lang="hr-HR" altLang="it-IT" sz="2400" dirty="0" err="1">
                <a:solidFill>
                  <a:schemeClr val="bg1">
                    <a:lumMod val="75000"/>
                  </a:schemeClr>
                </a:solidFill>
              </a:rPr>
              <a:t>Civilization</a:t>
            </a:r>
            <a:endParaRPr lang="it-IT" altLang="it-IT" sz="2400" dirty="0">
              <a:solidFill>
                <a:schemeClr val="bg1">
                  <a:lumMod val="75000"/>
                </a:schemeClr>
              </a:solidFill>
            </a:endParaRPr>
          </a:p>
        </p:txBody>
      </p:sp>
      <p:pic>
        <p:nvPicPr>
          <p:cNvPr id="25" name="Slika 24">
            <a:extLst>
              <a:ext uri="{FF2B5EF4-FFF2-40B4-BE49-F238E27FC236}">
                <a16:creationId xmlns:a16="http://schemas.microsoft.com/office/drawing/2014/main" id="{BF10A5D6-BEA7-4073-920B-9DFDB07F5E35}"/>
              </a:ext>
            </a:extLst>
          </p:cNvPr>
          <p:cNvPicPr>
            <a:picLocks noChangeAspect="1"/>
          </p:cNvPicPr>
          <p:nvPr/>
        </p:nvPicPr>
        <p:blipFill>
          <a:blip r:embed="rId7"/>
          <a:stretch>
            <a:fillRect/>
          </a:stretch>
        </p:blipFill>
        <p:spPr>
          <a:xfrm>
            <a:off x="10299028" y="6654539"/>
            <a:ext cx="934776" cy="491731"/>
          </a:xfrm>
          <a:prstGeom prst="rect">
            <a:avLst/>
          </a:prstGeom>
        </p:spPr>
      </p:pic>
      <p:pic>
        <p:nvPicPr>
          <p:cNvPr id="26" name="Picture 2">
            <a:extLst>
              <a:ext uri="{FF2B5EF4-FFF2-40B4-BE49-F238E27FC236}">
                <a16:creationId xmlns:a16="http://schemas.microsoft.com/office/drawing/2014/main" id="{6C4240A5-6765-43F5-9D7C-C064507C7F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9294" y="66622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CCF1565E-A753-4E39-B1DB-991CBEED9F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7679" y="66649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28" name="Slika 27">
            <a:extLst>
              <a:ext uri="{FF2B5EF4-FFF2-40B4-BE49-F238E27FC236}">
                <a16:creationId xmlns:a16="http://schemas.microsoft.com/office/drawing/2014/main" id="{EDA9A403-073F-47B0-B8CA-1235FFFD6B41}"/>
              </a:ext>
            </a:extLst>
          </p:cNvPr>
          <p:cNvPicPr>
            <a:picLocks noChangeAspect="1"/>
          </p:cNvPicPr>
          <p:nvPr/>
        </p:nvPicPr>
        <p:blipFill>
          <a:blip r:embed="rId10"/>
          <a:stretch>
            <a:fillRect/>
          </a:stretch>
        </p:blipFill>
        <p:spPr>
          <a:xfrm>
            <a:off x="9197683" y="6662285"/>
            <a:ext cx="948272" cy="485318"/>
          </a:xfrm>
          <a:prstGeom prst="rect">
            <a:avLst/>
          </a:prstGeom>
        </p:spPr>
      </p:pic>
      <p:pic>
        <p:nvPicPr>
          <p:cNvPr id="29" name="Slika 28">
            <a:extLst>
              <a:ext uri="{FF2B5EF4-FFF2-40B4-BE49-F238E27FC236}">
                <a16:creationId xmlns:a16="http://schemas.microsoft.com/office/drawing/2014/main" id="{2BCC1BAE-B4D4-4AC3-A606-DF125C96F5BD}"/>
              </a:ext>
            </a:extLst>
          </p:cNvPr>
          <p:cNvPicPr>
            <a:picLocks noChangeAspect="1"/>
          </p:cNvPicPr>
          <p:nvPr/>
        </p:nvPicPr>
        <p:blipFill>
          <a:blip r:embed="rId11"/>
          <a:stretch>
            <a:fillRect/>
          </a:stretch>
        </p:blipFill>
        <p:spPr>
          <a:xfrm>
            <a:off x="7525459" y="6476534"/>
            <a:ext cx="1657921" cy="839029"/>
          </a:xfrm>
          <a:prstGeom prst="rect">
            <a:avLst/>
          </a:prstGeom>
        </p:spPr>
      </p:pic>
      <p:pic>
        <p:nvPicPr>
          <p:cNvPr id="30" name="Slika 29">
            <a:extLst>
              <a:ext uri="{FF2B5EF4-FFF2-40B4-BE49-F238E27FC236}">
                <a16:creationId xmlns:a16="http://schemas.microsoft.com/office/drawing/2014/main" id="{30FD9557-3445-4915-8B36-287EDC3FDBD7}"/>
              </a:ext>
            </a:extLst>
          </p:cNvPr>
          <p:cNvPicPr>
            <a:picLocks noChangeAspect="1"/>
          </p:cNvPicPr>
          <p:nvPr/>
        </p:nvPicPr>
        <p:blipFill>
          <a:blip r:embed="rId12"/>
          <a:stretch>
            <a:fillRect/>
          </a:stretch>
        </p:blipFill>
        <p:spPr>
          <a:xfrm>
            <a:off x="4656348" y="6723381"/>
            <a:ext cx="1342483" cy="454149"/>
          </a:xfrm>
          <a:prstGeom prst="rect">
            <a:avLst/>
          </a:prstGeom>
        </p:spPr>
      </p:pic>
      <p:pic>
        <p:nvPicPr>
          <p:cNvPr id="31" name="Picture 2" descr="Slikovni rezultat za dubrovaÄko neretvanska grb">
            <a:extLst>
              <a:ext uri="{FF2B5EF4-FFF2-40B4-BE49-F238E27FC236}">
                <a16:creationId xmlns:a16="http://schemas.microsoft.com/office/drawing/2014/main" id="{5E05B356-FF56-465A-80EB-57482E9F71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41940" y="66561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49589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8C00DDC-F328-466B-BF79-2290C1990C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15" t="2179" r="39413"/>
          <a:stretch/>
        </p:blipFill>
        <p:spPr bwMode="auto">
          <a:xfrm>
            <a:off x="2611936" y="96313"/>
            <a:ext cx="2595917" cy="1611303"/>
          </a:xfrm>
          <a:prstGeom prst="rect">
            <a:avLst/>
          </a:prstGeom>
          <a:noFill/>
          <a:extLst>
            <a:ext uri="{909E8E84-426E-40DD-AFC4-6F175D3DCCD1}">
              <a14:hiddenFill xmlns:a14="http://schemas.microsoft.com/office/drawing/2010/main">
                <a:solidFill>
                  <a:srgbClr val="FFFFFF"/>
                </a:solidFill>
              </a14:hiddenFill>
            </a:ext>
          </a:extLst>
        </p:spPr>
      </p:pic>
      <p:pic>
        <p:nvPicPr>
          <p:cNvPr id="6" name="Slika 5">
            <a:extLst>
              <a:ext uri="{FF2B5EF4-FFF2-40B4-BE49-F238E27FC236}">
                <a16:creationId xmlns:a16="http://schemas.microsoft.com/office/drawing/2014/main" id="{E02A0189-90EF-4DE5-A405-5E70E7B2C1D2}"/>
              </a:ext>
            </a:extLst>
          </p:cNvPr>
          <p:cNvPicPr>
            <a:picLocks noChangeAspect="1"/>
          </p:cNvPicPr>
          <p:nvPr/>
        </p:nvPicPr>
        <p:blipFill>
          <a:blip r:embed="rId4"/>
          <a:stretch>
            <a:fillRect/>
          </a:stretch>
        </p:blipFill>
        <p:spPr>
          <a:xfrm>
            <a:off x="7475364" y="417337"/>
            <a:ext cx="3775389" cy="1120267"/>
          </a:xfrm>
          <a:prstGeom prst="rect">
            <a:avLst/>
          </a:prstGeom>
        </p:spPr>
      </p:pic>
      <p:graphicFrame>
        <p:nvGraphicFramePr>
          <p:cNvPr id="7" name="Content Placeholder 5">
            <a:extLst>
              <a:ext uri="{FF2B5EF4-FFF2-40B4-BE49-F238E27FC236}">
                <a16:creationId xmlns:a16="http://schemas.microsoft.com/office/drawing/2014/main" id="{2F92D0A5-DDB0-4693-948C-C7AC094B0B17}"/>
              </a:ext>
            </a:extLst>
          </p:cNvPr>
          <p:cNvGraphicFramePr>
            <a:graphicFrameLocks/>
          </p:cNvGraphicFramePr>
          <p:nvPr>
            <p:extLst>
              <p:ext uri="{D42A27DB-BD31-4B8C-83A1-F6EECF244321}">
                <p14:modId xmlns:p14="http://schemas.microsoft.com/office/powerpoint/2010/main" val="2133820064"/>
              </p:ext>
            </p:extLst>
          </p:nvPr>
        </p:nvGraphicFramePr>
        <p:xfrm>
          <a:off x="1530927" y="1353777"/>
          <a:ext cx="10289783" cy="39152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Strelica: pruge udesno 7">
            <a:extLst>
              <a:ext uri="{FF2B5EF4-FFF2-40B4-BE49-F238E27FC236}">
                <a16:creationId xmlns:a16="http://schemas.microsoft.com/office/drawing/2014/main" id="{56F9305D-A6A0-4920-B781-901778A0CCE4}"/>
              </a:ext>
            </a:extLst>
          </p:cNvPr>
          <p:cNvSpPr/>
          <p:nvPr/>
        </p:nvSpPr>
        <p:spPr>
          <a:xfrm>
            <a:off x="5644921" y="4359158"/>
            <a:ext cx="2090938" cy="1611888"/>
          </a:xfrm>
          <a:prstGeom prst="striped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r-HR"/>
          </a:p>
        </p:txBody>
      </p:sp>
      <p:pic>
        <p:nvPicPr>
          <p:cNvPr id="2" name="Picture 1"/>
          <p:cNvPicPr>
            <a:picLocks noChangeAspect="1"/>
          </p:cNvPicPr>
          <p:nvPr/>
        </p:nvPicPr>
        <p:blipFill>
          <a:blip r:embed="rId10"/>
          <a:stretch>
            <a:fillRect/>
          </a:stretch>
        </p:blipFill>
        <p:spPr>
          <a:xfrm rot="20923096">
            <a:off x="2717072" y="3914506"/>
            <a:ext cx="2614684" cy="3310830"/>
          </a:xfrm>
          <a:prstGeom prst="rect">
            <a:avLst/>
          </a:prstGeom>
        </p:spPr>
      </p:pic>
      <p:pic>
        <p:nvPicPr>
          <p:cNvPr id="11" name="Picture 1">
            <a:extLst>
              <a:ext uri="{FF2B5EF4-FFF2-40B4-BE49-F238E27FC236}">
                <a16:creationId xmlns:a16="http://schemas.microsoft.com/office/drawing/2014/main" id="{E5EEB2B7-5D40-4BAA-8654-AB895D73C2DF}"/>
              </a:ext>
            </a:extLst>
          </p:cNvPr>
          <p:cNvPicPr>
            <a:picLocks noChangeAspect="1"/>
          </p:cNvPicPr>
          <p:nvPr/>
        </p:nvPicPr>
        <p:blipFill>
          <a:blip r:embed="rId10"/>
          <a:stretch>
            <a:fillRect/>
          </a:stretch>
        </p:blipFill>
        <p:spPr>
          <a:xfrm rot="20923096">
            <a:off x="8005311" y="3914507"/>
            <a:ext cx="2614684" cy="3310830"/>
          </a:xfrm>
          <a:prstGeom prst="rect">
            <a:avLst/>
          </a:prstGeom>
        </p:spPr>
      </p:pic>
      <p:sp>
        <p:nvSpPr>
          <p:cNvPr id="10" name="Znak zbrajanja 9">
            <a:extLst>
              <a:ext uri="{FF2B5EF4-FFF2-40B4-BE49-F238E27FC236}">
                <a16:creationId xmlns:a16="http://schemas.microsoft.com/office/drawing/2014/main" id="{A58ED190-9071-417E-8044-A4A55C122853}"/>
              </a:ext>
            </a:extLst>
          </p:cNvPr>
          <p:cNvSpPr/>
          <p:nvPr/>
        </p:nvSpPr>
        <p:spPr>
          <a:xfrm>
            <a:off x="10058642" y="4829091"/>
            <a:ext cx="1311007" cy="124490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r-HR"/>
          </a:p>
        </p:txBody>
      </p:sp>
      <p:sp>
        <p:nvSpPr>
          <p:cNvPr id="9" name="Pravokutnik 8">
            <a:extLst>
              <a:ext uri="{FF2B5EF4-FFF2-40B4-BE49-F238E27FC236}">
                <a16:creationId xmlns:a16="http://schemas.microsoft.com/office/drawing/2014/main" id="{6A724F02-65C8-46F1-B0EE-5099A2795ECC}"/>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12" name="Slika 11">
            <a:extLst>
              <a:ext uri="{FF2B5EF4-FFF2-40B4-BE49-F238E27FC236}">
                <a16:creationId xmlns:a16="http://schemas.microsoft.com/office/drawing/2014/main" id="{0BB34980-CE96-4BE8-800C-8676B115C32A}"/>
              </a:ext>
            </a:extLst>
          </p:cNvPr>
          <p:cNvPicPr>
            <a:picLocks noChangeAspect="1"/>
          </p:cNvPicPr>
          <p:nvPr/>
        </p:nvPicPr>
        <p:blipFill>
          <a:blip r:embed="rId4"/>
          <a:stretch>
            <a:fillRect/>
          </a:stretch>
        </p:blipFill>
        <p:spPr>
          <a:xfrm>
            <a:off x="258632" y="6756140"/>
            <a:ext cx="2251320" cy="668032"/>
          </a:xfrm>
          <a:prstGeom prst="rect">
            <a:avLst/>
          </a:prstGeom>
        </p:spPr>
      </p:pic>
      <p:sp>
        <p:nvSpPr>
          <p:cNvPr id="13" name="Pravokutnik 12">
            <a:extLst>
              <a:ext uri="{FF2B5EF4-FFF2-40B4-BE49-F238E27FC236}">
                <a16:creationId xmlns:a16="http://schemas.microsoft.com/office/drawing/2014/main" id="{8C264F67-BF23-40F4-9F16-3FC802B0F7C6}"/>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14" name="Slika 13">
            <a:extLst>
              <a:ext uri="{FF2B5EF4-FFF2-40B4-BE49-F238E27FC236}">
                <a16:creationId xmlns:a16="http://schemas.microsoft.com/office/drawing/2014/main" id="{EEC2D78B-F927-43D3-A251-C1848A1939B5}"/>
              </a:ext>
            </a:extLst>
          </p:cNvPr>
          <p:cNvPicPr>
            <a:picLocks noChangeAspect="1"/>
          </p:cNvPicPr>
          <p:nvPr/>
        </p:nvPicPr>
        <p:blipFill>
          <a:blip r:embed="rId11"/>
          <a:stretch>
            <a:fillRect/>
          </a:stretch>
        </p:blipFill>
        <p:spPr>
          <a:xfrm>
            <a:off x="8648028" y="6794239"/>
            <a:ext cx="934776" cy="491731"/>
          </a:xfrm>
          <a:prstGeom prst="rect">
            <a:avLst/>
          </a:prstGeom>
        </p:spPr>
      </p:pic>
      <p:pic>
        <p:nvPicPr>
          <p:cNvPr id="15" name="Picture 2">
            <a:extLst>
              <a:ext uri="{FF2B5EF4-FFF2-40B4-BE49-F238E27FC236}">
                <a16:creationId xmlns:a16="http://schemas.microsoft.com/office/drawing/2014/main" id="{CAD959DC-27B7-4ECD-B5B0-9AFFBC4261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593B3064-2FA3-415B-A612-526F336696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17" name="Slika 16">
            <a:extLst>
              <a:ext uri="{FF2B5EF4-FFF2-40B4-BE49-F238E27FC236}">
                <a16:creationId xmlns:a16="http://schemas.microsoft.com/office/drawing/2014/main" id="{50105762-6844-435B-A009-397618C73B57}"/>
              </a:ext>
            </a:extLst>
          </p:cNvPr>
          <p:cNvPicPr>
            <a:picLocks noChangeAspect="1"/>
          </p:cNvPicPr>
          <p:nvPr/>
        </p:nvPicPr>
        <p:blipFill>
          <a:blip r:embed="rId14"/>
          <a:stretch>
            <a:fillRect/>
          </a:stretch>
        </p:blipFill>
        <p:spPr>
          <a:xfrm>
            <a:off x="7546683" y="6801985"/>
            <a:ext cx="948272" cy="485318"/>
          </a:xfrm>
          <a:prstGeom prst="rect">
            <a:avLst/>
          </a:prstGeom>
        </p:spPr>
      </p:pic>
      <p:pic>
        <p:nvPicPr>
          <p:cNvPr id="18" name="Slika 17">
            <a:extLst>
              <a:ext uri="{FF2B5EF4-FFF2-40B4-BE49-F238E27FC236}">
                <a16:creationId xmlns:a16="http://schemas.microsoft.com/office/drawing/2014/main" id="{F9D58998-3B74-47C9-9C01-7076F111F681}"/>
              </a:ext>
            </a:extLst>
          </p:cNvPr>
          <p:cNvPicPr>
            <a:picLocks noChangeAspect="1"/>
          </p:cNvPicPr>
          <p:nvPr/>
        </p:nvPicPr>
        <p:blipFill>
          <a:blip r:embed="rId15"/>
          <a:stretch>
            <a:fillRect/>
          </a:stretch>
        </p:blipFill>
        <p:spPr>
          <a:xfrm>
            <a:off x="5899859" y="6616234"/>
            <a:ext cx="1657921" cy="839029"/>
          </a:xfrm>
          <a:prstGeom prst="rect">
            <a:avLst/>
          </a:prstGeom>
        </p:spPr>
      </p:pic>
      <p:pic>
        <p:nvPicPr>
          <p:cNvPr id="19" name="Slika 18">
            <a:extLst>
              <a:ext uri="{FF2B5EF4-FFF2-40B4-BE49-F238E27FC236}">
                <a16:creationId xmlns:a16="http://schemas.microsoft.com/office/drawing/2014/main" id="{CA333FA9-29D4-4F1E-830F-5267C7305444}"/>
              </a:ext>
            </a:extLst>
          </p:cNvPr>
          <p:cNvPicPr>
            <a:picLocks noChangeAspect="1"/>
          </p:cNvPicPr>
          <p:nvPr/>
        </p:nvPicPr>
        <p:blipFill>
          <a:blip r:embed="rId16"/>
          <a:stretch>
            <a:fillRect/>
          </a:stretch>
        </p:blipFill>
        <p:spPr>
          <a:xfrm>
            <a:off x="3081548" y="6863081"/>
            <a:ext cx="1342483" cy="454149"/>
          </a:xfrm>
          <a:prstGeom prst="rect">
            <a:avLst/>
          </a:prstGeom>
        </p:spPr>
      </p:pic>
      <p:pic>
        <p:nvPicPr>
          <p:cNvPr id="20" name="Picture 2" descr="Slikovni rezultat za dubrovaÄko neretvanska grb">
            <a:extLst>
              <a:ext uri="{FF2B5EF4-FFF2-40B4-BE49-F238E27FC236}">
                <a16:creationId xmlns:a16="http://schemas.microsoft.com/office/drawing/2014/main" id="{769B5D25-F2FD-47A0-8523-342E56ABA70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05486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AAD6BBE-A8A2-485A-B586-9929985794BC}"/>
              </a:ext>
            </a:extLst>
          </p:cNvPr>
          <p:cNvPicPr>
            <a:picLocks noChangeAspect="1"/>
          </p:cNvPicPr>
          <p:nvPr/>
        </p:nvPicPr>
        <p:blipFill>
          <a:blip r:embed="rId3"/>
          <a:stretch>
            <a:fillRect/>
          </a:stretch>
        </p:blipFill>
        <p:spPr>
          <a:xfrm rot="20923096">
            <a:off x="106075" y="79575"/>
            <a:ext cx="2614684" cy="331083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51707375"/>
              </p:ext>
            </p:extLst>
          </p:nvPr>
        </p:nvGraphicFramePr>
        <p:xfrm>
          <a:off x="1608462" y="1078027"/>
          <a:ext cx="10532125" cy="5734940"/>
        </p:xfrm>
        <a:graphic>
          <a:graphicData uri="http://schemas.openxmlformats.org/drawingml/2006/table">
            <a:tbl>
              <a:tblPr/>
              <a:tblGrid>
                <a:gridCol w="10532125">
                  <a:extLst>
                    <a:ext uri="{9D8B030D-6E8A-4147-A177-3AD203B41FA5}">
                      <a16:colId xmlns:a16="http://schemas.microsoft.com/office/drawing/2014/main" val="2043980784"/>
                    </a:ext>
                  </a:extLst>
                </a:gridCol>
              </a:tblGrid>
              <a:tr h="365027">
                <a:tc>
                  <a:txBody>
                    <a:bodyPr/>
                    <a:lstStyle>
                      <a:lvl1pPr marL="342900" indent="-34290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342900" marR="0" lvl="0" indent="-342900" algn="l" defTabSz="457200" rtl="0" eaLnBrk="1" fontAlgn="base" latinLnBrk="0" hangingPunct="1">
                        <a:lnSpc>
                          <a:spcPct val="100000"/>
                        </a:lnSpc>
                        <a:spcBef>
                          <a:spcPct val="0"/>
                        </a:spcBef>
                        <a:spcAft>
                          <a:spcPct val="0"/>
                        </a:spcAft>
                        <a:buClrTx/>
                        <a:buSzTx/>
                        <a:buFontTx/>
                        <a:buAutoNum type="arabicPeriod"/>
                        <a:tabLst/>
                      </a:pPr>
                      <a:r>
                        <a:rPr kumimoji="0" lang="ta-IN" altLang="sr-Latn-RS" sz="3000" b="1" i="0" u="none" strike="noStrike" cap="none" normalizeH="0" baseline="0">
                          <a:ln>
                            <a:noFill/>
                          </a:ln>
                          <a:solidFill>
                            <a:srgbClr val="FFFFFF"/>
                          </a:solidFill>
                          <a:effectLst/>
                          <a:latin typeface="Latha" charset="0"/>
                          <a:ea typeface="MS PGothic" panose="020B0600070205080204" pitchFamily="34" charset="-128"/>
                        </a:rPr>
                        <a:t>CULTURAL HERITAGE INTEPRETATION </a:t>
                      </a:r>
                    </a:p>
                  </a:txBody>
                  <a:tcPr marL="80189" marR="80189" marT="40094" marB="400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4232088675"/>
                  </a:ext>
                </a:extLst>
              </a:tr>
              <a:tr h="331228">
                <a:tc>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a-IN"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1.1. </a:t>
                      </a:r>
                      <a:r>
                        <a:rPr kumimoji="0" lang="en-US"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Type of interpretation </a:t>
                      </a:r>
                      <a:r>
                        <a:rPr kumimoji="0" lang="ta-IN"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 </a:t>
                      </a:r>
                      <a:r>
                        <a:rPr kumimoji="0" lang="en-US" altLang="sr-Latn-RS" sz="3000" b="1" i="0" u="sng" strike="noStrike" cap="none" normalizeH="0" baseline="0" dirty="0">
                          <a:ln>
                            <a:noFill/>
                          </a:ln>
                          <a:solidFill>
                            <a:srgbClr val="FF0000"/>
                          </a:solidFill>
                          <a:effectLst/>
                          <a:latin typeface="Calibri" panose="020F0502020204030204" pitchFamily="34" charset="0"/>
                          <a:ea typeface="MS PGothic" panose="020B0600070205080204" pitchFamily="34" charset="-128"/>
                        </a:rPr>
                        <a:t>at least one type of interpretation</a:t>
                      </a:r>
                      <a:endParaRPr kumimoji="0" lang="en-US"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marL="80189" marR="80189" marT="40094" marB="400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839721300"/>
                  </a:ext>
                </a:extLst>
              </a:tr>
              <a:tr h="1204320">
                <a:tc>
                  <a:txBody>
                    <a:bodyPr/>
                    <a:lstStyle>
                      <a:lvl1pPr marL="285750" indent="-28575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Interpretation for children </a:t>
                      </a:r>
                      <a:endParaRPr kumimoji="0" lang="hr-HR"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Interpretation for older student</a:t>
                      </a:r>
                      <a:r>
                        <a:rPr kumimoji="0" lang="hr-HR"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s</a:t>
                      </a:r>
                    </a:p>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Interpretation for disabled persons</a:t>
                      </a:r>
                    </a:p>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Interpretation for smaller population groups, ethnic minorities social groups</a:t>
                      </a:r>
                    </a:p>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Interpretation for tourists of special interest</a:t>
                      </a:r>
                      <a:r>
                        <a:rPr kumimoji="0" lang="hr-HR"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s</a:t>
                      </a:r>
                      <a:endParaRPr kumimoji="0" lang="en-US" altLang="sr-Latn-RS" sz="20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marL="80189" marR="80189" marT="40094" marB="400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490982310"/>
                  </a:ext>
                </a:extLst>
              </a:tr>
              <a:tr h="572120">
                <a:tc>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a-IN"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1.2. </a:t>
                      </a:r>
                      <a:r>
                        <a:rPr kumimoji="0" lang="en-US"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Assessment of the experience by the relevant route stakeholders /quality of the interpretation </a:t>
                      </a:r>
                      <a:r>
                        <a:rPr kumimoji="0" lang="ta-IN"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r>
                        <a:rPr kumimoji="0" lang="en-US" altLang="sr-Latn-RS" sz="3000" b="1" i="0" u="sng" strike="noStrike" cap="none" normalizeH="0" baseline="0" dirty="0">
                          <a:ln>
                            <a:noFill/>
                          </a:ln>
                          <a:solidFill>
                            <a:srgbClr val="FF0000"/>
                          </a:solidFill>
                          <a:effectLst/>
                          <a:latin typeface="Calibri" panose="020F0502020204030204" pitchFamily="34" charset="0"/>
                          <a:ea typeface="MS PGothic" panose="020B0600070205080204" pitchFamily="34" charset="-128"/>
                        </a:rPr>
                        <a:t>at least two criteria need to be addressed</a:t>
                      </a:r>
                      <a:r>
                        <a:rPr kumimoji="0" lang="en-US" altLang="sr-Latn-RS" sz="3000" b="1" i="0" u="sng"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p>
                  </a:txBody>
                  <a:tcPr marL="80189" marR="80189" marT="40094" marB="400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581364626"/>
                  </a:ext>
                </a:extLst>
              </a:tr>
              <a:tr h="1219519">
                <a:tc>
                  <a:txBody>
                    <a:bodyPr/>
                    <a:lstStyle>
                      <a:lvl1pPr marL="285750" indent="-28575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There is a multisensory experience – a holistic approach</a:t>
                      </a:r>
                    </a:p>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Level of story interpretation </a:t>
                      </a:r>
                    </a:p>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Authenticity</a:t>
                      </a:r>
                    </a:p>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Unique interpretation</a:t>
                      </a:r>
                    </a:p>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Language</a:t>
                      </a:r>
                      <a:endParaRPr kumimoji="0" lang="ta-IN"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marL="80189" marR="80189" marT="40094" marB="400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211934460"/>
                  </a:ext>
                </a:extLst>
              </a:tr>
            </a:tbl>
          </a:graphicData>
        </a:graphic>
      </p:graphicFrame>
      <p:sp>
        <p:nvSpPr>
          <p:cNvPr id="5" name="Pravokutnik 4">
            <a:extLst>
              <a:ext uri="{FF2B5EF4-FFF2-40B4-BE49-F238E27FC236}">
                <a16:creationId xmlns:a16="http://schemas.microsoft.com/office/drawing/2014/main" id="{83F2BE29-7958-4168-A3AD-932A1A442F70}"/>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6" name="Slika 5">
            <a:extLst>
              <a:ext uri="{FF2B5EF4-FFF2-40B4-BE49-F238E27FC236}">
                <a16:creationId xmlns:a16="http://schemas.microsoft.com/office/drawing/2014/main" id="{0CB60C91-D0C4-4700-B2F0-2644D201D99B}"/>
              </a:ext>
            </a:extLst>
          </p:cNvPr>
          <p:cNvPicPr>
            <a:picLocks noChangeAspect="1"/>
          </p:cNvPicPr>
          <p:nvPr/>
        </p:nvPicPr>
        <p:blipFill>
          <a:blip r:embed="rId4"/>
          <a:stretch>
            <a:fillRect/>
          </a:stretch>
        </p:blipFill>
        <p:spPr>
          <a:xfrm>
            <a:off x="258632" y="6756140"/>
            <a:ext cx="2251320" cy="668032"/>
          </a:xfrm>
          <a:prstGeom prst="rect">
            <a:avLst/>
          </a:prstGeom>
        </p:spPr>
      </p:pic>
      <p:sp>
        <p:nvSpPr>
          <p:cNvPr id="7" name="Pravokutnik 6">
            <a:extLst>
              <a:ext uri="{FF2B5EF4-FFF2-40B4-BE49-F238E27FC236}">
                <a16:creationId xmlns:a16="http://schemas.microsoft.com/office/drawing/2014/main" id="{1C666833-DAB1-431F-84BC-7C34C81DE9B0}"/>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8" name="Slika 7">
            <a:extLst>
              <a:ext uri="{FF2B5EF4-FFF2-40B4-BE49-F238E27FC236}">
                <a16:creationId xmlns:a16="http://schemas.microsoft.com/office/drawing/2014/main" id="{52D13C32-2EB0-4529-9B28-4BF0EF1D5162}"/>
              </a:ext>
            </a:extLst>
          </p:cNvPr>
          <p:cNvPicPr>
            <a:picLocks noChangeAspect="1"/>
          </p:cNvPicPr>
          <p:nvPr/>
        </p:nvPicPr>
        <p:blipFill>
          <a:blip r:embed="rId5"/>
          <a:stretch>
            <a:fillRect/>
          </a:stretch>
        </p:blipFill>
        <p:spPr>
          <a:xfrm>
            <a:off x="8648028" y="6794239"/>
            <a:ext cx="934776" cy="491731"/>
          </a:xfrm>
          <a:prstGeom prst="rect">
            <a:avLst/>
          </a:prstGeom>
        </p:spPr>
      </p:pic>
      <p:pic>
        <p:nvPicPr>
          <p:cNvPr id="9" name="Picture 2">
            <a:extLst>
              <a:ext uri="{FF2B5EF4-FFF2-40B4-BE49-F238E27FC236}">
                <a16:creationId xmlns:a16="http://schemas.microsoft.com/office/drawing/2014/main" id="{C95877B0-8A0B-442F-8640-793D400338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796FE9A8-5A19-4E55-A1C0-4180C0F8F6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B9CE9A37-4737-43F0-9E41-EDC479FDC1B1}"/>
              </a:ext>
            </a:extLst>
          </p:cNvPr>
          <p:cNvPicPr>
            <a:picLocks noChangeAspect="1"/>
          </p:cNvPicPr>
          <p:nvPr/>
        </p:nvPicPr>
        <p:blipFill>
          <a:blip r:embed="rId8"/>
          <a:stretch>
            <a:fillRect/>
          </a:stretch>
        </p:blipFill>
        <p:spPr>
          <a:xfrm>
            <a:off x="7546683" y="6801985"/>
            <a:ext cx="948272" cy="485318"/>
          </a:xfrm>
          <a:prstGeom prst="rect">
            <a:avLst/>
          </a:prstGeom>
        </p:spPr>
      </p:pic>
      <p:pic>
        <p:nvPicPr>
          <p:cNvPr id="12" name="Slika 11">
            <a:extLst>
              <a:ext uri="{FF2B5EF4-FFF2-40B4-BE49-F238E27FC236}">
                <a16:creationId xmlns:a16="http://schemas.microsoft.com/office/drawing/2014/main" id="{86BCC90D-E8AB-408B-827B-A8ACD8E6E269}"/>
              </a:ext>
            </a:extLst>
          </p:cNvPr>
          <p:cNvPicPr>
            <a:picLocks noChangeAspect="1"/>
          </p:cNvPicPr>
          <p:nvPr/>
        </p:nvPicPr>
        <p:blipFill>
          <a:blip r:embed="rId9"/>
          <a:stretch>
            <a:fillRect/>
          </a:stretch>
        </p:blipFill>
        <p:spPr>
          <a:xfrm>
            <a:off x="5899859" y="6616234"/>
            <a:ext cx="1657921" cy="839029"/>
          </a:xfrm>
          <a:prstGeom prst="rect">
            <a:avLst/>
          </a:prstGeom>
        </p:spPr>
      </p:pic>
      <p:pic>
        <p:nvPicPr>
          <p:cNvPr id="13" name="Slika 12">
            <a:extLst>
              <a:ext uri="{FF2B5EF4-FFF2-40B4-BE49-F238E27FC236}">
                <a16:creationId xmlns:a16="http://schemas.microsoft.com/office/drawing/2014/main" id="{80FDE354-0C5B-4693-AE10-F8A6C001B699}"/>
              </a:ext>
            </a:extLst>
          </p:cNvPr>
          <p:cNvPicPr>
            <a:picLocks noChangeAspect="1"/>
          </p:cNvPicPr>
          <p:nvPr/>
        </p:nvPicPr>
        <p:blipFill>
          <a:blip r:embed="rId10"/>
          <a:stretch>
            <a:fillRect/>
          </a:stretch>
        </p:blipFill>
        <p:spPr>
          <a:xfrm>
            <a:off x="3081548" y="6863081"/>
            <a:ext cx="1342483" cy="454149"/>
          </a:xfrm>
          <a:prstGeom prst="rect">
            <a:avLst/>
          </a:prstGeom>
        </p:spPr>
      </p:pic>
      <p:pic>
        <p:nvPicPr>
          <p:cNvPr id="14" name="Picture 2" descr="Slikovni rezultat za dubrovaÄko neretvanska grb">
            <a:extLst>
              <a:ext uri="{FF2B5EF4-FFF2-40B4-BE49-F238E27FC236}">
                <a16:creationId xmlns:a16="http://schemas.microsoft.com/office/drawing/2014/main" id="{288E78D0-8AD9-4765-B58A-F545D6ADDF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53658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BFF0935C-5ADB-46CE-83C5-455EBE4B0D61}"/>
              </a:ext>
            </a:extLst>
          </p:cNvPr>
          <p:cNvPicPr>
            <a:picLocks noChangeAspect="1"/>
          </p:cNvPicPr>
          <p:nvPr/>
        </p:nvPicPr>
        <p:blipFill>
          <a:blip r:embed="rId3"/>
          <a:stretch>
            <a:fillRect/>
          </a:stretch>
        </p:blipFill>
        <p:spPr>
          <a:xfrm rot="20923096">
            <a:off x="106075" y="79575"/>
            <a:ext cx="2614684" cy="331083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85764857"/>
              </p:ext>
            </p:extLst>
          </p:nvPr>
        </p:nvGraphicFramePr>
        <p:xfrm>
          <a:off x="1619480" y="693053"/>
          <a:ext cx="10554158" cy="6504888"/>
        </p:xfrm>
        <a:graphic>
          <a:graphicData uri="http://schemas.openxmlformats.org/drawingml/2006/table">
            <a:tbl>
              <a:tblPr/>
              <a:tblGrid>
                <a:gridCol w="5277079">
                  <a:extLst>
                    <a:ext uri="{9D8B030D-6E8A-4147-A177-3AD203B41FA5}">
                      <a16:colId xmlns:a16="http://schemas.microsoft.com/office/drawing/2014/main" val="2229498780"/>
                    </a:ext>
                  </a:extLst>
                </a:gridCol>
                <a:gridCol w="5277079">
                  <a:extLst>
                    <a:ext uri="{9D8B030D-6E8A-4147-A177-3AD203B41FA5}">
                      <a16:colId xmlns:a16="http://schemas.microsoft.com/office/drawing/2014/main" val="4843770"/>
                    </a:ext>
                  </a:extLst>
                </a:gridCol>
              </a:tblGrid>
              <a:tr h="382940">
                <a:tc gridSpan="2">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a-IN" altLang="sr-Latn-RS" sz="3000" b="1" i="0" u="none" strike="noStrike" cap="none" normalizeH="0" baseline="0">
                          <a:ln>
                            <a:noFill/>
                          </a:ln>
                          <a:solidFill>
                            <a:srgbClr val="FFFFFF"/>
                          </a:solidFill>
                          <a:effectLst/>
                          <a:latin typeface="Latha" charset="0"/>
                          <a:ea typeface="MS PGothic" panose="020B0600070205080204" pitchFamily="34" charset="-128"/>
                        </a:rPr>
                        <a:t>2. CONTENT CULTURAL HERITAGE INTEPRETATION </a:t>
                      </a:r>
                    </a:p>
                  </a:txBody>
                  <a:tcPr marL="80189" marR="80189" marT="40092" marB="400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hr-HR"/>
                    </a:p>
                  </a:txBody>
                  <a:tcPr/>
                </a:tc>
                <a:extLst>
                  <a:ext uri="{0D108BD9-81ED-4DB2-BD59-A6C34878D82A}">
                    <a16:rowId xmlns:a16="http://schemas.microsoft.com/office/drawing/2014/main" val="3336085169"/>
                  </a:ext>
                </a:extLst>
              </a:tr>
              <a:tr h="347480">
                <a:tc gridSpan="2">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2.1.	Cultural content </a:t>
                      </a:r>
                      <a:r>
                        <a:rPr kumimoji="0" lang="ta-IN" altLang="sr-Latn-RS" sz="30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r>
                        <a:rPr kumimoji="0" lang="en-US"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at least </a:t>
                      </a:r>
                      <a:r>
                        <a:rPr kumimoji="0" lang="ta-IN"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two</a:t>
                      </a:r>
                      <a:r>
                        <a:rPr kumimoji="0" lang="en-US"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 </a:t>
                      </a:r>
                      <a:r>
                        <a:rPr kumimoji="0" lang="hr-HR" altLang="sr-Latn-RS" sz="3000" b="1" i="0" u="none" strike="noStrike" cap="none" normalizeH="0" baseline="0" dirty="0" err="1">
                          <a:ln>
                            <a:noFill/>
                          </a:ln>
                          <a:solidFill>
                            <a:srgbClr val="FF0000"/>
                          </a:solidFill>
                          <a:effectLst/>
                          <a:latin typeface="Calibri" panose="020F0502020204030204" pitchFamily="34" charset="0"/>
                          <a:ea typeface="MS PGothic" panose="020B0600070205080204" pitchFamily="34" charset="-128"/>
                        </a:rPr>
                        <a:t>key</a:t>
                      </a:r>
                      <a:r>
                        <a:rPr kumimoji="0" lang="hr-HR"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 </a:t>
                      </a:r>
                      <a:r>
                        <a:rPr kumimoji="0" lang="hr-HR" altLang="sr-Latn-RS" sz="3000" b="1" i="0" u="none" strike="noStrike" cap="none" normalizeH="0" baseline="0" dirty="0" err="1">
                          <a:ln>
                            <a:noFill/>
                          </a:ln>
                          <a:solidFill>
                            <a:srgbClr val="FF0000"/>
                          </a:solidFill>
                          <a:effectLst/>
                          <a:latin typeface="Calibri" panose="020F0502020204030204" pitchFamily="34" charset="0"/>
                          <a:ea typeface="MS PGothic" panose="020B0600070205080204" pitchFamily="34" charset="-128"/>
                        </a:rPr>
                        <a:t>kultural</a:t>
                      </a:r>
                      <a:r>
                        <a:rPr kumimoji="0" lang="hr-HR"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 </a:t>
                      </a:r>
                      <a:r>
                        <a:rPr kumimoji="0" lang="hr-HR" altLang="sr-Latn-RS" sz="3000" b="1" i="0" u="none" strike="noStrike" cap="none" normalizeH="0" baseline="0" dirty="0" err="1">
                          <a:ln>
                            <a:noFill/>
                          </a:ln>
                          <a:solidFill>
                            <a:srgbClr val="FF0000"/>
                          </a:solidFill>
                          <a:effectLst/>
                          <a:latin typeface="Calibri" panose="020F0502020204030204" pitchFamily="34" charset="0"/>
                          <a:ea typeface="MS PGothic" panose="020B0600070205080204" pitchFamily="34" charset="-128"/>
                        </a:rPr>
                        <a:t>sites</a:t>
                      </a:r>
                      <a:endParaRPr kumimoji="0" lang="en-US"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marL="80189" marR="80189" marT="40092" marB="400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hr-HR"/>
                    </a:p>
                  </a:txBody>
                  <a:tcPr/>
                </a:tc>
                <a:extLst>
                  <a:ext uri="{0D108BD9-81ED-4DB2-BD59-A6C34878D82A}">
                    <a16:rowId xmlns:a16="http://schemas.microsoft.com/office/drawing/2014/main" val="2616266343"/>
                  </a:ext>
                </a:extLst>
              </a:tr>
              <a:tr h="1201064">
                <a:tc>
                  <a:txBody>
                    <a:bodyPr/>
                    <a:lstStyle>
                      <a:lvl1pPr marL="342900" indent="-34290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Public and religious buildings</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Rural heritage</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Monuments</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Geographical sites</a:t>
                      </a:r>
                    </a:p>
                  </a:txBody>
                  <a:tcPr marL="80189" marR="80189" marT="40092" marB="400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342900" indent="-34290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Historical sites</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Archaeological sites</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Industrial heritage</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marL="80189" marR="80189" marT="40092" marB="400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848644702"/>
                  </a:ext>
                </a:extLst>
              </a:tr>
              <a:tr h="347480">
                <a:tc gridSpan="2">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2.2.	Structural content </a:t>
                      </a:r>
                      <a:r>
                        <a:rPr kumimoji="0" lang="ta-IN"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r>
                        <a:rPr kumimoji="0" lang="en-US"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at least two structural contents</a:t>
                      </a:r>
                    </a:p>
                  </a:txBody>
                  <a:tcPr marL="80189" marR="80189" marT="40092" marB="400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hr-HR"/>
                    </a:p>
                  </a:txBody>
                  <a:tcPr/>
                </a:tc>
                <a:extLst>
                  <a:ext uri="{0D108BD9-81ED-4DB2-BD59-A6C34878D82A}">
                    <a16:rowId xmlns:a16="http://schemas.microsoft.com/office/drawing/2014/main" val="2301914635"/>
                  </a:ext>
                </a:extLst>
              </a:tr>
              <a:tr h="1421533">
                <a:tc>
                  <a:txBody>
                    <a:bodyPr/>
                    <a:lstStyle>
                      <a:lvl1pPr marL="342900" indent="-34290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Intangible heritage</a:t>
                      </a:r>
                      <a:endParaRPr kumimoji="0" lang="ta-IN"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Interpretive activities</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Museums</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Attractions</a:t>
                      </a:r>
                      <a:endParaRPr kumimoji="0" lang="ta-IN"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Private collections</a:t>
                      </a:r>
                    </a:p>
                  </a:txBody>
                  <a:tcPr marL="80189" marR="80189" marT="40092" marB="400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342900" indent="-34290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Exhibition spaces</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Workshops</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Library</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Centers</a:t>
                      </a:r>
                      <a:endParaRPr kumimoji="0" lang="en-US" altLang="sr-Latn-RS" sz="20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altLang="sr-Latn-RS" sz="20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marL="80189" marR="80189" marT="40092" marB="400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344621263"/>
                  </a:ext>
                </a:extLst>
              </a:tr>
              <a:tr h="628501">
                <a:tc gridSpan="2">
                  <a:txBody>
                    <a:bodyPr/>
                    <a:lstStyle>
                      <a:lvl1pPr marL="342900" indent="-34290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1" indent="0" algn="l" defTabSz="457200" rtl="0" eaLnBrk="1" fontAlgn="base" latinLnBrk="0" hangingPunct="1">
                        <a:lnSpc>
                          <a:spcPct val="100000"/>
                        </a:lnSpc>
                        <a:spcBef>
                          <a:spcPct val="0"/>
                        </a:spcBef>
                        <a:spcAft>
                          <a:spcPct val="0"/>
                        </a:spcAft>
                        <a:buClrTx/>
                        <a:buSzTx/>
                        <a:buFontTx/>
                        <a:buNone/>
                        <a:tabLst/>
                      </a:pPr>
                      <a:r>
                        <a:rPr kumimoji="0" lang="en-US"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2.3.	Additional contents/Events – </a:t>
                      </a:r>
                      <a:r>
                        <a:rPr kumimoji="0" lang="en-US"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at least two events during the tourist season</a:t>
                      </a:r>
                      <a:r>
                        <a:rPr kumimoji="0" lang="ta-IN"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r>
                        <a:rPr kumimoji="0" lang="en-US"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one in the off season)</a:t>
                      </a:r>
                      <a:endParaRPr kumimoji="0" lang="hr-HR"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marL="80189" marR="80189" marT="40092" marB="400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hr-HR"/>
                    </a:p>
                  </a:txBody>
                  <a:tcPr/>
                </a:tc>
                <a:extLst>
                  <a:ext uri="{0D108BD9-81ED-4DB2-BD59-A6C34878D82A}">
                    <a16:rowId xmlns:a16="http://schemas.microsoft.com/office/drawing/2014/main" val="2404739681"/>
                  </a:ext>
                </a:extLst>
              </a:tr>
              <a:tr h="868714">
                <a:tc>
                  <a:txBody>
                    <a:bodyPr/>
                    <a:lstStyle>
                      <a:lvl1pPr marL="342900" indent="-34290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a:t>
                      </a:r>
                      <a:r>
                        <a:rPr kumimoji="0" lang="en-US" altLang="sr-Latn-R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Festivals</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 	Gastro events</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a:ln>
                            <a:noFill/>
                          </a:ln>
                          <a:solidFill>
                            <a:srgbClr val="000000"/>
                          </a:solidFill>
                          <a:effectLst/>
                          <a:latin typeface="Calibri" panose="020F0502020204030204" pitchFamily="34" charset="0"/>
                          <a:ea typeface="MS PGothic" panose="020B0600070205080204" pitchFamily="34" charset="-128"/>
                        </a:rPr>
                        <a:t> 	Multimedia centre</a:t>
                      </a:r>
                    </a:p>
                  </a:txBody>
                  <a:tcPr marL="80189" marR="80189" marT="40092" marB="400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342900" indent="-34290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Music and dance events</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Theater</a:t>
                      </a:r>
                    </a:p>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Other</a:t>
                      </a:r>
                    </a:p>
                  </a:txBody>
                  <a:tcPr marL="80189" marR="80189" marT="40092" marB="400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229080067"/>
                  </a:ext>
                </a:extLst>
              </a:tr>
            </a:tbl>
          </a:graphicData>
        </a:graphic>
      </p:graphicFrame>
      <p:sp>
        <p:nvSpPr>
          <p:cNvPr id="5" name="Pravokutnik 4">
            <a:extLst>
              <a:ext uri="{FF2B5EF4-FFF2-40B4-BE49-F238E27FC236}">
                <a16:creationId xmlns:a16="http://schemas.microsoft.com/office/drawing/2014/main" id="{FB0B3D69-E374-4A77-99F8-57EC6C7C53CE}"/>
              </a:ext>
            </a:extLst>
          </p:cNvPr>
          <p:cNvSpPr/>
          <p:nvPr/>
        </p:nvSpPr>
        <p:spPr>
          <a:xfrm>
            <a:off x="-1" y="65936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6" name="Slika 5">
            <a:extLst>
              <a:ext uri="{FF2B5EF4-FFF2-40B4-BE49-F238E27FC236}">
                <a16:creationId xmlns:a16="http://schemas.microsoft.com/office/drawing/2014/main" id="{54D9F79F-11EA-4171-956A-739F561D41AF}"/>
              </a:ext>
            </a:extLst>
          </p:cNvPr>
          <p:cNvPicPr>
            <a:picLocks noChangeAspect="1"/>
          </p:cNvPicPr>
          <p:nvPr/>
        </p:nvPicPr>
        <p:blipFill>
          <a:blip r:embed="rId4"/>
          <a:stretch>
            <a:fillRect/>
          </a:stretch>
        </p:blipFill>
        <p:spPr>
          <a:xfrm>
            <a:off x="258632" y="6768840"/>
            <a:ext cx="2251320" cy="668032"/>
          </a:xfrm>
          <a:prstGeom prst="rect">
            <a:avLst/>
          </a:prstGeom>
        </p:spPr>
      </p:pic>
      <p:sp>
        <p:nvSpPr>
          <p:cNvPr id="7" name="Pravokutnik 6">
            <a:extLst>
              <a:ext uri="{FF2B5EF4-FFF2-40B4-BE49-F238E27FC236}">
                <a16:creationId xmlns:a16="http://schemas.microsoft.com/office/drawing/2014/main" id="{0B233732-9440-40F6-BFF0-C3AB67454327}"/>
              </a:ext>
            </a:extLst>
          </p:cNvPr>
          <p:cNvSpPr/>
          <p:nvPr/>
        </p:nvSpPr>
        <p:spPr>
          <a:xfrm>
            <a:off x="9467391" y="68093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8" name="Slika 7">
            <a:extLst>
              <a:ext uri="{FF2B5EF4-FFF2-40B4-BE49-F238E27FC236}">
                <a16:creationId xmlns:a16="http://schemas.microsoft.com/office/drawing/2014/main" id="{0D3D0451-0C68-4982-8304-A602CB2486E8}"/>
              </a:ext>
            </a:extLst>
          </p:cNvPr>
          <p:cNvPicPr>
            <a:picLocks noChangeAspect="1"/>
          </p:cNvPicPr>
          <p:nvPr/>
        </p:nvPicPr>
        <p:blipFill>
          <a:blip r:embed="rId5"/>
          <a:stretch>
            <a:fillRect/>
          </a:stretch>
        </p:blipFill>
        <p:spPr>
          <a:xfrm>
            <a:off x="8648028" y="6806939"/>
            <a:ext cx="934776" cy="491731"/>
          </a:xfrm>
          <a:prstGeom prst="rect">
            <a:avLst/>
          </a:prstGeom>
        </p:spPr>
      </p:pic>
      <p:pic>
        <p:nvPicPr>
          <p:cNvPr id="9" name="Picture 2">
            <a:extLst>
              <a:ext uri="{FF2B5EF4-FFF2-40B4-BE49-F238E27FC236}">
                <a16:creationId xmlns:a16="http://schemas.microsoft.com/office/drawing/2014/main" id="{736CE270-323D-4B85-97C8-F28206129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494" y="68146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ACE04644-3C8B-4CC1-A4FF-97ADBE83D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879" y="68173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08157AD3-113D-41E7-BC6F-C200637C76C9}"/>
              </a:ext>
            </a:extLst>
          </p:cNvPr>
          <p:cNvPicPr>
            <a:picLocks noChangeAspect="1"/>
          </p:cNvPicPr>
          <p:nvPr/>
        </p:nvPicPr>
        <p:blipFill>
          <a:blip r:embed="rId8"/>
          <a:stretch>
            <a:fillRect/>
          </a:stretch>
        </p:blipFill>
        <p:spPr>
          <a:xfrm>
            <a:off x="7546683" y="6814685"/>
            <a:ext cx="948272" cy="485318"/>
          </a:xfrm>
          <a:prstGeom prst="rect">
            <a:avLst/>
          </a:prstGeom>
        </p:spPr>
      </p:pic>
      <p:pic>
        <p:nvPicPr>
          <p:cNvPr id="12" name="Slika 11">
            <a:extLst>
              <a:ext uri="{FF2B5EF4-FFF2-40B4-BE49-F238E27FC236}">
                <a16:creationId xmlns:a16="http://schemas.microsoft.com/office/drawing/2014/main" id="{F38CA27C-24B6-4F1D-BC53-CBA0B87065B1}"/>
              </a:ext>
            </a:extLst>
          </p:cNvPr>
          <p:cNvPicPr>
            <a:picLocks noChangeAspect="1"/>
          </p:cNvPicPr>
          <p:nvPr/>
        </p:nvPicPr>
        <p:blipFill>
          <a:blip r:embed="rId9"/>
          <a:stretch>
            <a:fillRect/>
          </a:stretch>
        </p:blipFill>
        <p:spPr>
          <a:xfrm>
            <a:off x="5899859" y="6628934"/>
            <a:ext cx="1657921" cy="839029"/>
          </a:xfrm>
          <a:prstGeom prst="rect">
            <a:avLst/>
          </a:prstGeom>
        </p:spPr>
      </p:pic>
      <p:pic>
        <p:nvPicPr>
          <p:cNvPr id="13" name="Slika 12">
            <a:extLst>
              <a:ext uri="{FF2B5EF4-FFF2-40B4-BE49-F238E27FC236}">
                <a16:creationId xmlns:a16="http://schemas.microsoft.com/office/drawing/2014/main" id="{3A44C5F2-5971-4B80-B10C-CBB9F876890B}"/>
              </a:ext>
            </a:extLst>
          </p:cNvPr>
          <p:cNvPicPr>
            <a:picLocks noChangeAspect="1"/>
          </p:cNvPicPr>
          <p:nvPr/>
        </p:nvPicPr>
        <p:blipFill>
          <a:blip r:embed="rId10"/>
          <a:stretch>
            <a:fillRect/>
          </a:stretch>
        </p:blipFill>
        <p:spPr>
          <a:xfrm>
            <a:off x="3081548" y="6875781"/>
            <a:ext cx="1342483" cy="454149"/>
          </a:xfrm>
          <a:prstGeom prst="rect">
            <a:avLst/>
          </a:prstGeom>
        </p:spPr>
      </p:pic>
      <p:pic>
        <p:nvPicPr>
          <p:cNvPr id="14" name="Picture 2" descr="Slikovni rezultat za dubrovaÄko neretvanska grb">
            <a:extLst>
              <a:ext uri="{FF2B5EF4-FFF2-40B4-BE49-F238E27FC236}">
                <a16:creationId xmlns:a16="http://schemas.microsoft.com/office/drawing/2014/main" id="{6258128F-F550-40B1-BB9B-FBF75FC44A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7140" y="68085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73176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20D788E-FEBB-4455-B3C4-C605E1A66B19}"/>
              </a:ext>
            </a:extLst>
          </p:cNvPr>
          <p:cNvPicPr>
            <a:picLocks noChangeAspect="1"/>
          </p:cNvPicPr>
          <p:nvPr/>
        </p:nvPicPr>
        <p:blipFill>
          <a:blip r:embed="rId3"/>
          <a:stretch>
            <a:fillRect/>
          </a:stretch>
        </p:blipFill>
        <p:spPr>
          <a:xfrm rot="20923096">
            <a:off x="106075" y="79575"/>
            <a:ext cx="2614684" cy="331083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180748474"/>
              </p:ext>
            </p:extLst>
          </p:nvPr>
        </p:nvGraphicFramePr>
        <p:xfrm>
          <a:off x="1663145" y="1573074"/>
          <a:ext cx="10312190" cy="4413525"/>
        </p:xfrm>
        <a:graphic>
          <a:graphicData uri="http://schemas.openxmlformats.org/drawingml/2006/table">
            <a:tbl>
              <a:tblPr/>
              <a:tblGrid>
                <a:gridCol w="10312190">
                  <a:extLst>
                    <a:ext uri="{9D8B030D-6E8A-4147-A177-3AD203B41FA5}">
                      <a16:colId xmlns:a16="http://schemas.microsoft.com/office/drawing/2014/main" val="558325194"/>
                    </a:ext>
                  </a:extLst>
                </a:gridCol>
              </a:tblGrid>
              <a:tr h="569475">
                <a:tc>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a-IN" altLang="sr-Latn-RS" sz="30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3. HOSPITALITY SERVICES </a:t>
                      </a:r>
                    </a:p>
                  </a:txBody>
                  <a:tcPr marL="80189" marR="80189" marT="40096" marB="400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4219284145"/>
                  </a:ext>
                </a:extLst>
              </a:tr>
              <a:tr h="516744">
                <a:tc>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a-IN"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Food related services </a:t>
                      </a:r>
                      <a:endParaRPr kumimoji="0" lang="en-US" altLang="sr-Latn-RS" sz="3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marL="80189" marR="80189" marT="40096" marB="400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103707187"/>
                  </a:ext>
                </a:extLst>
              </a:tr>
              <a:tr h="1194273">
                <a:tc>
                  <a:txBody>
                    <a:bodyPr/>
                    <a:lstStyle>
                      <a:lvl1pPr marL="285750" indent="-28575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At least two quality </a:t>
                      </a: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providers of food-related services (restaurant, </a:t>
                      </a:r>
                      <a:r>
                        <a:rPr kumimoji="0" lang="en-US" altLang="sr-Latn-RS" sz="24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traditional</a:t>
                      </a: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r>
                        <a:rPr kumimoji="0" lang="hr-HR"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and other types of restaurant, bar, cafe etc.) </a:t>
                      </a:r>
                      <a:endParaRPr kumimoji="0" lang="ta-IN"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marL="80189" marR="80189" marT="40096" marB="400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448021439"/>
                  </a:ext>
                </a:extLst>
              </a:tr>
              <a:tr h="638979">
                <a:tc>
                  <a:txBody>
                    <a:bodyPr/>
                    <a:lstStyle>
                      <a:lvl1pPr marL="34290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34290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pPr>
                      <a:r>
                        <a:rPr kumimoji="0" lang="ta-IN" altLang="sr-Latn-RS" sz="30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Lodging services </a:t>
                      </a:r>
                      <a:endParaRPr kumimoji="0" lang="en-US" altLang="sr-Latn-RS" sz="3000" b="1" i="0" u="none" strike="noStrike" cap="none" normalizeH="0" baseline="0" dirty="0">
                        <a:ln>
                          <a:noFill/>
                        </a:ln>
                        <a:solidFill>
                          <a:schemeClr val="tx1"/>
                        </a:solidFill>
                        <a:effectLst/>
                        <a:latin typeface="Calibri" panose="020F0502020204030204" pitchFamily="34" charset="0"/>
                        <a:ea typeface="MS PGothic" panose="020B0600070205080204" pitchFamily="34" charset="-128"/>
                      </a:endParaRPr>
                    </a:p>
                  </a:txBody>
                  <a:tcPr marL="0" marR="80189" marT="40096" marB="400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4468083"/>
                  </a:ext>
                </a:extLst>
              </a:tr>
              <a:tr h="1473406">
                <a:tc>
                  <a:txBody>
                    <a:bodyPr/>
                    <a:lstStyle>
                      <a:lvl1pPr marL="342900" indent="-34290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742950" marR="0" lvl="1"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At least two different types of lodging services</a:t>
                      </a: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in the driving range of </a:t>
                      </a:r>
                      <a:r>
                        <a:rPr kumimoji="0" lang="en-US" altLang="sr-Latn-RS" sz="2400" b="1" i="0" u="sng" strike="noStrike" cap="none" normalizeH="0" baseline="0" dirty="0">
                          <a:ln>
                            <a:noFill/>
                          </a:ln>
                          <a:solidFill>
                            <a:srgbClr val="000000"/>
                          </a:solidFill>
                          <a:effectLst/>
                          <a:latin typeface="Calibri" panose="020F0502020204030204" pitchFamily="34" charset="0"/>
                          <a:ea typeface="MS PGothic" panose="020B0600070205080204" pitchFamily="34" charset="-128"/>
                        </a:rPr>
                        <a:t>30 min maximum</a:t>
                      </a: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(camp, private B&amp;B, rural tourism, a minimum 3 star hotel, hostel etc.) </a:t>
                      </a:r>
                    </a:p>
                  </a:txBody>
                  <a:tcPr marL="0" marR="80189" marT="40096" marB="400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85932344"/>
                  </a:ext>
                </a:extLst>
              </a:tr>
            </a:tbl>
          </a:graphicData>
        </a:graphic>
      </p:graphicFrame>
      <p:sp>
        <p:nvSpPr>
          <p:cNvPr id="5" name="Pravokutnik 4">
            <a:extLst>
              <a:ext uri="{FF2B5EF4-FFF2-40B4-BE49-F238E27FC236}">
                <a16:creationId xmlns:a16="http://schemas.microsoft.com/office/drawing/2014/main" id="{2F74433B-8F2B-4AC5-9FF0-A525F3CD7913}"/>
              </a:ext>
            </a:extLst>
          </p:cNvPr>
          <p:cNvSpPr/>
          <p:nvPr/>
        </p:nvSpPr>
        <p:spPr>
          <a:xfrm>
            <a:off x="-1" y="65936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6" name="Slika 5">
            <a:extLst>
              <a:ext uri="{FF2B5EF4-FFF2-40B4-BE49-F238E27FC236}">
                <a16:creationId xmlns:a16="http://schemas.microsoft.com/office/drawing/2014/main" id="{F168799E-1271-4B15-80C1-C2C5E3076FD5}"/>
              </a:ext>
            </a:extLst>
          </p:cNvPr>
          <p:cNvPicPr>
            <a:picLocks noChangeAspect="1"/>
          </p:cNvPicPr>
          <p:nvPr/>
        </p:nvPicPr>
        <p:blipFill>
          <a:blip r:embed="rId4"/>
          <a:stretch>
            <a:fillRect/>
          </a:stretch>
        </p:blipFill>
        <p:spPr>
          <a:xfrm>
            <a:off x="258632" y="6768840"/>
            <a:ext cx="2251320" cy="668032"/>
          </a:xfrm>
          <a:prstGeom prst="rect">
            <a:avLst/>
          </a:prstGeom>
        </p:spPr>
      </p:pic>
      <p:sp>
        <p:nvSpPr>
          <p:cNvPr id="7" name="Pravokutnik 6">
            <a:extLst>
              <a:ext uri="{FF2B5EF4-FFF2-40B4-BE49-F238E27FC236}">
                <a16:creationId xmlns:a16="http://schemas.microsoft.com/office/drawing/2014/main" id="{AF17F89F-7DAB-4954-8904-6C46ED683148}"/>
              </a:ext>
            </a:extLst>
          </p:cNvPr>
          <p:cNvSpPr/>
          <p:nvPr/>
        </p:nvSpPr>
        <p:spPr>
          <a:xfrm>
            <a:off x="9467391" y="68093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8" name="Slika 7">
            <a:extLst>
              <a:ext uri="{FF2B5EF4-FFF2-40B4-BE49-F238E27FC236}">
                <a16:creationId xmlns:a16="http://schemas.microsoft.com/office/drawing/2014/main" id="{B5191910-F786-4AC3-8B44-AEBFEE063E60}"/>
              </a:ext>
            </a:extLst>
          </p:cNvPr>
          <p:cNvPicPr>
            <a:picLocks noChangeAspect="1"/>
          </p:cNvPicPr>
          <p:nvPr/>
        </p:nvPicPr>
        <p:blipFill>
          <a:blip r:embed="rId5"/>
          <a:stretch>
            <a:fillRect/>
          </a:stretch>
        </p:blipFill>
        <p:spPr>
          <a:xfrm>
            <a:off x="8648028" y="6806939"/>
            <a:ext cx="934776" cy="491731"/>
          </a:xfrm>
          <a:prstGeom prst="rect">
            <a:avLst/>
          </a:prstGeom>
        </p:spPr>
      </p:pic>
      <p:pic>
        <p:nvPicPr>
          <p:cNvPr id="9" name="Picture 2">
            <a:extLst>
              <a:ext uri="{FF2B5EF4-FFF2-40B4-BE49-F238E27FC236}">
                <a16:creationId xmlns:a16="http://schemas.microsoft.com/office/drawing/2014/main" id="{4E90AE78-81C6-435A-AAC5-73E01EF7FB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494" y="68146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4B871979-DD7C-41FB-A85D-4FA7C675ED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879" y="68173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F2E67B15-3EFF-4F3D-9E9C-310D2FF9C268}"/>
              </a:ext>
            </a:extLst>
          </p:cNvPr>
          <p:cNvPicPr>
            <a:picLocks noChangeAspect="1"/>
          </p:cNvPicPr>
          <p:nvPr/>
        </p:nvPicPr>
        <p:blipFill>
          <a:blip r:embed="rId8"/>
          <a:stretch>
            <a:fillRect/>
          </a:stretch>
        </p:blipFill>
        <p:spPr>
          <a:xfrm>
            <a:off x="7546683" y="6814685"/>
            <a:ext cx="948272" cy="485318"/>
          </a:xfrm>
          <a:prstGeom prst="rect">
            <a:avLst/>
          </a:prstGeom>
        </p:spPr>
      </p:pic>
      <p:pic>
        <p:nvPicPr>
          <p:cNvPr id="12" name="Slika 11">
            <a:extLst>
              <a:ext uri="{FF2B5EF4-FFF2-40B4-BE49-F238E27FC236}">
                <a16:creationId xmlns:a16="http://schemas.microsoft.com/office/drawing/2014/main" id="{CEE469C6-1379-4CAC-93BA-645B4384960B}"/>
              </a:ext>
            </a:extLst>
          </p:cNvPr>
          <p:cNvPicPr>
            <a:picLocks noChangeAspect="1"/>
          </p:cNvPicPr>
          <p:nvPr/>
        </p:nvPicPr>
        <p:blipFill>
          <a:blip r:embed="rId9"/>
          <a:stretch>
            <a:fillRect/>
          </a:stretch>
        </p:blipFill>
        <p:spPr>
          <a:xfrm>
            <a:off x="5899859" y="6628934"/>
            <a:ext cx="1657921" cy="839029"/>
          </a:xfrm>
          <a:prstGeom prst="rect">
            <a:avLst/>
          </a:prstGeom>
        </p:spPr>
      </p:pic>
      <p:pic>
        <p:nvPicPr>
          <p:cNvPr id="13" name="Slika 12">
            <a:extLst>
              <a:ext uri="{FF2B5EF4-FFF2-40B4-BE49-F238E27FC236}">
                <a16:creationId xmlns:a16="http://schemas.microsoft.com/office/drawing/2014/main" id="{55EC9F21-74AF-4F33-9447-B105F4789AD9}"/>
              </a:ext>
            </a:extLst>
          </p:cNvPr>
          <p:cNvPicPr>
            <a:picLocks noChangeAspect="1"/>
          </p:cNvPicPr>
          <p:nvPr/>
        </p:nvPicPr>
        <p:blipFill>
          <a:blip r:embed="rId10"/>
          <a:stretch>
            <a:fillRect/>
          </a:stretch>
        </p:blipFill>
        <p:spPr>
          <a:xfrm>
            <a:off x="3081548" y="6875781"/>
            <a:ext cx="1342483" cy="454149"/>
          </a:xfrm>
          <a:prstGeom prst="rect">
            <a:avLst/>
          </a:prstGeom>
        </p:spPr>
      </p:pic>
      <p:pic>
        <p:nvPicPr>
          <p:cNvPr id="14" name="Picture 2" descr="Slikovni rezultat za dubrovaÄko neretvanska grb">
            <a:extLst>
              <a:ext uri="{FF2B5EF4-FFF2-40B4-BE49-F238E27FC236}">
                <a16:creationId xmlns:a16="http://schemas.microsoft.com/office/drawing/2014/main" id="{56C284AA-1CBC-4F6F-ADDA-FA660D3C9B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7140" y="68085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33027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96947526-AF0F-4EFD-A1F4-4B6A9257E19F}"/>
              </a:ext>
            </a:extLst>
          </p:cNvPr>
          <p:cNvPicPr>
            <a:picLocks noChangeAspect="1"/>
          </p:cNvPicPr>
          <p:nvPr/>
        </p:nvPicPr>
        <p:blipFill>
          <a:blip r:embed="rId3"/>
          <a:stretch>
            <a:fillRect/>
          </a:stretch>
        </p:blipFill>
        <p:spPr>
          <a:xfrm rot="20923096">
            <a:off x="106075" y="79575"/>
            <a:ext cx="2614684" cy="331083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790946843"/>
              </p:ext>
            </p:extLst>
          </p:nvPr>
        </p:nvGraphicFramePr>
        <p:xfrm>
          <a:off x="1690686" y="965328"/>
          <a:ext cx="10604137" cy="5960338"/>
        </p:xfrm>
        <a:graphic>
          <a:graphicData uri="http://schemas.openxmlformats.org/drawingml/2006/table">
            <a:tbl>
              <a:tblPr/>
              <a:tblGrid>
                <a:gridCol w="10604137">
                  <a:extLst>
                    <a:ext uri="{9D8B030D-6E8A-4147-A177-3AD203B41FA5}">
                      <a16:colId xmlns:a16="http://schemas.microsoft.com/office/drawing/2014/main" val="4266937110"/>
                    </a:ext>
                  </a:extLst>
                </a:gridCol>
              </a:tblGrid>
              <a:tr h="58785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pPr>
                      <a:r>
                        <a:rPr kumimoji="0" lang="hr-HR" altLang="sr-Latn-RS" sz="3000" b="1" i="0" u="none" strike="noStrike" cap="none" normalizeH="0" baseline="0" dirty="0">
                          <a:ln>
                            <a:noFill/>
                          </a:ln>
                          <a:solidFill>
                            <a:srgbClr val="FFFFFF"/>
                          </a:solidFill>
                          <a:effectLst/>
                          <a:latin typeface="Latha" charset="0"/>
                          <a:ea typeface="MS PGothic" panose="020B0600070205080204" pitchFamily="34" charset="-128"/>
                        </a:rPr>
                        <a:t>4</a:t>
                      </a:r>
                      <a:r>
                        <a:rPr kumimoji="0" lang="ta-IN" altLang="sr-Latn-RS" sz="3000" b="1" i="0" u="none" strike="noStrike" cap="none" normalizeH="0" baseline="0" dirty="0">
                          <a:ln>
                            <a:noFill/>
                          </a:ln>
                          <a:solidFill>
                            <a:srgbClr val="FFFFFF"/>
                          </a:solidFill>
                          <a:effectLst/>
                          <a:latin typeface="Latha" charset="0"/>
                          <a:ea typeface="MS PGothic" panose="020B0600070205080204" pitchFamily="34" charset="-128"/>
                        </a:rPr>
                        <a:t>. </a:t>
                      </a:r>
                      <a:r>
                        <a:rPr kumimoji="0" lang="en-US" altLang="sr-Latn-RS" sz="30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SIGNALIZATION AND ACCESSIBILITY </a:t>
                      </a:r>
                      <a:endParaRPr kumimoji="0" lang="ta-IN" altLang="sr-Latn-RS" sz="30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endParaRPr>
                    </a:p>
                  </a:txBody>
                  <a:tcPr marL="80189" marR="80189" marT="40102" marB="401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687967854"/>
                  </a:ext>
                </a:extLst>
              </a:tr>
              <a:tr h="38141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a-IN" altLang="sr-Latn-RS" sz="30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r>
                        <a:rPr kumimoji="0" lang="ta-IN"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 </a:t>
                      </a:r>
                      <a:r>
                        <a:rPr kumimoji="0" lang="en-US"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at least three criteria needs to be addressed</a:t>
                      </a:r>
                    </a:p>
                  </a:txBody>
                  <a:tcPr marL="80189" marR="80189" marT="40102" marB="401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534580656"/>
                  </a:ext>
                </a:extLst>
              </a:tr>
              <a:tr h="4195167">
                <a:tc>
                  <a:txBody>
                    <a:bodyPr/>
                    <a:lstStyle>
                      <a:lvl1pPr marL="285750" indent="-28575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285750" marR="0" lvl="0"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Accessibility by public and other types of transport </a:t>
                      </a:r>
                    </a:p>
                    <a:p>
                      <a:pPr marL="285750" marR="0" lvl="0"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Tourist-info </a:t>
                      </a:r>
                      <a:r>
                        <a:rPr kumimoji="0" lang="en-US" altLang="sr-Latn-RS" sz="2400" b="1"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centre</a:t>
                      </a: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or some other type of an info point</a:t>
                      </a:r>
                    </a:p>
                    <a:p>
                      <a:pPr marL="285750" marR="0" lvl="0"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Rest stops along the route (parking, vista, toilet, garbage depository etc.)</a:t>
                      </a:r>
                    </a:p>
                    <a:p>
                      <a:pPr marL="285750" marR="0" lvl="0"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The route has a clear signalization </a:t>
                      </a:r>
                    </a:p>
                    <a:p>
                      <a:pPr marL="285750" marR="0" lvl="0"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There is a way to monitor the circulation of visitors </a:t>
                      </a:r>
                    </a:p>
                    <a:p>
                      <a:pPr marL="285750" marR="0" lvl="0"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There is a parking lot in the near distance  </a:t>
                      </a:r>
                      <a:endParaRPr kumimoji="0" lang="hr-HR"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285750" marR="0" lvl="0"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The route is accessible for people with disabilities</a:t>
                      </a:r>
                      <a:endParaRPr kumimoji="0" lang="ta-IN"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ta-IN"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p>
                      <a:pPr marL="285750" marR="0" lvl="0" indent="-285750" algn="ctr" defTabSz="4572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It is important to </a:t>
                      </a:r>
                      <a:r>
                        <a:rPr kumimoji="0" lang="en-US" altLang="sr-Latn-RS" sz="2000" b="1"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emphasise</a:t>
                      </a: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that HERA routes must have visually unified </a:t>
                      </a:r>
                      <a:r>
                        <a:rPr kumimoji="0" lang="en-US" altLang="sr-Latn-RS" sz="2000" b="1"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signalisation</a:t>
                      </a: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that</a:t>
                      </a:r>
                      <a:r>
                        <a:rPr kumimoji="0" lang="hr-HR"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will help them make more </a:t>
                      </a:r>
                      <a:r>
                        <a:rPr kumimoji="0" lang="en-US" altLang="sr-Latn-RS" sz="2000" b="1" i="0" u="none" strike="noStrike" cap="none" normalizeH="0" baseline="0" dirty="0" err="1">
                          <a:ln>
                            <a:noFill/>
                          </a:ln>
                          <a:solidFill>
                            <a:srgbClr val="000000"/>
                          </a:solidFill>
                          <a:effectLst/>
                          <a:latin typeface="Calibri" panose="020F0502020204030204" pitchFamily="34" charset="0"/>
                          <a:ea typeface="MS PGothic" panose="020B0600070205080204" pitchFamily="34" charset="-128"/>
                        </a:rPr>
                        <a:t>recognisable</a:t>
                      </a:r>
                      <a:r>
                        <a:rPr kumimoji="0" lang="en-US" altLang="sr-Latn-RS" sz="20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p>
                  </a:txBody>
                  <a:tcPr marL="80189" marR="80189" marT="40102" marB="401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42197812"/>
                  </a:ext>
                </a:extLst>
              </a:tr>
            </a:tbl>
          </a:graphicData>
        </a:graphic>
      </p:graphicFrame>
      <p:sp>
        <p:nvSpPr>
          <p:cNvPr id="5" name="Pravokutnik 4">
            <a:extLst>
              <a:ext uri="{FF2B5EF4-FFF2-40B4-BE49-F238E27FC236}">
                <a16:creationId xmlns:a16="http://schemas.microsoft.com/office/drawing/2014/main" id="{46DF9920-DF28-47A9-AC16-641E90E9E1CC}"/>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6" name="Slika 5">
            <a:extLst>
              <a:ext uri="{FF2B5EF4-FFF2-40B4-BE49-F238E27FC236}">
                <a16:creationId xmlns:a16="http://schemas.microsoft.com/office/drawing/2014/main" id="{4A03F11B-A738-4EF7-913F-F18ABA5F36F5}"/>
              </a:ext>
            </a:extLst>
          </p:cNvPr>
          <p:cNvPicPr>
            <a:picLocks noChangeAspect="1"/>
          </p:cNvPicPr>
          <p:nvPr/>
        </p:nvPicPr>
        <p:blipFill>
          <a:blip r:embed="rId4"/>
          <a:stretch>
            <a:fillRect/>
          </a:stretch>
        </p:blipFill>
        <p:spPr>
          <a:xfrm>
            <a:off x="258632" y="6756140"/>
            <a:ext cx="2251320" cy="668032"/>
          </a:xfrm>
          <a:prstGeom prst="rect">
            <a:avLst/>
          </a:prstGeom>
        </p:spPr>
      </p:pic>
      <p:sp>
        <p:nvSpPr>
          <p:cNvPr id="7" name="Pravokutnik 6">
            <a:extLst>
              <a:ext uri="{FF2B5EF4-FFF2-40B4-BE49-F238E27FC236}">
                <a16:creationId xmlns:a16="http://schemas.microsoft.com/office/drawing/2014/main" id="{E6894069-C8AB-4C65-AE04-33D876DBCBC7}"/>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8" name="Slika 7">
            <a:extLst>
              <a:ext uri="{FF2B5EF4-FFF2-40B4-BE49-F238E27FC236}">
                <a16:creationId xmlns:a16="http://schemas.microsoft.com/office/drawing/2014/main" id="{D07D6041-F7AF-4888-8500-79B61A951153}"/>
              </a:ext>
            </a:extLst>
          </p:cNvPr>
          <p:cNvPicPr>
            <a:picLocks noChangeAspect="1"/>
          </p:cNvPicPr>
          <p:nvPr/>
        </p:nvPicPr>
        <p:blipFill>
          <a:blip r:embed="rId5"/>
          <a:stretch>
            <a:fillRect/>
          </a:stretch>
        </p:blipFill>
        <p:spPr>
          <a:xfrm>
            <a:off x="8648028" y="6794239"/>
            <a:ext cx="934776" cy="491731"/>
          </a:xfrm>
          <a:prstGeom prst="rect">
            <a:avLst/>
          </a:prstGeom>
        </p:spPr>
      </p:pic>
      <p:pic>
        <p:nvPicPr>
          <p:cNvPr id="9" name="Picture 2">
            <a:extLst>
              <a:ext uri="{FF2B5EF4-FFF2-40B4-BE49-F238E27FC236}">
                <a16:creationId xmlns:a16="http://schemas.microsoft.com/office/drawing/2014/main" id="{909A3789-CE6E-43E7-B68C-901A4D3664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0BBE5606-A1F2-4449-8E37-534BA1D874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55414B79-960F-4AEA-80B7-6694F689DF83}"/>
              </a:ext>
            </a:extLst>
          </p:cNvPr>
          <p:cNvPicPr>
            <a:picLocks noChangeAspect="1"/>
          </p:cNvPicPr>
          <p:nvPr/>
        </p:nvPicPr>
        <p:blipFill>
          <a:blip r:embed="rId8"/>
          <a:stretch>
            <a:fillRect/>
          </a:stretch>
        </p:blipFill>
        <p:spPr>
          <a:xfrm>
            <a:off x="7546683" y="6801985"/>
            <a:ext cx="948272" cy="485318"/>
          </a:xfrm>
          <a:prstGeom prst="rect">
            <a:avLst/>
          </a:prstGeom>
        </p:spPr>
      </p:pic>
      <p:pic>
        <p:nvPicPr>
          <p:cNvPr id="12" name="Slika 11">
            <a:extLst>
              <a:ext uri="{FF2B5EF4-FFF2-40B4-BE49-F238E27FC236}">
                <a16:creationId xmlns:a16="http://schemas.microsoft.com/office/drawing/2014/main" id="{E3637632-FF77-48D8-87C8-ED9E159C9292}"/>
              </a:ext>
            </a:extLst>
          </p:cNvPr>
          <p:cNvPicPr>
            <a:picLocks noChangeAspect="1"/>
          </p:cNvPicPr>
          <p:nvPr/>
        </p:nvPicPr>
        <p:blipFill>
          <a:blip r:embed="rId9"/>
          <a:stretch>
            <a:fillRect/>
          </a:stretch>
        </p:blipFill>
        <p:spPr>
          <a:xfrm>
            <a:off x="5899859" y="6616234"/>
            <a:ext cx="1657921" cy="839029"/>
          </a:xfrm>
          <a:prstGeom prst="rect">
            <a:avLst/>
          </a:prstGeom>
        </p:spPr>
      </p:pic>
      <p:pic>
        <p:nvPicPr>
          <p:cNvPr id="13" name="Slika 12">
            <a:extLst>
              <a:ext uri="{FF2B5EF4-FFF2-40B4-BE49-F238E27FC236}">
                <a16:creationId xmlns:a16="http://schemas.microsoft.com/office/drawing/2014/main" id="{1D87BBCD-49EE-4781-8683-150E5DD07910}"/>
              </a:ext>
            </a:extLst>
          </p:cNvPr>
          <p:cNvPicPr>
            <a:picLocks noChangeAspect="1"/>
          </p:cNvPicPr>
          <p:nvPr/>
        </p:nvPicPr>
        <p:blipFill>
          <a:blip r:embed="rId10"/>
          <a:stretch>
            <a:fillRect/>
          </a:stretch>
        </p:blipFill>
        <p:spPr>
          <a:xfrm>
            <a:off x="3081548" y="6863081"/>
            <a:ext cx="1342483" cy="454149"/>
          </a:xfrm>
          <a:prstGeom prst="rect">
            <a:avLst/>
          </a:prstGeom>
        </p:spPr>
      </p:pic>
      <p:pic>
        <p:nvPicPr>
          <p:cNvPr id="14" name="Picture 2" descr="Slikovni rezultat za dubrovaÄko neretvanska grb">
            <a:extLst>
              <a:ext uri="{FF2B5EF4-FFF2-40B4-BE49-F238E27FC236}">
                <a16:creationId xmlns:a16="http://schemas.microsoft.com/office/drawing/2014/main" id="{2756ED79-56E4-496D-8DB8-92D43201A1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43637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ADC498C-53E9-46C2-8227-4A84411310E5}"/>
              </a:ext>
            </a:extLst>
          </p:cNvPr>
          <p:cNvPicPr>
            <a:picLocks noChangeAspect="1"/>
          </p:cNvPicPr>
          <p:nvPr/>
        </p:nvPicPr>
        <p:blipFill>
          <a:blip r:embed="rId3"/>
          <a:stretch>
            <a:fillRect/>
          </a:stretch>
        </p:blipFill>
        <p:spPr>
          <a:xfrm rot="20923096">
            <a:off x="106075" y="79575"/>
            <a:ext cx="2614684" cy="331083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455944509"/>
              </p:ext>
            </p:extLst>
          </p:nvPr>
        </p:nvGraphicFramePr>
        <p:xfrm>
          <a:off x="1891773" y="1399143"/>
          <a:ext cx="10623387" cy="4935557"/>
        </p:xfrm>
        <a:graphic>
          <a:graphicData uri="http://schemas.openxmlformats.org/drawingml/2006/table">
            <a:tbl>
              <a:tblPr/>
              <a:tblGrid>
                <a:gridCol w="10623387">
                  <a:extLst>
                    <a:ext uri="{9D8B030D-6E8A-4147-A177-3AD203B41FA5}">
                      <a16:colId xmlns:a16="http://schemas.microsoft.com/office/drawing/2014/main" val="3248556878"/>
                    </a:ext>
                  </a:extLst>
                </a:gridCol>
              </a:tblGrid>
              <a:tr h="745784">
                <a:tc>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pPr>
                      <a:r>
                        <a:rPr kumimoji="0" lang="ta-IN" altLang="sr-Latn-RS" sz="3000" b="1" i="0" u="none" strike="noStrike" cap="none" normalizeH="0" baseline="0">
                          <a:ln>
                            <a:noFill/>
                          </a:ln>
                          <a:solidFill>
                            <a:srgbClr val="FFFFFF"/>
                          </a:solidFill>
                          <a:effectLst/>
                          <a:latin typeface="Latha" charset="0"/>
                          <a:ea typeface="MS PGothic" panose="020B0600070205080204" pitchFamily="34" charset="-128"/>
                        </a:rPr>
                        <a:t>5. </a:t>
                      </a:r>
                      <a:r>
                        <a:rPr kumimoji="0" lang="en-US" altLang="sr-Latn-RS" sz="30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MANAGEMENT AND SUSTAINABILITY </a:t>
                      </a:r>
                      <a:endParaRPr kumimoji="0" lang="ta-IN" altLang="sr-Latn-RS" sz="30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txBody>
                  <a:tcPr marL="80189" marR="80189" marT="40103" marB="401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50057168"/>
                  </a:ext>
                </a:extLst>
              </a:tr>
              <a:tr h="676731">
                <a:tc>
                  <a:txBody>
                    <a:bodyPr/>
                    <a:lstStyle>
                      <a:lvl1pPr>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a-IN" altLang="sr-Latn-RS" sz="30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a:t>
                      </a:r>
                      <a:r>
                        <a:rPr kumimoji="0" lang="ta-IN"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 </a:t>
                      </a:r>
                      <a:r>
                        <a:rPr kumimoji="0" lang="en-US"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at least </a:t>
                      </a:r>
                      <a:r>
                        <a:rPr kumimoji="0" lang="ta-IN"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one </a:t>
                      </a:r>
                      <a:r>
                        <a:rPr kumimoji="0" lang="en-US" altLang="sr-Latn-RS" sz="3000" b="1" i="0" u="none" strike="noStrike" cap="none" normalizeH="0" baseline="0" dirty="0">
                          <a:ln>
                            <a:noFill/>
                          </a:ln>
                          <a:solidFill>
                            <a:srgbClr val="FF0000"/>
                          </a:solidFill>
                          <a:effectLst/>
                          <a:latin typeface="Calibri" panose="020F0502020204030204" pitchFamily="34" charset="0"/>
                          <a:ea typeface="MS PGothic" panose="020B0600070205080204" pitchFamily="34" charset="-128"/>
                        </a:rPr>
                        <a:t>of the below plans need to be developed</a:t>
                      </a:r>
                    </a:p>
                  </a:txBody>
                  <a:tcPr marL="80189" marR="80189" marT="40103" marB="401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592191187"/>
                  </a:ext>
                </a:extLst>
              </a:tr>
              <a:tr h="3513042">
                <a:tc>
                  <a:txBody>
                    <a:bodyPr/>
                    <a:lstStyle>
                      <a:lvl1pPr marL="342900" indent="-342900">
                        <a:lnSpc>
                          <a:spcPct val="90000"/>
                        </a:lnSpc>
                        <a:spcBef>
                          <a:spcPts val="938"/>
                        </a:spcBef>
                        <a:buFont typeface="Arial" panose="020B0604020202020204" pitchFamily="34" charset="0"/>
                        <a:defRPr sz="2200">
                          <a:solidFill>
                            <a:schemeClr val="tx1"/>
                          </a:solidFill>
                          <a:latin typeface="Calibri" panose="020F0502020204030204" pitchFamily="34" charset="0"/>
                        </a:defRPr>
                      </a:lvl1pPr>
                      <a:lvl2pPr marL="742950" indent="-285750">
                        <a:lnSpc>
                          <a:spcPct val="90000"/>
                        </a:lnSpc>
                        <a:spcBef>
                          <a:spcPts val="475"/>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475"/>
                        </a:spcBef>
                        <a:buFont typeface="Arial" panose="020B0604020202020204" pitchFamily="34" charset="0"/>
                        <a:defRPr sz="1600">
                          <a:solidFill>
                            <a:schemeClr val="tx1"/>
                          </a:solidFill>
                          <a:latin typeface="Calibri" panose="020F0502020204030204" pitchFamily="34" charset="0"/>
                        </a:defRPr>
                      </a:lvl3pPr>
                      <a:lvl4pPr marL="16002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4pPr>
                      <a:lvl5pPr marL="2057400" indent="-228600">
                        <a:lnSpc>
                          <a:spcPct val="90000"/>
                        </a:lnSpc>
                        <a:spcBef>
                          <a:spcPts val="475"/>
                        </a:spcBef>
                        <a:buFont typeface="Arial" panose="020B0604020202020204" pitchFamily="34" charset="0"/>
                        <a:defRPr sz="1400">
                          <a:solidFill>
                            <a:schemeClr val="tx1"/>
                          </a:solidFill>
                          <a:latin typeface="Calibri" panose="020F0502020204030204" pitchFamily="34" charset="0"/>
                        </a:defRPr>
                      </a:lvl5pPr>
                      <a:lvl6pPr marL="25146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6pPr>
                      <a:lvl7pPr marL="29718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7pPr>
                      <a:lvl8pPr marL="34290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8pPr>
                      <a:lvl9pPr marL="3886200" indent="-228600" defTabSz="457200" fontAlgn="base">
                        <a:lnSpc>
                          <a:spcPct val="90000"/>
                        </a:lnSpc>
                        <a:spcBef>
                          <a:spcPts val="475"/>
                        </a:spcBef>
                        <a:spcAft>
                          <a:spcPct val="0"/>
                        </a:spcAft>
                        <a:buFont typeface="Arial" panose="020B0604020202020204" pitchFamily="34" charset="0"/>
                        <a:defRPr sz="1400">
                          <a:solidFill>
                            <a:schemeClr val="tx1"/>
                          </a:solidFill>
                          <a:latin typeface="Calibri" panose="020F0502020204030204" pitchFamily="34" charset="0"/>
                        </a:defRPr>
                      </a:lvl9pPr>
                    </a:lstStyle>
                    <a:p>
                      <a:pPr marL="742950" marR="0" lvl="1"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There is a clear strategic and action plan </a:t>
                      </a:r>
                    </a:p>
                    <a:p>
                      <a:pPr marL="742950" marR="0" lvl="1"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There is a clear sustainability plan</a:t>
                      </a:r>
                    </a:p>
                    <a:p>
                      <a:pPr marL="742950" marR="0" lvl="1"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There is a management plan </a:t>
                      </a:r>
                    </a:p>
                    <a:p>
                      <a:pPr marL="742950" marR="0" lvl="1"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There is a Cost-benefit analysis (and Feasibility study if needed) </a:t>
                      </a:r>
                    </a:p>
                    <a:p>
                      <a:pPr marL="742950" marR="0" lvl="1" indent="-285750" algn="just" defTabSz="457200" rtl="0" eaLnBrk="1" fontAlgn="base" latinLnBrk="0" hangingPunct="1">
                        <a:lnSpc>
                          <a:spcPct val="150000"/>
                        </a:lnSpc>
                        <a:spcBef>
                          <a:spcPct val="0"/>
                        </a:spcBef>
                        <a:spcAft>
                          <a:spcPct val="0"/>
                        </a:spcAft>
                        <a:buClrTx/>
                        <a:buSzTx/>
                        <a:buFont typeface="Arial" panose="020B0604020202020204" pitchFamily="34" charset="0"/>
                        <a:buChar char="•"/>
                        <a:tabLst/>
                      </a:pPr>
                      <a:r>
                        <a:rPr kumimoji="0" lang="en-US" altLang="sr-Latn-RS" sz="2400" b="1" i="0" u="none" strike="noStrike" cap="none" normalizeH="0" baseline="0" dirty="0">
                          <a:ln>
                            <a:noFill/>
                          </a:ln>
                          <a:solidFill>
                            <a:srgbClr val="000000"/>
                          </a:solidFill>
                          <a:effectLst/>
                          <a:latin typeface="Calibri" panose="020F0502020204030204" pitchFamily="34" charset="0"/>
                          <a:ea typeface="MS PGothic" panose="020B0600070205080204" pitchFamily="34" charset="-128"/>
                        </a:rPr>
                        <a:t> 	There is a marketing plan with visibility and branding aspects </a:t>
                      </a:r>
                    </a:p>
                  </a:txBody>
                  <a:tcPr marL="80189" marR="80189" marT="40103" marB="4010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62930531"/>
                  </a:ext>
                </a:extLst>
              </a:tr>
            </a:tbl>
          </a:graphicData>
        </a:graphic>
      </p:graphicFrame>
      <p:sp>
        <p:nvSpPr>
          <p:cNvPr id="5" name="Pravokutnik 4">
            <a:extLst>
              <a:ext uri="{FF2B5EF4-FFF2-40B4-BE49-F238E27FC236}">
                <a16:creationId xmlns:a16="http://schemas.microsoft.com/office/drawing/2014/main" id="{D058850C-A72B-4298-B256-E8A758F42E43}"/>
              </a:ext>
            </a:extLst>
          </p:cNvPr>
          <p:cNvSpPr/>
          <p:nvPr/>
        </p:nvSpPr>
        <p:spPr>
          <a:xfrm>
            <a:off x="-1" y="6580941"/>
            <a:ext cx="13439775" cy="1020552"/>
          </a:xfrm>
          <a:prstGeom prst="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u="sng"/>
          </a:p>
        </p:txBody>
      </p:sp>
      <p:pic>
        <p:nvPicPr>
          <p:cNvPr id="6" name="Slika 5">
            <a:extLst>
              <a:ext uri="{FF2B5EF4-FFF2-40B4-BE49-F238E27FC236}">
                <a16:creationId xmlns:a16="http://schemas.microsoft.com/office/drawing/2014/main" id="{13F53EE4-6C44-46DE-B44E-9D1DCEAD95A7}"/>
              </a:ext>
            </a:extLst>
          </p:cNvPr>
          <p:cNvPicPr>
            <a:picLocks noChangeAspect="1"/>
          </p:cNvPicPr>
          <p:nvPr/>
        </p:nvPicPr>
        <p:blipFill>
          <a:blip r:embed="rId4"/>
          <a:stretch>
            <a:fillRect/>
          </a:stretch>
        </p:blipFill>
        <p:spPr>
          <a:xfrm>
            <a:off x="258632" y="6756140"/>
            <a:ext cx="2251320" cy="668032"/>
          </a:xfrm>
          <a:prstGeom prst="rect">
            <a:avLst/>
          </a:prstGeom>
        </p:spPr>
      </p:pic>
      <p:sp>
        <p:nvSpPr>
          <p:cNvPr id="7" name="Pravokutnik 6">
            <a:extLst>
              <a:ext uri="{FF2B5EF4-FFF2-40B4-BE49-F238E27FC236}">
                <a16:creationId xmlns:a16="http://schemas.microsoft.com/office/drawing/2014/main" id="{935B68FD-ADD2-49C7-B1F3-CF4CBD3D839C}"/>
              </a:ext>
            </a:extLst>
          </p:cNvPr>
          <p:cNvSpPr/>
          <p:nvPr/>
        </p:nvSpPr>
        <p:spPr>
          <a:xfrm>
            <a:off x="9467391" y="6796601"/>
            <a:ext cx="3825269" cy="571888"/>
          </a:xfrm>
          <a:prstGeom prst="rect">
            <a:avLst/>
          </a:prstGeom>
        </p:spPr>
        <p:txBody>
          <a:bodyPr wrap="square">
            <a:spAutoFit/>
          </a:bodyPr>
          <a:lstStyle/>
          <a:p>
            <a:pPr marL="90170" algn="r">
              <a:lnSpc>
                <a:spcPct val="115000"/>
              </a:lnSpc>
              <a:spcAft>
                <a:spcPts val="1000"/>
              </a:spcAft>
            </a:pPr>
            <a: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t>HADRIATICA ROMANA </a:t>
            </a:r>
            <a:br>
              <a:rPr lang="hr-HR" sz="1400" b="1" u="sng" dirty="0">
                <a:solidFill>
                  <a:srgbClr val="1ABAE9"/>
                </a:solidFill>
                <a:latin typeface="Arial" panose="020B0604020202020204" pitchFamily="34" charset="0"/>
                <a:ea typeface="Calibri" panose="020F0502020204030204" pitchFamily="34" charset="0"/>
                <a:cs typeface="Arial" panose="020B0604020202020204" pitchFamily="34" charset="0"/>
              </a:rPr>
            </a:b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Routes</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shaping</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unique</a:t>
            </a:r>
            <a:r>
              <a:rPr lang="hr-HR" sz="1400" b="1" u="sng"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lang="hr-HR" sz="1400" b="1" u="sng" dirty="0" err="1">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civilization</a:t>
            </a:r>
            <a:endParaRPr lang="hr-HR" sz="1400" b="1" u="sng" dirty="0">
              <a:solidFill>
                <a:schemeClr val="bg1">
                  <a:lumMod val="75000"/>
                </a:schemeClr>
              </a:solidFill>
              <a:latin typeface="Calibri" panose="020F0502020204030204" pitchFamily="34" charset="0"/>
              <a:ea typeface="Calibri" panose="020F0502020204030204" pitchFamily="34" charset="0"/>
              <a:cs typeface="Arial" panose="020B0604020202020204" pitchFamily="34" charset="0"/>
            </a:endParaRPr>
          </a:p>
        </p:txBody>
      </p:sp>
      <p:pic>
        <p:nvPicPr>
          <p:cNvPr id="8" name="Slika 7">
            <a:extLst>
              <a:ext uri="{FF2B5EF4-FFF2-40B4-BE49-F238E27FC236}">
                <a16:creationId xmlns:a16="http://schemas.microsoft.com/office/drawing/2014/main" id="{273C3583-20AF-4861-A7D9-AB69EEBD3922}"/>
              </a:ext>
            </a:extLst>
          </p:cNvPr>
          <p:cNvPicPr>
            <a:picLocks noChangeAspect="1"/>
          </p:cNvPicPr>
          <p:nvPr/>
        </p:nvPicPr>
        <p:blipFill>
          <a:blip r:embed="rId5"/>
          <a:stretch>
            <a:fillRect/>
          </a:stretch>
        </p:blipFill>
        <p:spPr>
          <a:xfrm>
            <a:off x="8648028" y="6794239"/>
            <a:ext cx="934776" cy="491731"/>
          </a:xfrm>
          <a:prstGeom prst="rect">
            <a:avLst/>
          </a:prstGeom>
        </p:spPr>
      </p:pic>
      <p:pic>
        <p:nvPicPr>
          <p:cNvPr id="9" name="Picture 2">
            <a:extLst>
              <a:ext uri="{FF2B5EF4-FFF2-40B4-BE49-F238E27FC236}">
                <a16:creationId xmlns:a16="http://schemas.microsoft.com/office/drawing/2014/main" id="{653F5350-2D92-4AAF-8670-61FD4C2D9D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494" y="6801985"/>
            <a:ext cx="460880" cy="5787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33D95389-5FFF-4E4A-B605-2526E76EA7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879" y="6804620"/>
            <a:ext cx="439507" cy="571889"/>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DD5ABDFB-566A-4611-8366-57CE3670C624}"/>
              </a:ext>
            </a:extLst>
          </p:cNvPr>
          <p:cNvPicPr>
            <a:picLocks noChangeAspect="1"/>
          </p:cNvPicPr>
          <p:nvPr/>
        </p:nvPicPr>
        <p:blipFill>
          <a:blip r:embed="rId8"/>
          <a:stretch>
            <a:fillRect/>
          </a:stretch>
        </p:blipFill>
        <p:spPr>
          <a:xfrm>
            <a:off x="7546683" y="6801985"/>
            <a:ext cx="948272" cy="485318"/>
          </a:xfrm>
          <a:prstGeom prst="rect">
            <a:avLst/>
          </a:prstGeom>
        </p:spPr>
      </p:pic>
      <p:pic>
        <p:nvPicPr>
          <p:cNvPr id="12" name="Slika 11">
            <a:extLst>
              <a:ext uri="{FF2B5EF4-FFF2-40B4-BE49-F238E27FC236}">
                <a16:creationId xmlns:a16="http://schemas.microsoft.com/office/drawing/2014/main" id="{67959AF4-080B-43B6-82C7-E7880ACAB01C}"/>
              </a:ext>
            </a:extLst>
          </p:cNvPr>
          <p:cNvPicPr>
            <a:picLocks noChangeAspect="1"/>
          </p:cNvPicPr>
          <p:nvPr/>
        </p:nvPicPr>
        <p:blipFill>
          <a:blip r:embed="rId9"/>
          <a:stretch>
            <a:fillRect/>
          </a:stretch>
        </p:blipFill>
        <p:spPr>
          <a:xfrm>
            <a:off x="5899859" y="6616234"/>
            <a:ext cx="1657921" cy="839029"/>
          </a:xfrm>
          <a:prstGeom prst="rect">
            <a:avLst/>
          </a:prstGeom>
        </p:spPr>
      </p:pic>
      <p:pic>
        <p:nvPicPr>
          <p:cNvPr id="13" name="Slika 12">
            <a:extLst>
              <a:ext uri="{FF2B5EF4-FFF2-40B4-BE49-F238E27FC236}">
                <a16:creationId xmlns:a16="http://schemas.microsoft.com/office/drawing/2014/main" id="{D5C7672C-3C10-4D1E-B119-C9F2F810717D}"/>
              </a:ext>
            </a:extLst>
          </p:cNvPr>
          <p:cNvPicPr>
            <a:picLocks noChangeAspect="1"/>
          </p:cNvPicPr>
          <p:nvPr/>
        </p:nvPicPr>
        <p:blipFill>
          <a:blip r:embed="rId10"/>
          <a:stretch>
            <a:fillRect/>
          </a:stretch>
        </p:blipFill>
        <p:spPr>
          <a:xfrm>
            <a:off x="3081548" y="6863081"/>
            <a:ext cx="1342483" cy="454149"/>
          </a:xfrm>
          <a:prstGeom prst="rect">
            <a:avLst/>
          </a:prstGeom>
        </p:spPr>
      </p:pic>
      <p:pic>
        <p:nvPicPr>
          <p:cNvPr id="14" name="Picture 2" descr="Slikovni rezultat za dubrovaÄko neretvanska grb">
            <a:extLst>
              <a:ext uri="{FF2B5EF4-FFF2-40B4-BE49-F238E27FC236}">
                <a16:creationId xmlns:a16="http://schemas.microsoft.com/office/drawing/2014/main" id="{EA976379-377D-4218-9580-7362F125F0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7140" y="6795890"/>
            <a:ext cx="460880" cy="57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946055"/>
      </p:ext>
    </p:extLst>
  </p:cSld>
  <p:clrMapOvr>
    <a:masterClrMapping/>
  </p:clrMapOvr>
  <p:transition spd="slow">
    <p:push dir="u"/>
  </p:transition>
</p:sld>
</file>

<file path=ppt/theme/theme1.xml><?xml version="1.0" encoding="utf-8"?>
<a:theme xmlns:a="http://schemas.openxmlformats.org/drawingml/2006/main" name="Office Theme">
  <a:themeElements>
    <a:clrScheme name="Tema sustava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sustava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sustava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518</TotalTime>
  <Words>2243</Words>
  <Application>Microsoft Office PowerPoint</Application>
  <PresentationFormat>Prilagođeno</PresentationFormat>
  <Paragraphs>253</Paragraphs>
  <Slides>31</Slides>
  <Notes>16</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31</vt:i4>
      </vt:variant>
    </vt:vector>
  </HeadingPairs>
  <TitlesOfParts>
    <vt:vector size="37" baseType="lpstr">
      <vt:lpstr>Arial</vt:lpstr>
      <vt:lpstr>Calibri</vt:lpstr>
      <vt:lpstr>Calibri Light</vt:lpstr>
      <vt:lpstr>Latha</vt:lpstr>
      <vt:lpstr>Wingdings</vt:lpstr>
      <vt:lpstr>Office Theme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 </vt:lpstr>
      <vt:lpstr>PowerPoint prezentacija</vt:lpstr>
      <vt:lpstr>PowerPoint prezentacija</vt:lpstr>
      <vt:lpstr>PowerPoint prezentacija</vt:lpstr>
      <vt:lpstr>Food related services on the route </vt:lpstr>
      <vt:lpstr>Accomodation </vt:lpstr>
      <vt:lpstr>…other conected services, facilities, events, and elements that make the experience complete….</vt:lpstr>
      <vt:lpstr>Where do we go from here?</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Kresimir Grubic</dc:creator>
  <cp:lastModifiedBy>Kresimir Grubic</cp:lastModifiedBy>
  <cp:revision>35</cp:revision>
  <dcterms:created xsi:type="dcterms:W3CDTF">2019-09-18T13:33:30Z</dcterms:created>
  <dcterms:modified xsi:type="dcterms:W3CDTF">2019-09-19T22:23:04Z</dcterms:modified>
</cp:coreProperties>
</file>