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handoutMasterIdLst>
    <p:handoutMasterId r:id="rId55"/>
  </p:handoutMasterIdLst>
  <p:sldIdLst>
    <p:sldId id="256" r:id="rId2"/>
    <p:sldId id="257" r:id="rId3"/>
    <p:sldId id="259" r:id="rId4"/>
    <p:sldId id="332" r:id="rId5"/>
    <p:sldId id="263" r:id="rId6"/>
    <p:sldId id="361" r:id="rId7"/>
    <p:sldId id="357" r:id="rId8"/>
    <p:sldId id="356" r:id="rId9"/>
    <p:sldId id="374" r:id="rId10"/>
    <p:sldId id="265" r:id="rId11"/>
    <p:sldId id="266" r:id="rId12"/>
    <p:sldId id="267" r:id="rId13"/>
    <p:sldId id="268" r:id="rId14"/>
    <p:sldId id="269" r:id="rId15"/>
    <p:sldId id="272" r:id="rId16"/>
    <p:sldId id="273" r:id="rId17"/>
    <p:sldId id="288" r:id="rId18"/>
    <p:sldId id="289" r:id="rId19"/>
    <p:sldId id="292" r:id="rId20"/>
    <p:sldId id="293" r:id="rId21"/>
    <p:sldId id="297" r:id="rId22"/>
    <p:sldId id="300" r:id="rId23"/>
    <p:sldId id="316" r:id="rId24"/>
    <p:sldId id="317" r:id="rId25"/>
    <p:sldId id="318" r:id="rId26"/>
    <p:sldId id="319" r:id="rId27"/>
    <p:sldId id="321" r:id="rId28"/>
    <p:sldId id="302" r:id="rId29"/>
    <p:sldId id="364" r:id="rId30"/>
    <p:sldId id="306" r:id="rId31"/>
    <p:sldId id="307" r:id="rId32"/>
    <p:sldId id="308" r:id="rId33"/>
    <p:sldId id="334" r:id="rId34"/>
    <p:sldId id="335" r:id="rId35"/>
    <p:sldId id="338" r:id="rId36"/>
    <p:sldId id="362" r:id="rId37"/>
    <p:sldId id="341" r:id="rId38"/>
    <p:sldId id="367" r:id="rId39"/>
    <p:sldId id="327" r:id="rId40"/>
    <p:sldId id="375" r:id="rId41"/>
    <p:sldId id="365" r:id="rId42"/>
    <p:sldId id="368" r:id="rId43"/>
    <p:sldId id="371" r:id="rId44"/>
    <p:sldId id="345" r:id="rId45"/>
    <p:sldId id="346" r:id="rId46"/>
    <p:sldId id="372" r:id="rId47"/>
    <p:sldId id="348" r:id="rId48"/>
    <p:sldId id="376" r:id="rId49"/>
    <p:sldId id="370" r:id="rId50"/>
    <p:sldId id="377" r:id="rId51"/>
    <p:sldId id="378" r:id="rId52"/>
    <p:sldId id="379" r:id="rId53"/>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h0Z4TKDLJ1/l5o3IpSnwKHMGTE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A43158"/>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79716" autoAdjust="0"/>
  </p:normalViewPr>
  <p:slideViewPr>
    <p:cSldViewPr snapToGrid="0">
      <p:cViewPr varScale="1">
        <p:scale>
          <a:sx n="86" d="100"/>
          <a:sy n="86" d="100"/>
        </p:scale>
        <p:origin x="1291" y="67"/>
      </p:cViewPr>
      <p:guideLst>
        <p:guide orient="horz" pos="2160"/>
        <p:guide pos="2880"/>
      </p:guideLst>
    </p:cSldViewPr>
  </p:slideViewPr>
  <p:notesTextViewPr>
    <p:cViewPr>
      <p:scale>
        <a:sx n="1" d="1"/>
        <a:sy n="1" d="1"/>
      </p:scale>
      <p:origin x="0" y="0"/>
    </p:cViewPr>
  </p:notesTextViewPr>
  <p:notesViewPr>
    <p:cSldViewPr snapToGrid="0">
      <p:cViewPr varScale="1">
        <p:scale>
          <a:sx n="57" d="100"/>
          <a:sy n="57" d="100"/>
        </p:scale>
        <p:origin x="2165" y="6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9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95" Type="http://customschemas.google.com/relationships/presentationmetadata" Target="meta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9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B6E3DD6-26B9-4C37-8645-71CCCC558475}" type="datetimeFigureOut">
              <a:rPr lang="en-GB" smtClean="0"/>
              <a:t>01/10/2021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99BFB3A-EDB9-4666-B234-EC9A1E0D3C5F}" type="slidenum">
              <a:rPr lang="en-GB" smtClean="0"/>
              <a:t>‹#›</a:t>
            </a:fld>
            <a:endParaRPr lang="en-GB"/>
          </a:p>
        </p:txBody>
      </p:sp>
    </p:spTree>
    <p:extLst>
      <p:ext uri="{BB962C8B-B14F-4D97-AF65-F5344CB8AC3E}">
        <p14:creationId xmlns:p14="http://schemas.microsoft.com/office/powerpoint/2010/main" val="2617605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82026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tatista.com/chart/17321/global-downstream-mobile-traffic-by-ap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business.pinterest.com/en/blog/how-to-connect-with-the-decider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blog.hubspot.com/marketing/facebook-post-frequency-benchmarks#sm.00005x98lq12afhsyx41k4r79b6f9"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https://www.statista.com/statistics/376128/facebook-global-user-age-distribution/  (July 2020)</a:t>
            </a:r>
            <a:r>
              <a:rPr lang="en-US" b="0" i="0" dirty="0">
                <a:solidFill>
                  <a:srgbClr val="FFFFFF"/>
                </a:solidFill>
                <a:effectLst/>
                <a:latin typeface="futura-pt"/>
              </a:rPr>
              <a:t> Critically, marketers can now use Facebook to reach one-third of all the world’s adults aged 18 and above, and </a:t>
            </a:r>
            <a:r>
              <a:rPr lang="en-US" b="0" i="1" dirty="0">
                <a:solidFill>
                  <a:srgbClr val="FFFFFF"/>
                </a:solidFill>
                <a:effectLst/>
                <a:latin typeface="futura-pt"/>
              </a:rPr>
              <a:t>more than half</a:t>
            </a:r>
            <a:r>
              <a:rPr lang="en-US" b="0" i="0" dirty="0">
                <a:solidFill>
                  <a:srgbClr val="FFFFFF"/>
                </a:solidFill>
                <a:effectLst/>
                <a:latin typeface="futura-pt"/>
              </a:rPr>
              <a:t> of all the world’s adults aged 18 to 34.</a:t>
            </a:r>
            <a:endParaRPr dirty="0"/>
          </a:p>
        </p:txBody>
      </p:sp>
      <p:sp>
        <p:nvSpPr>
          <p:cNvPr id="163" name="Google Shape;163;p1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Your posts do not necessarily go to all your followers. </a:t>
            </a:r>
            <a:endParaRPr dirty="0"/>
          </a:p>
          <a:p>
            <a:pPr marL="0" lvl="0" indent="0" algn="l" rtl="0">
              <a:spcBef>
                <a:spcPts val="0"/>
              </a:spcBef>
              <a:spcAft>
                <a:spcPts val="0"/>
              </a:spcAft>
              <a:buNone/>
            </a:pPr>
            <a:r>
              <a:rPr lang="en-GB" dirty="0"/>
              <a:t>Facebook  VP Brian Boland has stated that there’s </a:t>
            </a:r>
            <a:r>
              <a:rPr lang="en-GB" b="0" dirty="0"/>
              <a:t>too much content being published, making visibility in the News Feed increasingly competitive &amp; </a:t>
            </a:r>
            <a:r>
              <a:rPr lang="en-GB" dirty="0"/>
              <a:t>Facebook is trying </a:t>
            </a:r>
            <a:r>
              <a:rPr lang="en-GB" b="1" dirty="0"/>
              <a:t>to show people content that is the most relevant to them</a:t>
            </a:r>
            <a:r>
              <a:rPr lang="en-GB" dirty="0"/>
              <a:t>.</a:t>
            </a:r>
            <a:endParaRPr dirty="0"/>
          </a:p>
          <a:p>
            <a:pPr marL="0" lvl="0" indent="0" algn="l" rtl="0">
              <a:spcBef>
                <a:spcPts val="0"/>
              </a:spcBef>
              <a:spcAft>
                <a:spcPts val="0"/>
              </a:spcAft>
              <a:buNone/>
            </a:pPr>
            <a:r>
              <a:rPr lang="en-GB" dirty="0"/>
              <a:t>In other words – if a follower has interacted with your posts recently – maybe the content is not relevant to them any more and maybe you would like to invest in a Boost – to spread your information further.</a:t>
            </a:r>
            <a:endParaRPr dirty="0"/>
          </a:p>
          <a:p>
            <a:pPr marL="0" lvl="0" indent="0" algn="l" rtl="0">
              <a:spcBef>
                <a:spcPts val="0"/>
              </a:spcBef>
              <a:spcAft>
                <a:spcPts val="0"/>
              </a:spcAft>
              <a:buNone/>
            </a:pPr>
            <a:r>
              <a:rPr lang="en-GB" dirty="0"/>
              <a:t>https://www.facebook.com/business/news/Organic-Reach-on-Facebook </a:t>
            </a:r>
            <a:endParaRPr dirty="0"/>
          </a:p>
        </p:txBody>
      </p:sp>
      <p:sp>
        <p:nvSpPr>
          <p:cNvPr id="172" name="Google Shape;172;p1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Your posts do not necessarily go to all your followers. </a:t>
            </a:r>
            <a:endParaRPr/>
          </a:p>
          <a:p>
            <a:pPr marL="0" lvl="0" indent="0" algn="l" rtl="0">
              <a:spcBef>
                <a:spcPts val="0"/>
              </a:spcBef>
              <a:spcAft>
                <a:spcPts val="0"/>
              </a:spcAft>
              <a:buNone/>
            </a:pPr>
            <a:r>
              <a:rPr lang="en-GB"/>
              <a:t>Use a calendar to plan and prepare quality content that varies – use this alongside your analytics to identify the reach of your posts.</a:t>
            </a:r>
            <a:endParaRPr/>
          </a:p>
        </p:txBody>
      </p:sp>
      <p:sp>
        <p:nvSpPr>
          <p:cNvPr id="181" name="Google Shape;181;p1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262626"/>
                </a:solidFill>
              </a:rPr>
              <a:t>Photos With Faces Get 38% More Likes.</a:t>
            </a:r>
          </a:p>
          <a:p>
            <a:pPr marL="0" lvl="0" indent="0" algn="l" rtl="0">
              <a:spcBef>
                <a:spcPts val="0"/>
              </a:spcBef>
              <a:spcAft>
                <a:spcPts val="0"/>
              </a:spcAft>
              <a:buNone/>
            </a:pPr>
            <a:endParaRPr lang="en-US" dirty="0"/>
          </a:p>
          <a:p>
            <a:pPr marL="0" lvl="0" indent="0" algn="l" rtl="0">
              <a:spcBef>
                <a:spcPts val="0"/>
              </a:spcBef>
              <a:spcAft>
                <a:spcPts val="0"/>
              </a:spcAft>
              <a:buNone/>
            </a:pPr>
            <a:r>
              <a:rPr lang="en-GB" dirty="0"/>
              <a:t>Source </a:t>
            </a:r>
            <a:r>
              <a:rPr lang="en-GB" dirty="0" err="1"/>
              <a:t>Omnicore</a:t>
            </a:r>
            <a:r>
              <a:rPr lang="en-GB" dirty="0"/>
              <a:t> Agency: https://www.omnicoreagency.com/instagram-statistics/</a:t>
            </a:r>
            <a:endParaRPr dirty="0"/>
          </a:p>
        </p:txBody>
      </p:sp>
      <p:sp>
        <p:nvSpPr>
          <p:cNvPr id="371" name="Google Shape;371;p3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Total Number of Daily Active Instagram Users: 400 million (02/05/2019)</a:t>
            </a:r>
            <a:endParaRPr dirty="0"/>
          </a:p>
          <a:p>
            <a:pPr marL="0" marR="0" lvl="0" indent="0" algn="l" rtl="0">
              <a:lnSpc>
                <a:spcPct val="100000"/>
              </a:lnSpc>
              <a:spcBef>
                <a:spcPts val="0"/>
              </a:spcBef>
              <a:spcAft>
                <a:spcPts val="0"/>
              </a:spcAft>
              <a:buClr>
                <a:schemeClr val="dk1"/>
              </a:buClr>
              <a:buSzPts val="1200"/>
              <a:buFont typeface="Calibri"/>
              <a:buNone/>
            </a:pPr>
            <a:r>
              <a:rPr lang="en-GB" sz="1200" b="0" i="0" dirty="0">
                <a:solidFill>
                  <a:schemeClr val="dk1"/>
                </a:solidFill>
                <a:latin typeface="Calibri"/>
                <a:ea typeface="Calibri"/>
                <a:cs typeface="Calibri"/>
                <a:sym typeface="Calibri"/>
              </a:rPr>
              <a:t>The most popular hashtags on Instagram are </a:t>
            </a:r>
            <a:r>
              <a:rPr lang="en-US" sz="1200" dirty="0">
                <a:solidFill>
                  <a:srgbClr val="262626"/>
                </a:solidFill>
              </a:rPr>
              <a:t>#Love, #Instagood, #Photooftheday, #Fashion, and #Beautiful</a:t>
            </a:r>
            <a:r>
              <a:rPr lang="en-GB" sz="1200" b="0" i="0" dirty="0">
                <a:solidFill>
                  <a:schemeClr val="dk1"/>
                </a:solidFill>
                <a:latin typeface="Calibri"/>
                <a:ea typeface="Calibri"/>
                <a:cs typeface="Calibri"/>
                <a:sym typeface="Calibri"/>
              </a:rPr>
              <a:t>.</a:t>
            </a:r>
            <a:endParaRPr dirty="0"/>
          </a:p>
        </p:txBody>
      </p:sp>
      <p:sp>
        <p:nvSpPr>
          <p:cNvPr id="380" name="Google Shape;380;p3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4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To switch to business Account: </a:t>
            </a:r>
            <a:r>
              <a:rPr lang="en-GB"/>
              <a:t>Click your person (bottom right of screen) &gt; </a:t>
            </a:r>
            <a:r>
              <a:rPr lang="en-GB" b="1"/>
              <a:t>3 vertical dots </a:t>
            </a:r>
            <a:r>
              <a:rPr lang="en-GB"/>
              <a:t>(top right) to open options. Under </a:t>
            </a:r>
            <a:r>
              <a:rPr lang="en-GB" b="1"/>
              <a:t>Account</a:t>
            </a:r>
            <a:r>
              <a:rPr lang="en-GB"/>
              <a:t> &gt; </a:t>
            </a:r>
            <a:r>
              <a:rPr lang="en-GB" b="1"/>
              <a:t>Switch to Business Profile</a:t>
            </a:r>
            <a:r>
              <a:rPr lang="en-GB"/>
              <a:t>.</a:t>
            </a:r>
            <a:endParaRPr/>
          </a:p>
          <a:p>
            <a:pPr marL="0" marR="0" lvl="0" indent="0" algn="l" rtl="0">
              <a:lnSpc>
                <a:spcPct val="100000"/>
              </a:lnSpc>
              <a:spcBef>
                <a:spcPts val="0"/>
              </a:spcBef>
              <a:spcAft>
                <a:spcPts val="0"/>
              </a:spcAft>
              <a:buClr>
                <a:schemeClr val="dk1"/>
              </a:buClr>
              <a:buSzPts val="1200"/>
              <a:buFont typeface="Calibri"/>
              <a:buNone/>
            </a:pPr>
            <a:r>
              <a:rPr lang="en-GB"/>
              <a:t>You can now get  </a:t>
            </a:r>
            <a:r>
              <a:rPr lang="en-GB" b="1"/>
              <a:t>Insights</a:t>
            </a:r>
            <a:r>
              <a:rPr lang="en-GB"/>
              <a:t> (analytics) for your Instagram business account – demographic information only kicks in once you have over 100 followers.</a:t>
            </a:r>
            <a:endParaRPr/>
          </a:p>
          <a:p>
            <a:pPr marL="0" lvl="0" indent="0" algn="l" rtl="0">
              <a:spcBef>
                <a:spcPts val="0"/>
              </a:spcBef>
              <a:spcAft>
                <a:spcPts val="0"/>
              </a:spcAft>
              <a:buNone/>
            </a:pPr>
            <a:endParaRPr/>
          </a:p>
        </p:txBody>
      </p:sp>
      <p:sp>
        <p:nvSpPr>
          <p:cNvPr id="453" name="Google Shape;453;p4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4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0" i="0" dirty="0">
                <a:solidFill>
                  <a:schemeClr val="dk1"/>
                </a:solidFill>
                <a:latin typeface="Calibri"/>
                <a:ea typeface="Calibri"/>
                <a:cs typeface="Calibri"/>
                <a:sym typeface="Calibri"/>
              </a:rPr>
              <a:t>A good method to get connections that have potential for real engagement:</a:t>
            </a:r>
          </a:p>
          <a:p>
            <a:pPr marL="0" marR="0" lvl="0" indent="0" algn="l" rtl="0">
              <a:lnSpc>
                <a:spcPct val="100000"/>
              </a:lnSpc>
              <a:spcBef>
                <a:spcPts val="0"/>
              </a:spcBef>
              <a:spcAft>
                <a:spcPts val="0"/>
              </a:spcAft>
              <a:buClr>
                <a:schemeClr val="dk1"/>
              </a:buClr>
              <a:buSzPts val="1200"/>
              <a:buFont typeface="Calibri"/>
              <a:buNone/>
            </a:pPr>
            <a:r>
              <a:rPr lang="en-GB" sz="1200" b="0" i="0" dirty="0">
                <a:solidFill>
                  <a:schemeClr val="dk1"/>
                </a:solidFill>
                <a:latin typeface="Calibri"/>
                <a:ea typeface="Calibri"/>
                <a:cs typeface="Calibri"/>
                <a:sym typeface="Calibri"/>
              </a:rPr>
              <a:t>Create a list of targeted Instagram accounts that have similar followers that you’d like to attract – such as competitors, complementary brands, influencers in your niche, etc. </a:t>
            </a:r>
          </a:p>
          <a:p>
            <a:pPr marL="0" marR="0" lvl="0" indent="0" algn="l" rtl="0">
              <a:lnSpc>
                <a:spcPct val="100000"/>
              </a:lnSpc>
              <a:spcBef>
                <a:spcPts val="0"/>
              </a:spcBef>
              <a:spcAft>
                <a:spcPts val="0"/>
              </a:spcAft>
              <a:buClr>
                <a:schemeClr val="dk1"/>
              </a:buClr>
              <a:buSzPts val="1200"/>
              <a:buFont typeface="Calibri"/>
              <a:buNone/>
            </a:pPr>
            <a:r>
              <a:rPr lang="en-GB" sz="1200" b="0" i="0" dirty="0">
                <a:solidFill>
                  <a:schemeClr val="dk1"/>
                </a:solidFill>
                <a:latin typeface="Calibri"/>
                <a:ea typeface="Calibri"/>
                <a:cs typeface="Calibri"/>
                <a:sym typeface="Calibri"/>
              </a:rPr>
              <a:t>Then like 1-2 photos from each account regularly</a:t>
            </a:r>
            <a:r>
              <a:rPr lang="en-GB" sz="1200" b="0" i="0" baseline="0" dirty="0">
                <a:solidFill>
                  <a:schemeClr val="dk1"/>
                </a:solidFill>
                <a:latin typeface="Calibri"/>
                <a:ea typeface="Calibri"/>
                <a:cs typeface="Calibri"/>
                <a:sym typeface="Calibri"/>
              </a:rPr>
              <a:t> (daily). These users will get a notification that you liked their pics and come check out your Instagram. Since it’s a similar account, the likelihood is that they’ll like your brand and want to follow you.</a:t>
            </a:r>
          </a:p>
          <a:p>
            <a:pPr marL="0" marR="0" lvl="0" indent="0" algn="l" rtl="0">
              <a:lnSpc>
                <a:spcPct val="100000"/>
              </a:lnSpc>
              <a:spcBef>
                <a:spcPts val="0"/>
              </a:spcBef>
              <a:spcAft>
                <a:spcPts val="0"/>
              </a:spcAft>
              <a:buClr>
                <a:schemeClr val="dk1"/>
              </a:buClr>
              <a:buSzPts val="1200"/>
              <a:buFont typeface="Calibri"/>
              <a:buNone/>
            </a:pPr>
            <a:r>
              <a:rPr lang="en-GB" sz="1200" b="0" i="0" baseline="0" dirty="0">
                <a:solidFill>
                  <a:schemeClr val="dk1"/>
                </a:solidFill>
                <a:latin typeface="Calibri"/>
                <a:ea typeface="Calibri"/>
                <a:cs typeface="Calibri"/>
                <a:sym typeface="Calibri"/>
              </a:rPr>
              <a:t>There are apps to help you to do this such as </a:t>
            </a:r>
            <a:r>
              <a:rPr lang="en-GB" sz="1200" b="0" i="0" baseline="0" dirty="0" err="1">
                <a:solidFill>
                  <a:schemeClr val="dk1"/>
                </a:solidFill>
                <a:latin typeface="Calibri"/>
                <a:ea typeface="Calibri"/>
                <a:cs typeface="Calibri"/>
                <a:sym typeface="Calibri"/>
              </a:rPr>
              <a:t>Kicksta</a:t>
            </a:r>
            <a:r>
              <a:rPr lang="en-GB" sz="1200" b="0" i="0" baseline="0" dirty="0">
                <a:solidFill>
                  <a:schemeClr val="dk1"/>
                </a:solidFill>
                <a:latin typeface="Calibri"/>
                <a:ea typeface="Calibri"/>
                <a:cs typeface="Calibri"/>
                <a:sym typeface="Calibri"/>
              </a:rPr>
              <a:t> or </a:t>
            </a:r>
            <a:r>
              <a:rPr lang="en-GB" sz="1200" b="0" i="0" baseline="0" dirty="0" err="1">
                <a:solidFill>
                  <a:schemeClr val="dk1"/>
                </a:solidFill>
                <a:latin typeface="Calibri"/>
                <a:ea typeface="Calibri"/>
                <a:cs typeface="Calibri"/>
                <a:sym typeface="Calibri"/>
              </a:rPr>
              <a:t>FollowersChief</a:t>
            </a:r>
            <a:r>
              <a:rPr lang="en-GB" sz="1200" b="0" i="0" baseline="0">
                <a:solidFill>
                  <a:schemeClr val="dk1"/>
                </a:solidFill>
                <a:latin typeface="Calibri"/>
                <a:ea typeface="Calibri"/>
                <a:cs typeface="Calibri"/>
                <a:sym typeface="Calibri"/>
              </a:rPr>
              <a:t>. </a:t>
            </a:r>
            <a:endParaRPr lang="en-GB" sz="1200" b="0" i="0" dirty="0">
              <a:solidFill>
                <a:schemeClr val="dk1"/>
              </a:solidFill>
              <a:latin typeface="Calibri"/>
              <a:ea typeface="Calibri"/>
              <a:cs typeface="Calibri"/>
              <a:sym typeface="Calibri"/>
            </a:endParaRPr>
          </a:p>
        </p:txBody>
      </p:sp>
      <p:sp>
        <p:nvSpPr>
          <p:cNvPr id="480" name="Google Shape;480;p4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6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6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chemeClr val="dk1"/>
                </a:solidFill>
                <a:latin typeface="Calibri"/>
                <a:ea typeface="Calibri"/>
                <a:cs typeface="Calibri"/>
                <a:sym typeface="Calibri"/>
              </a:rPr>
              <a:t>*26/10/2018 </a:t>
            </a:r>
            <a:endParaRPr/>
          </a:p>
          <a:p>
            <a:pPr marL="0" marR="0" lvl="0" indent="0" algn="l" rtl="0">
              <a:lnSpc>
                <a:spcPct val="100000"/>
              </a:lnSpc>
              <a:spcBef>
                <a:spcPts val="0"/>
              </a:spcBef>
              <a:spcAft>
                <a:spcPts val="0"/>
              </a:spcAft>
              <a:buClr>
                <a:schemeClr val="dk1"/>
              </a:buClr>
              <a:buSzPts val="1200"/>
              <a:buFont typeface="Calibri"/>
              <a:buNone/>
            </a:pPr>
            <a:r>
              <a:rPr lang="en-GB" sz="1200" b="0" i="0">
                <a:solidFill>
                  <a:schemeClr val="dk1"/>
                </a:solidFill>
                <a:latin typeface="Calibri"/>
                <a:ea typeface="Calibri"/>
                <a:cs typeface="Calibri"/>
                <a:sym typeface="Calibri"/>
              </a:rPr>
              <a:t>The total number of Twitter users in the UK is 13 million. (26/10/2018</a:t>
            </a:r>
            <a:r>
              <a:rPr lang="en-GB"/>
              <a:t>) </a:t>
            </a:r>
            <a:endParaRPr/>
          </a:p>
          <a:p>
            <a:pPr marL="0" marR="0" lvl="0" indent="0" algn="l" rtl="0">
              <a:lnSpc>
                <a:spcPct val="100000"/>
              </a:lnSpc>
              <a:spcBef>
                <a:spcPts val="0"/>
              </a:spcBef>
              <a:spcAft>
                <a:spcPts val="0"/>
              </a:spcAft>
              <a:buClr>
                <a:schemeClr val="dk1"/>
              </a:buClr>
              <a:buSzPts val="1200"/>
              <a:buFont typeface="Calibri"/>
              <a:buNone/>
            </a:pPr>
            <a:r>
              <a:rPr lang="en-GB"/>
              <a:t>Number of Twitter Daily Active Users: 100 million </a:t>
            </a:r>
            <a:r>
              <a:rPr lang="en-GB" sz="1200" b="0" i="0">
                <a:solidFill>
                  <a:schemeClr val="dk1"/>
                </a:solidFill>
                <a:latin typeface="Calibri"/>
                <a:ea typeface="Calibri"/>
                <a:cs typeface="Calibri"/>
                <a:sym typeface="Calibri"/>
              </a:rPr>
              <a:t>(26/10/2018</a:t>
            </a:r>
            <a:r>
              <a:rPr lang="en-GB"/>
              <a:t>)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622" name="Google Shape;622;p6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6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6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chemeClr val="dk1"/>
                </a:solidFill>
                <a:latin typeface="Calibri"/>
                <a:ea typeface="Calibri"/>
                <a:cs typeface="Calibri"/>
                <a:sym typeface="Calibri"/>
              </a:rPr>
              <a:t>To give more people a chance to see the tweet, you need to post it a few times.</a:t>
            </a:r>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Remember it's a good idea to reword your tweet and use different visual elements to make your Twitter feed more diverse and appeal even to those followers who saw it first time you tweeted the same URL. To streamline that process, you need a good Twitter management tool such as DrumUp.</a:t>
            </a:r>
            <a:endParaRPr sz="1200">
              <a:solidFill>
                <a:srgbClr val="262626"/>
              </a:solidFill>
            </a:endParaRPr>
          </a:p>
        </p:txBody>
      </p:sp>
      <p:sp>
        <p:nvSpPr>
          <p:cNvPr id="631" name="Google Shape;631;p6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6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6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Figures from Twitter+ Research Now – Small Business Customer Insights Study. 2018</a:t>
            </a:r>
            <a:endParaRPr dirty="0"/>
          </a:p>
        </p:txBody>
      </p:sp>
      <p:sp>
        <p:nvSpPr>
          <p:cNvPr id="640" name="Google Shape;640;p6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6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6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Figures from Twitter+ Research Now – Small Business Customer Insights Study. 2018</a:t>
            </a:r>
            <a:endParaRPr dirty="0"/>
          </a:p>
          <a:p>
            <a:pPr marL="0" lvl="0" indent="0" algn="l" rtl="0">
              <a:spcBef>
                <a:spcPts val="0"/>
              </a:spcBef>
              <a:spcAft>
                <a:spcPts val="0"/>
              </a:spcAft>
              <a:buNone/>
            </a:pPr>
            <a:r>
              <a:rPr lang="en-GB" dirty="0"/>
              <a:t>https://www.omnicoreagency.com/twitter-statistics/ 2018</a:t>
            </a:r>
            <a:endParaRPr dirty="0"/>
          </a:p>
          <a:p>
            <a:pPr marL="0" lvl="0" indent="0" algn="l" rtl="0">
              <a:spcBef>
                <a:spcPts val="0"/>
              </a:spcBef>
              <a:spcAft>
                <a:spcPts val="0"/>
              </a:spcAft>
              <a:buNone/>
            </a:pPr>
            <a:endParaRPr dirty="0"/>
          </a:p>
        </p:txBody>
      </p:sp>
      <p:sp>
        <p:nvSpPr>
          <p:cNvPr id="649" name="Google Shape;649;p6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6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7" name="Google Shape;667;p6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4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4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Note: Google owns YouTube.</a:t>
            </a:r>
            <a:endParaRPr dirty="0"/>
          </a:p>
          <a:p>
            <a:pPr marL="0" lvl="0" indent="0" algn="l" rtl="0">
              <a:spcBef>
                <a:spcPts val="0"/>
              </a:spcBef>
              <a:spcAft>
                <a:spcPts val="0"/>
              </a:spcAft>
              <a:buNone/>
            </a:pPr>
            <a:r>
              <a:rPr lang="en-GB" dirty="0"/>
              <a:t>For the first time, teens are watching YouTube more often than cable TV, according to a new survey by investment bank Piper </a:t>
            </a:r>
            <a:r>
              <a:rPr lang="en-GB" dirty="0" err="1"/>
              <a:t>Jaffray</a:t>
            </a:r>
            <a:r>
              <a:rPr lang="en-GB" dirty="0"/>
              <a:t>. 14</a:t>
            </a:r>
            <a:r>
              <a:rPr lang="en-GB" baseline="30000" dirty="0"/>
              <a:t>th</a:t>
            </a:r>
            <a:r>
              <a:rPr lang="en-GB" dirty="0"/>
              <a:t> Oct.  2016</a:t>
            </a:r>
          </a:p>
          <a:p>
            <a:pPr marL="0" lvl="0" indent="0" algn="l" rtl="0">
              <a:spcBef>
                <a:spcPts val="0"/>
              </a:spcBef>
              <a:spcAft>
                <a:spcPts val="0"/>
              </a:spcAft>
              <a:buNone/>
            </a:pPr>
            <a:r>
              <a:rPr lang="en-GB" sz="1200" b="0" i="0" u="none" strike="noStrike" cap="none" dirty="0">
                <a:solidFill>
                  <a:schemeClr val="dk1"/>
                </a:solidFill>
                <a:effectLst/>
                <a:latin typeface="Calibri"/>
                <a:ea typeface="Calibri"/>
                <a:cs typeface="Calibri"/>
                <a:sym typeface="Calibri"/>
              </a:rPr>
              <a:t>For Millennials in both the US </a:t>
            </a:r>
            <a:r>
              <a:rPr lang="en-GB" sz="1200" b="1" i="0" u="none" strike="noStrike" cap="none" dirty="0">
                <a:solidFill>
                  <a:schemeClr val="dk1"/>
                </a:solidFill>
                <a:effectLst/>
                <a:latin typeface="Calibri"/>
                <a:ea typeface="Calibri"/>
                <a:cs typeface="Calibri"/>
                <a:sym typeface="Calibri"/>
              </a:rPr>
              <a:t>and UK </a:t>
            </a:r>
            <a:r>
              <a:rPr lang="en-GB" sz="1200" b="0" i="0" u="none" strike="noStrike" cap="none" dirty="0">
                <a:solidFill>
                  <a:schemeClr val="dk1"/>
                </a:solidFill>
                <a:effectLst/>
                <a:latin typeface="Calibri"/>
                <a:ea typeface="Calibri"/>
                <a:cs typeface="Calibri"/>
                <a:sym typeface="Calibri"/>
              </a:rPr>
              <a:t>markets, the most used social network is YouTube. </a:t>
            </a:r>
          </a:p>
          <a:p>
            <a:pPr marL="0" lvl="0" indent="0" algn="l" rtl="0">
              <a:spcBef>
                <a:spcPts val="0"/>
              </a:spcBef>
              <a:spcAft>
                <a:spcPts val="0"/>
              </a:spcAft>
              <a:buNone/>
            </a:pPr>
            <a:r>
              <a:rPr lang="en-GB" dirty="0">
                <a:hlinkClick r:id="rId3"/>
              </a:rPr>
              <a:t>https://www.statista.com/chart/17321/global-downstream-mobile-traffic-by-app/</a:t>
            </a:r>
            <a:endParaRPr dirty="0"/>
          </a:p>
        </p:txBody>
      </p:sp>
      <p:sp>
        <p:nvSpPr>
          <p:cNvPr id="498" name="Google Shape;498;p4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4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4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4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extLst>
      <p:ext uri="{BB962C8B-B14F-4D97-AF65-F5344CB8AC3E}">
        <p14:creationId xmlns:p14="http://schemas.microsoft.com/office/powerpoint/2010/main" val="68285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5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228600" algn="l" rtl="0">
              <a:lnSpc>
                <a:spcPct val="115000"/>
              </a:lnSpc>
              <a:spcBef>
                <a:spcPts val="0"/>
              </a:spcBef>
              <a:spcAft>
                <a:spcPts val="0"/>
              </a:spcAft>
              <a:buNone/>
            </a:pPr>
            <a:r>
              <a:rPr lang="en-GB" sz="1100" dirty="0">
                <a:latin typeface="Arial"/>
                <a:ea typeface="Arial"/>
                <a:cs typeface="Arial"/>
                <a:sym typeface="Arial"/>
              </a:rPr>
              <a:t>When creating a video, keep the title and description short and sweet. You should include keywords wherever possible. This’ll help your video be found by your target audience.</a:t>
            </a:r>
            <a:endParaRPr dirty="0"/>
          </a:p>
        </p:txBody>
      </p:sp>
      <p:sp>
        <p:nvSpPr>
          <p:cNvPr id="540" name="Google Shape;540;p5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5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9" name="Google Shape;549;p5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Currently this platform works better with product businesses.</a:t>
            </a:r>
            <a:r>
              <a:rPr lang="en-GB" sz="1200" b="0" i="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https://www.omnicoreagency.com/pinterest-statistics/ </a:t>
            </a:r>
          </a:p>
          <a:p>
            <a:pPr marL="0" lvl="0" indent="0" algn="l" rtl="0">
              <a:spcBef>
                <a:spcPts val="0"/>
              </a:spcBef>
              <a:spcAft>
                <a:spcPts val="0"/>
              </a:spcAft>
              <a:buNone/>
            </a:pPr>
            <a:r>
              <a:rPr lang="en-GB" dirty="0"/>
              <a:t>https://business.pinterest.com/audience/</a:t>
            </a:r>
            <a:endParaRPr dirty="0"/>
          </a:p>
        </p:txBody>
      </p:sp>
      <p:sp>
        <p:nvSpPr>
          <p:cNvPr id="251" name="Google Shape;251;p20: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extLst>
      <p:ext uri="{BB962C8B-B14F-4D97-AF65-F5344CB8AC3E}">
        <p14:creationId xmlns:p14="http://schemas.microsoft.com/office/powerpoint/2010/main" val="2081672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The figures are American for spending - but that should translate to UK too. Its worth noting.</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87% of Pinners have purchased a product because of Pinterest. (07/09/20)</a:t>
            </a:r>
            <a:endParaRPr dirty="0"/>
          </a:p>
        </p:txBody>
      </p:sp>
      <p:sp>
        <p:nvSpPr>
          <p:cNvPr id="260" name="Google Shape;260;p2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extLst>
      <p:ext uri="{BB962C8B-B14F-4D97-AF65-F5344CB8AC3E}">
        <p14:creationId xmlns:p14="http://schemas.microsoft.com/office/powerpoint/2010/main" val="422176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GB" dirty="0"/>
              <a:t>https://business.pinterest.com/en/blog/express-your-brand-story-new-promoted-video-option.</a:t>
            </a:r>
            <a:endParaRPr dirty="0"/>
          </a:p>
          <a:p>
            <a:pPr marL="0" lvl="0" indent="0" algn="l" rtl="0">
              <a:spcBef>
                <a:spcPts val="0"/>
              </a:spcBef>
              <a:spcAft>
                <a:spcPts val="0"/>
              </a:spcAft>
              <a:buNone/>
            </a:pPr>
            <a:endParaRPr dirty="0"/>
          </a:p>
        </p:txBody>
      </p:sp>
      <p:sp>
        <p:nvSpPr>
          <p:cNvPr id="287" name="Google Shape;287;p2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extLst>
      <p:ext uri="{BB962C8B-B14F-4D97-AF65-F5344CB8AC3E}">
        <p14:creationId xmlns:p14="http://schemas.microsoft.com/office/powerpoint/2010/main" val="3752721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7" name="Google Shape;287;p2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extLst>
      <p:ext uri="{BB962C8B-B14F-4D97-AF65-F5344CB8AC3E}">
        <p14:creationId xmlns:p14="http://schemas.microsoft.com/office/powerpoint/2010/main" val="20029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chemeClr val="dk1"/>
                </a:solidFill>
                <a:latin typeface="Calibri"/>
                <a:ea typeface="Calibri"/>
                <a:cs typeface="Calibri"/>
                <a:sym typeface="Calibri"/>
              </a:rPr>
              <a:t>Audiences are just as interested in discovery through Pins as well – </a:t>
            </a:r>
            <a:r>
              <a:rPr lang="en-GB" sz="1200" b="1" i="0" u="sng">
                <a:solidFill>
                  <a:schemeClr val="dk1"/>
                </a:solidFill>
                <a:latin typeface="Calibri"/>
                <a:ea typeface="Calibri"/>
                <a:cs typeface="Calibri"/>
                <a:sym typeface="Calibri"/>
                <a:hlinkClick r:id="rId3"/>
              </a:rPr>
              <a:t>51% of women Pinterest users have found new brands</a:t>
            </a:r>
            <a:r>
              <a:rPr lang="en-GB" sz="1200" b="0" i="0">
                <a:solidFill>
                  <a:schemeClr val="dk1"/>
                </a:solidFill>
                <a:latin typeface="Calibri"/>
                <a:ea typeface="Calibri"/>
                <a:cs typeface="Calibri"/>
                <a:sym typeface="Calibri"/>
              </a:rPr>
              <a:t> just by browsing Pinterest.</a:t>
            </a:r>
            <a:endParaRPr/>
          </a:p>
          <a:p>
            <a:pPr marL="0" lvl="0" indent="0" algn="l" rtl="0">
              <a:spcBef>
                <a:spcPts val="0"/>
              </a:spcBef>
              <a:spcAft>
                <a:spcPts val="0"/>
              </a:spcAft>
              <a:buNone/>
            </a:pPr>
            <a:r>
              <a:rPr lang="en-GB"/>
              <a:t>Note: If putting a price on an item – then ensure you have a year or season on it so that increases in price over time are anticipated rather than a surprise: £29.00 A/W16</a:t>
            </a:r>
            <a:endParaRPr/>
          </a:p>
        </p:txBody>
      </p:sp>
      <p:sp>
        <p:nvSpPr>
          <p:cNvPr id="316" name="Google Shape;316;p2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extLst>
      <p:ext uri="{BB962C8B-B14F-4D97-AF65-F5344CB8AC3E}">
        <p14:creationId xmlns:p14="http://schemas.microsoft.com/office/powerpoint/2010/main" val="4271962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162020"/>
                </a:solidFill>
                <a:effectLst/>
                <a:latin typeface="Proxima Nova"/>
              </a:rPr>
              <a:t>In the above example, Burt’s Bees uses the same logo for both Facebook and Twitter. Their banners are also the same. It isn’t always necessary for the two banners to be the same on every network, but this approach succeeds because even the colors in the banners reflect those in the logo. </a:t>
            </a:r>
            <a:br>
              <a:rPr lang="en-US" b="0" i="0" dirty="0">
                <a:solidFill>
                  <a:srgbClr val="162020"/>
                </a:solidFill>
                <a:effectLst/>
                <a:latin typeface="Proxima Nova"/>
              </a:rPr>
            </a:br>
            <a:br>
              <a:rPr lang="en-US" b="0" i="0" dirty="0">
                <a:solidFill>
                  <a:srgbClr val="162020"/>
                </a:solidFill>
                <a:effectLst/>
                <a:latin typeface="Proxima Nova"/>
              </a:rPr>
            </a:br>
            <a:r>
              <a:rPr lang="en-US" b="0" i="0" dirty="0">
                <a:solidFill>
                  <a:srgbClr val="162020"/>
                </a:solidFill>
                <a:effectLst/>
                <a:latin typeface="Proxima Nova"/>
              </a:rPr>
              <a:t>You could implement this with different</a:t>
            </a:r>
            <a:r>
              <a:rPr lang="en-US" b="0" i="0" u="none" dirty="0">
                <a:solidFill>
                  <a:srgbClr val="162020"/>
                </a:solidFill>
                <a:effectLst/>
                <a:latin typeface="Proxima Nova"/>
              </a:rPr>
              <a:t> </a:t>
            </a:r>
            <a:r>
              <a:rPr lang="en-US" b="0" i="0" u="none" dirty="0">
                <a:solidFill>
                  <a:srgbClr val="0CA750"/>
                </a:solidFill>
                <a:effectLst/>
                <a:latin typeface="Proxima Nova"/>
              </a:rPr>
              <a:t>banner designs </a:t>
            </a:r>
            <a:r>
              <a:rPr lang="en-US" b="0" i="0" u="none" dirty="0">
                <a:solidFill>
                  <a:srgbClr val="162020"/>
                </a:solidFill>
                <a:effectLst/>
                <a:latin typeface="Proxima Nova"/>
              </a:rPr>
              <a:t>by retaining </a:t>
            </a:r>
            <a:r>
              <a:rPr lang="en-US" b="0" i="0" dirty="0">
                <a:solidFill>
                  <a:srgbClr val="162020"/>
                </a:solidFill>
                <a:effectLst/>
                <a:latin typeface="Proxima Nova"/>
              </a:rPr>
              <a:t>a recognizable brand color palette, even if the text or the imagery in the design changes from one network to another. Since Facebook allows you to create Video Cover Photos, you could also explore animating your standard brand banner—think video views!</a:t>
            </a: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667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7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2" name="Google Shape;722;p7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HootSuite allows you to have 3 social platforms for free. Publish messages to Twitter, Facebook, Google+, Pinterest, Instagram.</a:t>
            </a:r>
            <a:endParaRPr/>
          </a:p>
          <a:p>
            <a:pPr marL="0" lvl="0" indent="0" algn="l" rtl="0">
              <a:spcBef>
                <a:spcPts val="0"/>
              </a:spcBef>
              <a:spcAft>
                <a:spcPts val="0"/>
              </a:spcAft>
              <a:buNone/>
            </a:pPr>
            <a:r>
              <a:rPr lang="en-GB"/>
              <a:t>SproutSocial – 30 day free trial prior to payment  (range of plans available) Publish messages to Twitter, Facebook, Google+ and LinkedIn.</a:t>
            </a:r>
            <a:endParaRPr/>
          </a:p>
        </p:txBody>
      </p:sp>
      <p:sp>
        <p:nvSpPr>
          <p:cNvPr id="723" name="Google Shape;723;p7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6" name="Google Shape;136;p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5187687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MAU – Monthly Active Users</a:t>
            </a:r>
            <a:endParaRPr dirty="0"/>
          </a:p>
          <a:p>
            <a:pPr marL="0" lvl="0" indent="0" algn="l" rtl="0">
              <a:spcBef>
                <a:spcPts val="0"/>
              </a:spcBef>
              <a:spcAft>
                <a:spcPts val="0"/>
              </a:spcAft>
              <a:buNone/>
            </a:pPr>
            <a:r>
              <a:rPr lang="en-GB" dirty="0"/>
              <a:t>1.79 billion people on average who log onto Facebook daily active users (Facebook DAU) for August 2020 </a:t>
            </a:r>
            <a:endParaRPr dirty="0"/>
          </a:p>
          <a:p>
            <a:pPr marL="0" marR="0" lvl="0" indent="0" algn="l" rtl="0">
              <a:lnSpc>
                <a:spcPct val="100000"/>
              </a:lnSpc>
              <a:spcBef>
                <a:spcPts val="0"/>
              </a:spcBef>
              <a:spcAft>
                <a:spcPts val="0"/>
              </a:spcAft>
              <a:buClr>
                <a:schemeClr val="dk1"/>
              </a:buClr>
              <a:buSzPts val="1200"/>
              <a:buFont typeface="Calibri"/>
              <a:buNone/>
            </a:pPr>
            <a:r>
              <a:rPr lang="en-GB" sz="1200" b="1" i="0" dirty="0">
                <a:solidFill>
                  <a:schemeClr val="dk1"/>
                </a:solidFill>
                <a:latin typeface="Calibri"/>
                <a:ea typeface="Calibri"/>
                <a:cs typeface="Calibri"/>
                <a:sym typeface="Calibri"/>
              </a:rPr>
              <a:t>Just to put that into context – as of April 2019 the world population is 7.7 billion (almost 1/3 of humans are Facebook MAU)</a:t>
            </a:r>
            <a:endParaRPr sz="1200" b="1" i="0" dirty="0">
              <a:solidFill>
                <a:schemeClr val="dk1"/>
              </a:solidFill>
              <a:latin typeface="Calibri"/>
              <a:ea typeface="Calibri"/>
              <a:cs typeface="Calibri"/>
              <a:sym typeface="Calibri"/>
            </a:endParaRPr>
          </a:p>
        </p:txBody>
      </p:sp>
      <p:sp>
        <p:nvSpPr>
          <p:cNvPr id="154" name="Google Shape;154;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extLst>
      <p:ext uri="{BB962C8B-B14F-4D97-AF65-F5344CB8AC3E}">
        <p14:creationId xmlns:p14="http://schemas.microsoft.com/office/powerpoint/2010/main" val="2951736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0027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0650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10407" y="4861442"/>
            <a:ext cx="5683250" cy="4605576"/>
          </a:xfrm>
          <a:prstGeom prst="rect">
            <a:avLst/>
          </a:prstGeom>
        </p:spPr>
        <p:txBody>
          <a:bodyPr spcFirstLastPara="1" wrap="square" lIns="94780" tIns="47377" rIns="94780" bIns="47377" anchor="t" anchorCtr="0">
            <a:noAutofit/>
          </a:bodyPr>
          <a:lstStyle/>
          <a:p>
            <a:pPr marL="0" indent="0"/>
            <a:endParaRPr/>
          </a:p>
        </p:txBody>
      </p:sp>
      <p:sp>
        <p:nvSpPr>
          <p:cNvPr id="94" name="Google Shape;94;p2: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4884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10407" y="4861442"/>
            <a:ext cx="5683250" cy="4605576"/>
          </a:xfrm>
          <a:prstGeom prst="rect">
            <a:avLst/>
          </a:prstGeom>
        </p:spPr>
        <p:txBody>
          <a:bodyPr spcFirstLastPara="1" wrap="square" lIns="94780" tIns="47377" rIns="94780" bIns="47377" anchor="t" anchorCtr="0">
            <a:noAutofit/>
          </a:bodyPr>
          <a:lstStyle/>
          <a:p>
            <a:pPr marL="0" indent="0"/>
            <a:r>
              <a:rPr lang="en-US" b="0" i="0" u="sng" dirty="0" err="1">
                <a:solidFill>
                  <a:srgbClr val="E50000"/>
                </a:solidFill>
                <a:effectLst/>
                <a:latin typeface="Lato"/>
                <a:hlinkClick r:id="rId3"/>
              </a:rPr>
              <a:t>Hubspot</a:t>
            </a:r>
            <a:r>
              <a:rPr lang="en-US" b="0" i="0" dirty="0">
                <a:solidFill>
                  <a:srgbClr val="000000"/>
                </a:solidFill>
                <a:effectLst/>
                <a:latin typeface="Lato"/>
              </a:rPr>
              <a:t> found that pages under 10,000 fans experienced a 50% drop in engagement </a:t>
            </a:r>
            <a:r>
              <a:rPr lang="en-US" b="0" i="1" dirty="0">
                <a:solidFill>
                  <a:srgbClr val="000000"/>
                </a:solidFill>
                <a:effectLst/>
                <a:latin typeface="Lato"/>
              </a:rPr>
              <a:t>per post</a:t>
            </a:r>
            <a:r>
              <a:rPr lang="en-US" b="0" i="0" dirty="0">
                <a:solidFill>
                  <a:srgbClr val="000000"/>
                </a:solidFill>
                <a:effectLst/>
                <a:latin typeface="Lato"/>
              </a:rPr>
              <a:t> if they posted more than once per day.</a:t>
            </a:r>
            <a:endParaRPr dirty="0"/>
          </a:p>
        </p:txBody>
      </p:sp>
      <p:sp>
        <p:nvSpPr>
          <p:cNvPr id="94" name="Google Shape;94;p2: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4679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10407" y="4861442"/>
            <a:ext cx="5683250" cy="4605576"/>
          </a:xfrm>
          <a:prstGeom prst="rect">
            <a:avLst/>
          </a:prstGeom>
        </p:spPr>
        <p:txBody>
          <a:bodyPr spcFirstLastPara="1" wrap="square" lIns="94780" tIns="47377" rIns="94780" bIns="47377" anchor="t" anchorCtr="0">
            <a:noAutofit/>
          </a:bodyPr>
          <a:lstStyle/>
          <a:p>
            <a:pPr marL="0" indent="0"/>
            <a:endParaRPr dirty="0"/>
          </a:p>
        </p:txBody>
      </p:sp>
      <p:sp>
        <p:nvSpPr>
          <p:cNvPr id="94" name="Google Shape;94;p2: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2049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10407" y="4861442"/>
            <a:ext cx="5683250" cy="4605576"/>
          </a:xfrm>
          <a:prstGeom prst="rect">
            <a:avLst/>
          </a:prstGeom>
        </p:spPr>
        <p:txBody>
          <a:bodyPr spcFirstLastPara="1" wrap="square" lIns="94780" tIns="47377" rIns="94780" bIns="47377" anchor="t" anchorCtr="0">
            <a:noAutofit/>
          </a:bodyPr>
          <a:lstStyle/>
          <a:p>
            <a:pPr marL="0" indent="0"/>
            <a:r>
              <a:rPr lang="en-US" dirty="0"/>
              <a:t>Amy </a:t>
            </a:r>
            <a:r>
              <a:rPr lang="en-US" dirty="0" err="1"/>
              <a:t>Landino</a:t>
            </a:r>
            <a:r>
              <a:rPr lang="en-US" dirty="0"/>
              <a:t> – How often should you post? https://youtu.be/BYfXq5mvNSU </a:t>
            </a:r>
          </a:p>
          <a:p>
            <a:pPr marL="0" indent="0"/>
            <a:r>
              <a:rPr lang="en-US" dirty="0" err="1"/>
              <a:t>Wondershare</a:t>
            </a:r>
            <a:r>
              <a:rPr lang="en-US" dirty="0"/>
              <a:t> </a:t>
            </a:r>
            <a:r>
              <a:rPr lang="en-US" dirty="0" err="1"/>
              <a:t>Filmora</a:t>
            </a:r>
            <a:r>
              <a:rPr lang="en-US" dirty="0"/>
              <a:t> Editor: Your first 1K subscribers. https://youtu.be/IA7e2tk8Jbo </a:t>
            </a:r>
            <a:br>
              <a:rPr lang="en-US" dirty="0"/>
            </a:br>
            <a:r>
              <a:rPr lang="en-US" dirty="0"/>
              <a:t>?</a:t>
            </a:r>
            <a:r>
              <a:rPr lang="en-US" dirty="0" err="1"/>
              <a:t>sub_confirmation</a:t>
            </a:r>
            <a:r>
              <a:rPr lang="en-US"/>
              <a:t>=1 – to get subscription pop-up on your links to YouTube video.</a:t>
            </a:r>
            <a:endParaRPr dirty="0"/>
          </a:p>
        </p:txBody>
      </p:sp>
      <p:sp>
        <p:nvSpPr>
          <p:cNvPr id="94" name="Google Shape;94;p2: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2222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10407" y="4861442"/>
            <a:ext cx="5683250" cy="4605576"/>
          </a:xfrm>
          <a:prstGeom prst="rect">
            <a:avLst/>
          </a:prstGeom>
        </p:spPr>
        <p:txBody>
          <a:bodyPr spcFirstLastPara="1" wrap="square" lIns="94780" tIns="47377" rIns="94780" bIns="47377" anchor="t" anchorCtr="0">
            <a:noAutofit/>
          </a:bodyPr>
          <a:lstStyle/>
          <a:p>
            <a:pPr marL="0" indent="0"/>
            <a:endParaRPr dirty="0"/>
          </a:p>
        </p:txBody>
      </p:sp>
      <p:sp>
        <p:nvSpPr>
          <p:cNvPr id="94" name="Google Shape;94;p2:notes"/>
          <p:cNvSpPr>
            <a:spLocks noGrp="1" noRot="1" noChangeAspect="1"/>
          </p:cNvSpPr>
          <p:nvPr>
            <p:ph type="sldImg" idx="2"/>
          </p:nvPr>
        </p:nvSpPr>
        <p:spPr>
          <a:xfrm>
            <a:off x="993775" y="768350"/>
            <a:ext cx="51165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81337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MAU – Monthly Active Users</a:t>
            </a:r>
            <a:endParaRPr dirty="0"/>
          </a:p>
          <a:p>
            <a:pPr marL="0" lvl="0" indent="0" algn="l" rtl="0">
              <a:spcBef>
                <a:spcPts val="0"/>
              </a:spcBef>
              <a:spcAft>
                <a:spcPts val="0"/>
              </a:spcAft>
              <a:buNone/>
            </a:pPr>
            <a:r>
              <a:rPr lang="en-GB" dirty="0"/>
              <a:t>1.79 billion people on average who log onto Facebook daily active users (Facebook DAU) for August 2020 </a:t>
            </a:r>
            <a:endParaRPr dirty="0"/>
          </a:p>
          <a:p>
            <a:pPr marL="0" marR="0" lvl="0" indent="0" algn="l" rtl="0">
              <a:lnSpc>
                <a:spcPct val="100000"/>
              </a:lnSpc>
              <a:spcBef>
                <a:spcPts val="0"/>
              </a:spcBef>
              <a:spcAft>
                <a:spcPts val="0"/>
              </a:spcAft>
              <a:buClr>
                <a:schemeClr val="dk1"/>
              </a:buClr>
              <a:buSzPts val="1200"/>
              <a:buFont typeface="Calibri"/>
              <a:buNone/>
            </a:pPr>
            <a:r>
              <a:rPr lang="en-GB" sz="1200" b="1" i="0" dirty="0">
                <a:solidFill>
                  <a:schemeClr val="dk1"/>
                </a:solidFill>
                <a:latin typeface="Calibri"/>
                <a:ea typeface="Calibri"/>
                <a:cs typeface="Calibri"/>
                <a:sym typeface="Calibri"/>
              </a:rPr>
              <a:t>Just to put that into context – as of April 2019 the world population is 7.7 billion (almost 1/3 of humans are Facebook MAU)</a:t>
            </a:r>
            <a:endParaRPr sz="1200" b="1" i="0" dirty="0">
              <a:solidFill>
                <a:schemeClr val="dk1"/>
              </a:solidFill>
              <a:latin typeface="Calibri"/>
              <a:ea typeface="Calibri"/>
              <a:cs typeface="Calibri"/>
              <a:sym typeface="Calibri"/>
            </a:endParaRPr>
          </a:p>
        </p:txBody>
      </p:sp>
      <p:sp>
        <p:nvSpPr>
          <p:cNvPr id="154" name="Google Shape;154;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extLst>
      <p:ext uri="{BB962C8B-B14F-4D97-AF65-F5344CB8AC3E}">
        <p14:creationId xmlns:p14="http://schemas.microsoft.com/office/powerpoint/2010/main" val="22432004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162020"/>
                </a:solidFill>
                <a:effectLst/>
                <a:latin typeface="Proxima Nova"/>
              </a:rPr>
              <a:t>In the above example, Burt’s Bees uses the same logo for both Facebook and Twitter. Their banners are also the same. It isn’t always necessary for the two banners to be the same on every network, but this approach succeeds because even the colors in the banners reflect those in the logo. </a:t>
            </a:r>
            <a:br>
              <a:rPr lang="en-US" b="0" i="0" dirty="0">
                <a:solidFill>
                  <a:srgbClr val="162020"/>
                </a:solidFill>
                <a:effectLst/>
                <a:latin typeface="Proxima Nova"/>
              </a:rPr>
            </a:br>
            <a:br>
              <a:rPr lang="en-US" b="0" i="0" dirty="0">
                <a:solidFill>
                  <a:srgbClr val="162020"/>
                </a:solidFill>
                <a:effectLst/>
                <a:latin typeface="Proxima Nova"/>
              </a:rPr>
            </a:br>
            <a:r>
              <a:rPr lang="en-US" b="0" i="0" dirty="0">
                <a:solidFill>
                  <a:srgbClr val="162020"/>
                </a:solidFill>
                <a:effectLst/>
                <a:latin typeface="Proxima Nova"/>
              </a:rPr>
              <a:t>You could implement this with different</a:t>
            </a:r>
            <a:r>
              <a:rPr lang="en-US" b="0" i="0" u="none" dirty="0">
                <a:solidFill>
                  <a:srgbClr val="162020"/>
                </a:solidFill>
                <a:effectLst/>
                <a:latin typeface="Proxima Nova"/>
              </a:rPr>
              <a:t> </a:t>
            </a:r>
            <a:r>
              <a:rPr lang="en-US" b="0" i="0" u="none" dirty="0">
                <a:solidFill>
                  <a:srgbClr val="0CA750"/>
                </a:solidFill>
                <a:effectLst/>
                <a:latin typeface="Proxima Nova"/>
              </a:rPr>
              <a:t>banner designs </a:t>
            </a:r>
            <a:r>
              <a:rPr lang="en-US" b="0" i="0" u="none" dirty="0">
                <a:solidFill>
                  <a:srgbClr val="162020"/>
                </a:solidFill>
                <a:effectLst/>
                <a:latin typeface="Proxima Nova"/>
              </a:rPr>
              <a:t>by retaining </a:t>
            </a:r>
            <a:r>
              <a:rPr lang="en-US" b="0" i="0" dirty="0">
                <a:solidFill>
                  <a:srgbClr val="162020"/>
                </a:solidFill>
                <a:effectLst/>
                <a:latin typeface="Proxima Nova"/>
              </a:rPr>
              <a:t>a recognizable brand color palette, even if the text or the imagery in the design changes from one network to another. Since Facebook allows you to create Video Cover Photos, you could also explore animating your standard brand banner—think video views!</a:t>
            </a: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9080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162020"/>
                </a:solidFill>
                <a:effectLst/>
                <a:latin typeface="Proxima Nova"/>
              </a:rPr>
              <a:t>In the above example, Burt’s Bees uses the same logo for both Facebook and Twitter. Their banners are also the same. It isn’t always necessary for the two banners to be the same on every network, but this approach succeeds because even the colors in the banners reflect those in the logo. </a:t>
            </a:r>
            <a:br>
              <a:rPr lang="en-US" b="0" i="0" dirty="0">
                <a:solidFill>
                  <a:srgbClr val="162020"/>
                </a:solidFill>
                <a:effectLst/>
                <a:latin typeface="Proxima Nova"/>
              </a:rPr>
            </a:br>
            <a:br>
              <a:rPr lang="en-US" b="0" i="0" dirty="0">
                <a:solidFill>
                  <a:srgbClr val="162020"/>
                </a:solidFill>
                <a:effectLst/>
                <a:latin typeface="Proxima Nova"/>
              </a:rPr>
            </a:br>
            <a:r>
              <a:rPr lang="en-US" b="0" i="0" dirty="0">
                <a:solidFill>
                  <a:srgbClr val="162020"/>
                </a:solidFill>
                <a:effectLst/>
                <a:latin typeface="Proxima Nova"/>
              </a:rPr>
              <a:t>You could implement this with different</a:t>
            </a:r>
            <a:r>
              <a:rPr lang="en-US" b="0" i="0" u="none" dirty="0">
                <a:solidFill>
                  <a:srgbClr val="162020"/>
                </a:solidFill>
                <a:effectLst/>
                <a:latin typeface="Proxima Nova"/>
              </a:rPr>
              <a:t> </a:t>
            </a:r>
            <a:r>
              <a:rPr lang="en-US" b="0" i="0" u="none" dirty="0">
                <a:solidFill>
                  <a:srgbClr val="0CA750"/>
                </a:solidFill>
                <a:effectLst/>
                <a:latin typeface="Proxima Nova"/>
              </a:rPr>
              <a:t>banner designs </a:t>
            </a:r>
            <a:r>
              <a:rPr lang="en-US" b="0" i="0" u="none" dirty="0">
                <a:solidFill>
                  <a:srgbClr val="162020"/>
                </a:solidFill>
                <a:effectLst/>
                <a:latin typeface="Proxima Nova"/>
              </a:rPr>
              <a:t>by retaining </a:t>
            </a:r>
            <a:r>
              <a:rPr lang="en-US" b="0" i="0" dirty="0">
                <a:solidFill>
                  <a:srgbClr val="162020"/>
                </a:solidFill>
                <a:effectLst/>
                <a:latin typeface="Proxima Nova"/>
              </a:rPr>
              <a:t>a recognizable brand color palette, even if the text or the imagery in the design changes from one network to another. Since Facebook allows you to create Video Cover Photos, you could also explore animating your standard brand banner—think video views!</a:t>
            </a: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6451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MAU – Monthly Active Users</a:t>
            </a:r>
            <a:endParaRPr dirty="0"/>
          </a:p>
          <a:p>
            <a:pPr marL="0" lvl="0" indent="0" algn="l" rtl="0">
              <a:spcBef>
                <a:spcPts val="0"/>
              </a:spcBef>
              <a:spcAft>
                <a:spcPts val="0"/>
              </a:spcAft>
              <a:buNone/>
            </a:pPr>
            <a:r>
              <a:rPr lang="en-GB" dirty="0"/>
              <a:t>1.79 billion people on average who log onto Facebook daily active users (Facebook DAU) for August 2020 </a:t>
            </a:r>
            <a:endParaRPr dirty="0"/>
          </a:p>
          <a:p>
            <a:pPr marL="0" marR="0" lvl="0" indent="0" algn="l" rtl="0">
              <a:lnSpc>
                <a:spcPct val="100000"/>
              </a:lnSpc>
              <a:spcBef>
                <a:spcPts val="0"/>
              </a:spcBef>
              <a:spcAft>
                <a:spcPts val="0"/>
              </a:spcAft>
              <a:buClr>
                <a:schemeClr val="dk1"/>
              </a:buClr>
              <a:buSzPts val="1200"/>
              <a:buFont typeface="Calibri"/>
              <a:buNone/>
            </a:pPr>
            <a:r>
              <a:rPr lang="en-GB" sz="1200" b="1" i="0" dirty="0">
                <a:solidFill>
                  <a:schemeClr val="dk1"/>
                </a:solidFill>
                <a:latin typeface="Calibri"/>
                <a:ea typeface="Calibri"/>
                <a:cs typeface="Calibri"/>
                <a:sym typeface="Calibri"/>
              </a:rPr>
              <a:t>Just to put that into context – as of April 2019 the world population is 7.7 billion (almost 1/3 of humans are Facebook MAU)</a:t>
            </a:r>
            <a:endParaRPr sz="1200" b="1" i="0" dirty="0">
              <a:solidFill>
                <a:schemeClr val="dk1"/>
              </a:solidFill>
              <a:latin typeface="Calibri"/>
              <a:ea typeface="Calibri"/>
              <a:cs typeface="Calibri"/>
              <a:sym typeface="Calibri"/>
            </a:endParaRPr>
          </a:p>
        </p:txBody>
      </p:sp>
      <p:sp>
        <p:nvSpPr>
          <p:cNvPr id="154" name="Google Shape;154;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Tree>
    <p:extLst>
      <p:ext uri="{BB962C8B-B14F-4D97-AF65-F5344CB8AC3E}">
        <p14:creationId xmlns:p14="http://schemas.microsoft.com/office/powerpoint/2010/main" val="26511532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0" i="0" dirty="0">
                <a:solidFill>
                  <a:srgbClr val="162020"/>
                </a:solidFill>
                <a:effectLst/>
                <a:latin typeface="Proxima Nova"/>
              </a:rPr>
              <a:t>In the above example, Burt’s Bees uses the same logo for both Facebook and Twitter. Their banners are also the same. It isn’t always necessary for the two banners to be the same on every network, but this approach succeeds because even the colors in the banners reflect those in the logo. </a:t>
            </a:r>
            <a:br>
              <a:rPr lang="en-US" b="0" i="0" dirty="0">
                <a:solidFill>
                  <a:srgbClr val="162020"/>
                </a:solidFill>
                <a:effectLst/>
                <a:latin typeface="Proxima Nova"/>
              </a:rPr>
            </a:br>
            <a:br>
              <a:rPr lang="en-US" b="0" i="0" dirty="0">
                <a:solidFill>
                  <a:srgbClr val="162020"/>
                </a:solidFill>
                <a:effectLst/>
                <a:latin typeface="Proxima Nova"/>
              </a:rPr>
            </a:br>
            <a:r>
              <a:rPr lang="en-US" b="0" i="0" dirty="0">
                <a:solidFill>
                  <a:srgbClr val="162020"/>
                </a:solidFill>
                <a:effectLst/>
                <a:latin typeface="Proxima Nova"/>
              </a:rPr>
              <a:t>You could implement this with different</a:t>
            </a:r>
            <a:r>
              <a:rPr lang="en-US" b="0" i="0" u="none" dirty="0">
                <a:solidFill>
                  <a:srgbClr val="162020"/>
                </a:solidFill>
                <a:effectLst/>
                <a:latin typeface="Proxima Nova"/>
              </a:rPr>
              <a:t> </a:t>
            </a:r>
            <a:r>
              <a:rPr lang="en-US" b="0" i="0" u="none" dirty="0">
                <a:solidFill>
                  <a:srgbClr val="0CA750"/>
                </a:solidFill>
                <a:effectLst/>
                <a:latin typeface="Proxima Nova"/>
              </a:rPr>
              <a:t>banner designs </a:t>
            </a:r>
            <a:r>
              <a:rPr lang="en-US" b="0" i="0" u="none" dirty="0">
                <a:solidFill>
                  <a:srgbClr val="162020"/>
                </a:solidFill>
                <a:effectLst/>
                <a:latin typeface="Proxima Nova"/>
              </a:rPr>
              <a:t>by retaining </a:t>
            </a:r>
            <a:r>
              <a:rPr lang="en-US" b="0" i="0" dirty="0">
                <a:solidFill>
                  <a:srgbClr val="162020"/>
                </a:solidFill>
                <a:effectLst/>
                <a:latin typeface="Proxima Nova"/>
              </a:rPr>
              <a:t>a recognizable brand color palette, even if the text or the imagery in the design changes from one network to another. Since Facebook allows you to create Video Cover Photos, you could also explore animating your standard brand banner—think video views!</a:t>
            </a:r>
            <a:endParaRPr dirty="0"/>
          </a:p>
        </p:txBody>
      </p:sp>
      <p:sp>
        <p:nvSpPr>
          <p:cNvPr id="94" name="Google Shape;94;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4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indent="0">
              <a:lnSpc>
                <a:spcPct val="107000"/>
              </a:lnSpc>
              <a:spcAft>
                <a:spcPts val="800"/>
              </a:spcAft>
            </a:pPr>
            <a:r>
              <a:rPr lang="en-US" dirty="0"/>
              <a:t>Source: Global Data </a:t>
            </a:r>
            <a:r>
              <a:rPr lang="en-US" dirty="0" err="1"/>
              <a:t>Statshot</a:t>
            </a:r>
            <a:r>
              <a:rPr lang="en-US" dirty="0"/>
              <a:t> – July 2020 | </a:t>
            </a:r>
            <a:r>
              <a:rPr lang="en-US" dirty="0" err="1"/>
              <a:t>WeAreSocial</a:t>
            </a:r>
            <a:r>
              <a:rPr lang="en-US" dirty="0"/>
              <a:t> and Hootsuite</a:t>
            </a:r>
            <a:endParaRPr dirty="0"/>
          </a:p>
        </p:txBody>
      </p:sp>
      <p:sp>
        <p:nvSpPr>
          <p:cNvPr id="145" name="Google Shape;145;p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424215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1" i="0" dirty="0">
              <a:solidFill>
                <a:schemeClr val="dk1"/>
              </a:solidFill>
              <a:latin typeface="Calibri"/>
              <a:ea typeface="Calibri"/>
              <a:cs typeface="Calibri"/>
              <a:sym typeface="Calibri"/>
            </a:endParaRPr>
          </a:p>
        </p:txBody>
      </p:sp>
      <p:sp>
        <p:nvSpPr>
          <p:cNvPr id="154" name="Google Shape;154;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05167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MAU – Monthly Active Users</a:t>
            </a:r>
            <a:endParaRPr dirty="0"/>
          </a:p>
          <a:p>
            <a:pPr marL="0" lvl="0" indent="0" algn="l" rtl="0">
              <a:spcBef>
                <a:spcPts val="0"/>
              </a:spcBef>
              <a:spcAft>
                <a:spcPts val="0"/>
              </a:spcAft>
              <a:buNone/>
            </a:pPr>
            <a:r>
              <a:rPr lang="en-GB" dirty="0"/>
              <a:t>1.79 billion people on average who log onto Facebook daily active users (Facebook DAU) for August 2020 </a:t>
            </a:r>
            <a:endParaRPr dirty="0"/>
          </a:p>
          <a:p>
            <a:pPr marL="0" marR="0" lvl="0" indent="0" algn="l" rtl="0">
              <a:lnSpc>
                <a:spcPct val="100000"/>
              </a:lnSpc>
              <a:spcBef>
                <a:spcPts val="0"/>
              </a:spcBef>
              <a:spcAft>
                <a:spcPts val="0"/>
              </a:spcAft>
              <a:buClr>
                <a:schemeClr val="dk1"/>
              </a:buClr>
              <a:buSzPts val="1200"/>
              <a:buFont typeface="Calibri"/>
              <a:buNone/>
            </a:pPr>
            <a:r>
              <a:rPr lang="en-GB" sz="1200" b="1" i="0" dirty="0">
                <a:solidFill>
                  <a:schemeClr val="dk1"/>
                </a:solidFill>
                <a:latin typeface="Calibri"/>
                <a:ea typeface="Calibri"/>
                <a:cs typeface="Calibri"/>
                <a:sym typeface="Calibri"/>
              </a:rPr>
              <a:t>Just to put that into context – as of April 2019 the world population is 7.7 billion (almost 1/3 of humans are Facebook MAU)</a:t>
            </a:r>
            <a:endParaRPr sz="1200" b="1" i="0" dirty="0">
              <a:solidFill>
                <a:schemeClr val="dk1"/>
              </a:solidFill>
              <a:latin typeface="Calibri"/>
              <a:ea typeface="Calibri"/>
              <a:cs typeface="Calibri"/>
              <a:sym typeface="Calibri"/>
            </a:endParaRPr>
          </a:p>
        </p:txBody>
      </p:sp>
      <p:sp>
        <p:nvSpPr>
          <p:cNvPr id="154" name="Google Shape;154;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39512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MAU – Monthly Active Users</a:t>
            </a:r>
            <a:endParaRPr dirty="0"/>
          </a:p>
          <a:p>
            <a:pPr marL="0" lvl="0" indent="0" algn="l" rtl="0">
              <a:spcBef>
                <a:spcPts val="0"/>
              </a:spcBef>
              <a:spcAft>
                <a:spcPts val="0"/>
              </a:spcAft>
              <a:buNone/>
            </a:pPr>
            <a:r>
              <a:rPr lang="en-GB" dirty="0"/>
              <a:t>1.79 billion people on average who log onto Facebook daily active users (Facebook DAU) for August 2020 </a:t>
            </a:r>
            <a:endParaRPr dirty="0"/>
          </a:p>
          <a:p>
            <a:pPr marL="0" marR="0" lvl="0" indent="0" algn="l" rtl="0">
              <a:lnSpc>
                <a:spcPct val="100000"/>
              </a:lnSpc>
              <a:spcBef>
                <a:spcPts val="0"/>
              </a:spcBef>
              <a:spcAft>
                <a:spcPts val="0"/>
              </a:spcAft>
              <a:buClr>
                <a:schemeClr val="dk1"/>
              </a:buClr>
              <a:buSzPts val="1200"/>
              <a:buFont typeface="Calibri"/>
              <a:buNone/>
            </a:pPr>
            <a:r>
              <a:rPr lang="en-GB" sz="1200" b="1" i="0" dirty="0">
                <a:solidFill>
                  <a:schemeClr val="dk1"/>
                </a:solidFill>
                <a:latin typeface="Calibri"/>
                <a:ea typeface="Calibri"/>
                <a:cs typeface="Calibri"/>
                <a:sym typeface="Calibri"/>
              </a:rPr>
              <a:t>Just to put that into context – as of April 2019 the world population is 7.7 billion (almost 1/3 of humans are Facebook MAU)</a:t>
            </a:r>
            <a:endParaRPr sz="1200" b="1" i="0" dirty="0">
              <a:solidFill>
                <a:schemeClr val="dk1"/>
              </a:solidFill>
              <a:latin typeface="Calibri"/>
              <a:ea typeface="Calibri"/>
              <a:cs typeface="Calibri"/>
              <a:sym typeface="Calibri"/>
            </a:endParaRPr>
          </a:p>
        </p:txBody>
      </p:sp>
      <p:sp>
        <p:nvSpPr>
          <p:cNvPr id="154" name="Google Shape;154;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339596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8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8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8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8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8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8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8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wiselytics.com/blog/tweet-isbillion-time-shorter-than-carbon14/" TargetMode="External"/><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moz.com/blog/when-is-my-tweets-prime-of-lif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trends.pinterest.com/" TargetMode="External"/><Relationship Id="rId7"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https://business.pinterest.com/en-gb/" TargetMode="External"/><Relationship Id="rId4" Type="http://schemas.openxmlformats.org/officeDocument/2006/relationships/hyperlink" Target="https://www.pinterest100.com/" TargetMode="External"/><Relationship Id="rId9"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hyperlink" Target="https://blog.hubspot.com/marketing/facebook-post-frequency-benchmarks#sm.00005x98lq12afhsyx41k4r79b6f9"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3" Type="http://schemas.openxmlformats.org/officeDocument/2006/relationships/hyperlink" Target="https://business.twitter.com/en/blog/how-often-should-i-publish-content.html"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jpg"/></Relationships>
</file>

<file path=ppt/slides/_rels/slide46.xml.rels><?xml version="1.0" encoding="UTF-8" standalone="yes"?>
<Relationships xmlns="http://schemas.openxmlformats.org/package/2006/relationships"><Relationship Id="rId3" Type="http://schemas.openxmlformats.org/officeDocument/2006/relationships/hyperlink" Target="https://missinglettr.com/" TargetMode="External"/><Relationship Id="rId7"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hyperlink" Target="https://youtu.be/BYfXq5mvNSU"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0.jpg"/><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g"/></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2.JPG"/><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jp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2214" y="2255311"/>
            <a:ext cx="7772400" cy="1858479"/>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A43158"/>
              </a:buClr>
              <a:buSzPts val="4400"/>
              <a:buFont typeface="Calibri"/>
              <a:buNone/>
            </a:pPr>
            <a:r>
              <a:rPr lang="en-GB" b="0" i="0" dirty="0">
                <a:solidFill>
                  <a:srgbClr val="3F485D"/>
                </a:solidFill>
                <a:effectLst/>
                <a:latin typeface="Roboto"/>
              </a:rPr>
              <a:t>Social Media Strategies for Success: Make your Business Bang</a:t>
            </a:r>
            <a:endParaRPr dirty="0"/>
          </a:p>
        </p:txBody>
      </p:sp>
      <p:sp>
        <p:nvSpPr>
          <p:cNvPr id="89" name="Google Shape;89;p1"/>
          <p:cNvSpPr txBox="1">
            <a:spLocks noGrp="1"/>
          </p:cNvSpPr>
          <p:nvPr>
            <p:ph type="subTitle" idx="1"/>
          </p:nvPr>
        </p:nvSpPr>
        <p:spPr>
          <a:xfrm>
            <a:off x="1368014" y="4413992"/>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262626"/>
              </a:buClr>
              <a:buSzPts val="3200"/>
              <a:buNone/>
            </a:pPr>
            <a:r>
              <a:rPr lang="en-GB" sz="2400" dirty="0">
                <a:solidFill>
                  <a:srgbClr val="262626"/>
                </a:solidFill>
              </a:rPr>
              <a:t>David Rennie</a:t>
            </a:r>
          </a:p>
          <a:p>
            <a:pPr marL="0" lvl="0" indent="0" algn="ctr" rtl="0">
              <a:spcBef>
                <a:spcPts val="0"/>
              </a:spcBef>
              <a:spcAft>
                <a:spcPts val="0"/>
              </a:spcAft>
              <a:buClr>
                <a:srgbClr val="262626"/>
              </a:buClr>
              <a:buSzPts val="3200"/>
              <a:buNone/>
            </a:pPr>
            <a:r>
              <a:rPr lang="en-GB" sz="2400" dirty="0">
                <a:solidFill>
                  <a:srgbClr val="262626"/>
                </a:solidFill>
              </a:rPr>
              <a:t>Marking &amp; Business Development Manager</a:t>
            </a:r>
          </a:p>
          <a:p>
            <a:pPr marL="0" lvl="0" indent="0" algn="ctr" rtl="0">
              <a:spcBef>
                <a:spcPts val="0"/>
              </a:spcBef>
              <a:spcAft>
                <a:spcPts val="0"/>
              </a:spcAft>
              <a:buClr>
                <a:srgbClr val="262626"/>
              </a:buClr>
              <a:buSzPts val="3200"/>
              <a:buNone/>
            </a:pPr>
            <a:r>
              <a:rPr lang="en-GB" sz="2400" dirty="0">
                <a:solidFill>
                  <a:srgbClr val="262626"/>
                </a:solidFill>
              </a:rPr>
              <a:t>Digital Peninsula Network</a:t>
            </a:r>
            <a:endParaRPr sz="2400" dirty="0"/>
          </a:p>
        </p:txBody>
      </p:sp>
      <p:pic>
        <p:nvPicPr>
          <p:cNvPr id="90" name="Google Shape;90;p1"/>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91" name="Google Shape;91;p1"/>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3" name="Picture 2">
            <a:extLst>
              <a:ext uri="{FF2B5EF4-FFF2-40B4-BE49-F238E27FC236}">
                <a16:creationId xmlns:a16="http://schemas.microsoft.com/office/drawing/2014/main" id="{000BDB87-06C0-4F90-8461-7890ACBB0CFC}"/>
              </a:ext>
            </a:extLst>
          </p:cNvPr>
          <p:cNvPicPr>
            <a:picLocks noChangeAspect="1"/>
          </p:cNvPicPr>
          <p:nvPr/>
        </p:nvPicPr>
        <p:blipFill>
          <a:blip r:embed="rId5"/>
          <a:stretch>
            <a:fillRect/>
          </a:stretch>
        </p:blipFill>
        <p:spPr>
          <a:xfrm>
            <a:off x="3345194" y="226292"/>
            <a:ext cx="2446440" cy="1728817"/>
          </a:xfrm>
          <a:prstGeom prst="rect">
            <a:avLst/>
          </a:prstGeom>
        </p:spPr>
      </p:pic>
      <p:pic>
        <p:nvPicPr>
          <p:cNvPr id="5" name="Picture 4" descr="Icon&#10;&#10;Description automatically generated">
            <a:extLst>
              <a:ext uri="{FF2B5EF4-FFF2-40B4-BE49-F238E27FC236}">
                <a16:creationId xmlns:a16="http://schemas.microsoft.com/office/drawing/2014/main" id="{375F90A7-4858-4909-9835-6EF15F5B4F18}"/>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Facebook</a:t>
            </a:r>
            <a:endParaRPr/>
          </a:p>
        </p:txBody>
      </p:sp>
      <p:sp>
        <p:nvSpPr>
          <p:cNvPr id="166" name="Google Shape;166;p10"/>
          <p:cNvSpPr txBox="1">
            <a:spLocks noGrp="1"/>
          </p:cNvSpPr>
          <p:nvPr>
            <p:ph type="subTitle" idx="1"/>
          </p:nvPr>
        </p:nvSpPr>
        <p:spPr>
          <a:xfrm>
            <a:off x="251520" y="1268760"/>
            <a:ext cx="8640960" cy="482724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262626"/>
              </a:buClr>
              <a:buSzPts val="3000"/>
              <a:buNone/>
            </a:pPr>
            <a:r>
              <a:rPr lang="en-GB" sz="2800" dirty="0">
                <a:solidFill>
                  <a:srgbClr val="262626"/>
                </a:solidFill>
              </a:rPr>
              <a:t>98.3% of users access Facebook via a mobile device</a:t>
            </a:r>
            <a:br>
              <a:rPr lang="en-GB" sz="2800" dirty="0">
                <a:solidFill>
                  <a:srgbClr val="262626"/>
                </a:solidFill>
              </a:rPr>
            </a:br>
            <a:r>
              <a:rPr lang="en-GB" dirty="0">
                <a:solidFill>
                  <a:srgbClr val="262626"/>
                </a:solidFill>
              </a:rPr>
              <a:t>- - - - - - - - - - - - - -</a:t>
            </a:r>
            <a:endParaRPr dirty="0"/>
          </a:p>
          <a:p>
            <a:pPr marL="0" lvl="0" indent="0" rtl="0">
              <a:spcBef>
                <a:spcPts val="640"/>
              </a:spcBef>
              <a:spcAft>
                <a:spcPts val="0"/>
              </a:spcAft>
              <a:buClr>
                <a:srgbClr val="262626"/>
              </a:buClr>
              <a:buSzPts val="3200"/>
              <a:buNone/>
            </a:pPr>
            <a:r>
              <a:rPr lang="en-GB" sz="3000" dirty="0">
                <a:solidFill>
                  <a:srgbClr val="262626"/>
                </a:solidFill>
              </a:rPr>
              <a:t>As of July 2020 Facebook stats show the gender ratio has changed with more males using the platform than females: </a:t>
            </a:r>
          </a:p>
          <a:p>
            <a:pPr marL="0" lvl="0" indent="0" rtl="0">
              <a:spcBef>
                <a:spcPts val="640"/>
              </a:spcBef>
              <a:spcAft>
                <a:spcPts val="0"/>
              </a:spcAft>
              <a:buClr>
                <a:srgbClr val="262626"/>
              </a:buClr>
              <a:buSzPts val="3200"/>
              <a:buNone/>
            </a:pPr>
            <a:r>
              <a:rPr lang="en-GB" sz="3000" dirty="0">
                <a:solidFill>
                  <a:srgbClr val="262626"/>
                </a:solidFill>
              </a:rPr>
              <a:t>Facebook users are 43.6% female and 56.4% male.</a:t>
            </a:r>
            <a:endParaRPr sz="3000" dirty="0"/>
          </a:p>
          <a:p>
            <a:pPr marL="0" lvl="0" indent="0" rtl="0">
              <a:spcBef>
                <a:spcPts val="640"/>
              </a:spcBef>
              <a:spcAft>
                <a:spcPts val="0"/>
              </a:spcAft>
              <a:buClr>
                <a:srgbClr val="262626"/>
              </a:buClr>
              <a:buSzPts val="2000"/>
              <a:buNone/>
            </a:pPr>
            <a:br>
              <a:rPr lang="en-GB" sz="1400" dirty="0">
                <a:solidFill>
                  <a:srgbClr val="262626"/>
                </a:solidFill>
              </a:rPr>
            </a:br>
            <a:r>
              <a:rPr lang="en-US" sz="3000" dirty="0">
                <a:solidFill>
                  <a:srgbClr val="262626"/>
                </a:solidFill>
              </a:rPr>
              <a:t>Age demographics show 18 – 44 as the most engaged age groupings</a:t>
            </a:r>
            <a:endParaRPr dirty="0"/>
          </a:p>
          <a:p>
            <a:pPr marL="0" lvl="0" indent="0" rtl="0">
              <a:spcBef>
                <a:spcPts val="640"/>
              </a:spcBef>
              <a:spcAft>
                <a:spcPts val="0"/>
              </a:spcAft>
              <a:buClr>
                <a:srgbClr val="262626"/>
              </a:buClr>
              <a:buSzPts val="2000"/>
              <a:buNone/>
            </a:pPr>
            <a:br>
              <a:rPr lang="en-GB" sz="1400" dirty="0">
                <a:solidFill>
                  <a:srgbClr val="262626"/>
                </a:solidFill>
              </a:rPr>
            </a:br>
            <a:endParaRPr sz="3000" dirty="0"/>
          </a:p>
        </p:txBody>
      </p:sp>
      <p:pic>
        <p:nvPicPr>
          <p:cNvPr id="167" name="Google Shape;167;p10"/>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68" name="Google Shape;168;p10"/>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 icon&#10;&#10;Description automatically generated">
            <a:extLst>
              <a:ext uri="{FF2B5EF4-FFF2-40B4-BE49-F238E27FC236}">
                <a16:creationId xmlns:a16="http://schemas.microsoft.com/office/drawing/2014/main" id="{B43DA17F-7F4A-4F21-8698-BE979033B4DF}"/>
              </a:ext>
            </a:extLst>
          </p:cNvPr>
          <p:cNvPicPr>
            <a:picLocks noChangeAspect="1"/>
          </p:cNvPicPr>
          <p:nvPr/>
        </p:nvPicPr>
        <p:blipFill>
          <a:blip r:embed="rId5"/>
          <a:stretch>
            <a:fillRect/>
          </a:stretch>
        </p:blipFill>
        <p:spPr>
          <a:xfrm>
            <a:off x="8079680" y="268013"/>
            <a:ext cx="812800" cy="812800"/>
          </a:xfrm>
          <a:prstGeom prst="rect">
            <a:avLst/>
          </a:prstGeom>
        </p:spPr>
      </p:pic>
      <p:pic>
        <p:nvPicPr>
          <p:cNvPr id="7" name="Picture 6" descr="Icon&#10;&#10;Description automatically generated">
            <a:extLst>
              <a:ext uri="{FF2B5EF4-FFF2-40B4-BE49-F238E27FC236}">
                <a16:creationId xmlns:a16="http://schemas.microsoft.com/office/drawing/2014/main" id="{20E155C0-1478-4AD7-B303-4F5861CD8523}"/>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Facebook &amp; business</a:t>
            </a:r>
            <a:endParaRPr/>
          </a:p>
        </p:txBody>
      </p:sp>
      <p:sp>
        <p:nvSpPr>
          <p:cNvPr id="175" name="Google Shape;175;p11"/>
          <p:cNvSpPr txBox="1">
            <a:spLocks noGrp="1"/>
          </p:cNvSpPr>
          <p:nvPr>
            <p:ph type="subTitle" idx="1"/>
          </p:nvPr>
        </p:nvSpPr>
        <p:spPr>
          <a:xfrm>
            <a:off x="251520" y="2564904"/>
            <a:ext cx="8640960" cy="331236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00"/>
              <a:buFont typeface="Arial"/>
              <a:buNone/>
            </a:pPr>
            <a:r>
              <a:rPr lang="en-GB" dirty="0">
                <a:solidFill>
                  <a:srgbClr val="262626"/>
                </a:solidFill>
              </a:rPr>
              <a:t>Facebook is quickly becoming a “pay to play” environment - what do we mean by that and how can we combat that.</a:t>
            </a:r>
            <a:endParaRPr dirty="0"/>
          </a:p>
        </p:txBody>
      </p:sp>
      <p:pic>
        <p:nvPicPr>
          <p:cNvPr id="176" name="Google Shape;176;p11"/>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77" name="Google Shape;177;p11"/>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 icon&#10;&#10;Description automatically generated">
            <a:extLst>
              <a:ext uri="{FF2B5EF4-FFF2-40B4-BE49-F238E27FC236}">
                <a16:creationId xmlns:a16="http://schemas.microsoft.com/office/drawing/2014/main" id="{C5834FC1-CD81-403B-A56D-D782ECBCD643}"/>
              </a:ext>
            </a:extLst>
          </p:cNvPr>
          <p:cNvPicPr>
            <a:picLocks noChangeAspect="1"/>
          </p:cNvPicPr>
          <p:nvPr/>
        </p:nvPicPr>
        <p:blipFill>
          <a:blip r:embed="rId5"/>
          <a:stretch>
            <a:fillRect/>
          </a:stretch>
        </p:blipFill>
        <p:spPr>
          <a:xfrm>
            <a:off x="8079680" y="268013"/>
            <a:ext cx="812800" cy="812800"/>
          </a:xfrm>
          <a:prstGeom prst="rect">
            <a:avLst/>
          </a:prstGeom>
        </p:spPr>
      </p:pic>
      <p:pic>
        <p:nvPicPr>
          <p:cNvPr id="7" name="Picture 6" descr="Icon&#10;&#10;Description automatically generated">
            <a:extLst>
              <a:ext uri="{FF2B5EF4-FFF2-40B4-BE49-F238E27FC236}">
                <a16:creationId xmlns:a16="http://schemas.microsoft.com/office/drawing/2014/main" id="{2DFB0623-8C41-4E61-A1B6-8060C77C2EEB}"/>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Facebook &amp; business</a:t>
            </a:r>
            <a:endParaRPr/>
          </a:p>
        </p:txBody>
      </p:sp>
      <p:sp>
        <p:nvSpPr>
          <p:cNvPr id="184" name="Google Shape;184;p12"/>
          <p:cNvSpPr txBox="1">
            <a:spLocks noGrp="1"/>
          </p:cNvSpPr>
          <p:nvPr>
            <p:ph type="subTitle" idx="1"/>
          </p:nvPr>
        </p:nvSpPr>
        <p:spPr>
          <a:xfrm>
            <a:off x="251520" y="1449344"/>
            <a:ext cx="8640960" cy="442792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00"/>
              <a:buFont typeface="Arial"/>
              <a:buNone/>
            </a:pPr>
            <a:r>
              <a:rPr lang="en-GB" b="1" dirty="0">
                <a:solidFill>
                  <a:srgbClr val="262626"/>
                </a:solidFill>
              </a:rPr>
              <a:t>Dealing with Declining Organic Reach</a:t>
            </a:r>
            <a:endParaRPr dirty="0"/>
          </a:p>
          <a:p>
            <a:pPr marL="457200" lvl="0" indent="-457200" algn="l" rtl="0">
              <a:spcBef>
                <a:spcPts val="640"/>
              </a:spcBef>
              <a:spcAft>
                <a:spcPts val="0"/>
              </a:spcAft>
              <a:buClr>
                <a:srgbClr val="262626"/>
              </a:buClr>
              <a:buSzPts val="3200"/>
              <a:buFont typeface="Arial"/>
              <a:buChar char="•"/>
            </a:pPr>
            <a:r>
              <a:rPr lang="en-GB" dirty="0">
                <a:solidFill>
                  <a:srgbClr val="262626"/>
                </a:solidFill>
              </a:rPr>
              <a:t>Be very selective about what you post</a:t>
            </a:r>
            <a:endParaRPr dirty="0"/>
          </a:p>
          <a:p>
            <a:pPr marL="457200" lvl="0" indent="-457200" algn="l" rtl="0">
              <a:spcBef>
                <a:spcPts val="640"/>
              </a:spcBef>
              <a:spcAft>
                <a:spcPts val="0"/>
              </a:spcAft>
              <a:buClr>
                <a:srgbClr val="262626"/>
              </a:buClr>
              <a:buSzPts val="3200"/>
              <a:buFont typeface="Arial"/>
              <a:buChar char="•"/>
            </a:pPr>
            <a:r>
              <a:rPr lang="en-GB" dirty="0">
                <a:solidFill>
                  <a:srgbClr val="262626"/>
                </a:solidFill>
              </a:rPr>
              <a:t>Encourage fans to engage with your posts – as simple as “like and share”</a:t>
            </a:r>
            <a:endParaRPr dirty="0"/>
          </a:p>
          <a:p>
            <a:pPr marL="457200" lvl="0" indent="-457200" algn="l" rtl="0">
              <a:spcBef>
                <a:spcPts val="640"/>
              </a:spcBef>
              <a:spcAft>
                <a:spcPts val="0"/>
              </a:spcAft>
              <a:buClr>
                <a:srgbClr val="262626"/>
              </a:buClr>
              <a:buSzPts val="3200"/>
              <a:buFont typeface="Arial"/>
              <a:buChar char="•"/>
            </a:pPr>
            <a:r>
              <a:rPr lang="en-GB" dirty="0">
                <a:solidFill>
                  <a:srgbClr val="262626"/>
                </a:solidFill>
              </a:rPr>
              <a:t>Use a calendar to ensure that you have a variety of content to post and build in planning time to ensure quality of posts</a:t>
            </a:r>
            <a:r>
              <a:rPr lang="en-GB" sz="2400" dirty="0">
                <a:solidFill>
                  <a:srgbClr val="262626"/>
                </a:solidFill>
              </a:rPr>
              <a:t>.</a:t>
            </a:r>
            <a:endParaRPr dirty="0"/>
          </a:p>
          <a:p>
            <a:pPr marL="0" lvl="0" indent="0" algn="l" rtl="0">
              <a:spcBef>
                <a:spcPts val="640"/>
              </a:spcBef>
              <a:spcAft>
                <a:spcPts val="0"/>
              </a:spcAft>
              <a:buClr>
                <a:srgbClr val="888888"/>
              </a:buClr>
              <a:buSzPts val="3200"/>
              <a:buFont typeface="Arial"/>
              <a:buNone/>
            </a:pPr>
            <a:endParaRPr dirty="0">
              <a:solidFill>
                <a:srgbClr val="262626"/>
              </a:solidFill>
            </a:endParaRPr>
          </a:p>
        </p:txBody>
      </p:sp>
      <p:pic>
        <p:nvPicPr>
          <p:cNvPr id="185" name="Google Shape;185;p1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86" name="Google Shape;186;p1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 icon&#10;&#10;Description automatically generated">
            <a:extLst>
              <a:ext uri="{FF2B5EF4-FFF2-40B4-BE49-F238E27FC236}">
                <a16:creationId xmlns:a16="http://schemas.microsoft.com/office/drawing/2014/main" id="{9B409B60-ABE3-4102-89A9-452F8D651DF1}"/>
              </a:ext>
            </a:extLst>
          </p:cNvPr>
          <p:cNvPicPr>
            <a:picLocks noChangeAspect="1"/>
          </p:cNvPicPr>
          <p:nvPr/>
        </p:nvPicPr>
        <p:blipFill>
          <a:blip r:embed="rId5"/>
          <a:stretch>
            <a:fillRect/>
          </a:stretch>
        </p:blipFill>
        <p:spPr>
          <a:xfrm>
            <a:off x="8079680" y="268013"/>
            <a:ext cx="812800" cy="812800"/>
          </a:xfrm>
          <a:prstGeom prst="rect">
            <a:avLst/>
          </a:prstGeom>
        </p:spPr>
      </p:pic>
      <p:pic>
        <p:nvPicPr>
          <p:cNvPr id="7" name="Picture 6" descr="Icon&#10;&#10;Description automatically generated">
            <a:extLst>
              <a:ext uri="{FF2B5EF4-FFF2-40B4-BE49-F238E27FC236}">
                <a16:creationId xmlns:a16="http://schemas.microsoft.com/office/drawing/2014/main" id="{6DC7CA69-3DA3-48BE-9685-E8910D83CD22}"/>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Facebook &amp; strategy</a:t>
            </a:r>
            <a:endParaRPr dirty="0"/>
          </a:p>
        </p:txBody>
      </p:sp>
      <p:sp>
        <p:nvSpPr>
          <p:cNvPr id="192" name="Google Shape;192;p13"/>
          <p:cNvSpPr txBox="1">
            <a:spLocks noGrp="1"/>
          </p:cNvSpPr>
          <p:nvPr>
            <p:ph type="subTitle" idx="1"/>
          </p:nvPr>
        </p:nvSpPr>
        <p:spPr>
          <a:xfrm>
            <a:off x="251460" y="1269365"/>
            <a:ext cx="8641080" cy="48959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Font typeface="Arial"/>
              <a:buNone/>
            </a:pPr>
            <a:r>
              <a:rPr lang="en-GB" sz="2400" b="1" dirty="0">
                <a:solidFill>
                  <a:srgbClr val="262626"/>
                </a:solidFill>
              </a:rPr>
              <a:t>Know your story</a:t>
            </a:r>
            <a:endParaRPr dirty="0"/>
          </a:p>
          <a:p>
            <a:pPr marL="0" lvl="0" indent="0" algn="l" rtl="0">
              <a:spcBef>
                <a:spcPts val="480"/>
              </a:spcBef>
              <a:spcAft>
                <a:spcPts val="0"/>
              </a:spcAft>
              <a:buClr>
                <a:srgbClr val="262626"/>
              </a:buClr>
              <a:buSzPts val="2400"/>
              <a:buFont typeface="Arial"/>
              <a:buNone/>
            </a:pPr>
            <a:r>
              <a:rPr lang="en-GB" sz="2400" dirty="0">
                <a:solidFill>
                  <a:srgbClr val="262626"/>
                </a:solidFill>
              </a:rPr>
              <a:t>What is your unique voice? Are you a local volunteer organization or a global foundation? How can you bring your story to life in a compelling, authentic, and personal way?</a:t>
            </a:r>
            <a:endParaRPr dirty="0"/>
          </a:p>
          <a:p>
            <a:pPr marL="0" lvl="0" indent="0" algn="l" rtl="0">
              <a:spcBef>
                <a:spcPts val="480"/>
              </a:spcBef>
              <a:spcAft>
                <a:spcPts val="0"/>
              </a:spcAft>
              <a:buClr>
                <a:srgbClr val="262626"/>
              </a:buClr>
              <a:buSzPts val="2400"/>
              <a:buFont typeface="Arial"/>
              <a:buNone/>
            </a:pPr>
            <a:r>
              <a:rPr lang="en-GB" sz="2400" b="1" dirty="0">
                <a:solidFill>
                  <a:srgbClr val="262626"/>
                </a:solidFill>
              </a:rPr>
              <a:t>Know your audience</a:t>
            </a:r>
            <a:endParaRPr dirty="0"/>
          </a:p>
          <a:p>
            <a:pPr marL="0" lvl="0" indent="0" algn="l" rtl="0">
              <a:spcBef>
                <a:spcPts val="480"/>
              </a:spcBef>
              <a:spcAft>
                <a:spcPts val="0"/>
              </a:spcAft>
              <a:buClr>
                <a:srgbClr val="262626"/>
              </a:buClr>
              <a:buSzPts val="2400"/>
              <a:buFont typeface="Arial"/>
              <a:buNone/>
            </a:pPr>
            <a:r>
              <a:rPr lang="en-GB" sz="2400" dirty="0">
                <a:solidFill>
                  <a:srgbClr val="262626"/>
                </a:solidFill>
              </a:rPr>
              <a:t>Who are your customers? How will they want to connect with you? What content will be important to them?</a:t>
            </a:r>
            <a:endParaRPr dirty="0"/>
          </a:p>
          <a:p>
            <a:pPr marL="0" lvl="0" indent="0" algn="l" rtl="0">
              <a:spcBef>
                <a:spcPts val="480"/>
              </a:spcBef>
              <a:spcAft>
                <a:spcPts val="0"/>
              </a:spcAft>
              <a:buClr>
                <a:srgbClr val="262626"/>
              </a:buClr>
              <a:buSzPts val="2400"/>
              <a:buFont typeface="Arial"/>
              <a:buNone/>
            </a:pPr>
            <a:r>
              <a:rPr lang="en-GB" sz="2400" b="1" dirty="0">
                <a:solidFill>
                  <a:srgbClr val="262626"/>
                </a:solidFill>
              </a:rPr>
              <a:t>Know your goals</a:t>
            </a:r>
            <a:endParaRPr dirty="0"/>
          </a:p>
          <a:p>
            <a:pPr marL="0" lvl="0" indent="0" algn="l" rtl="0">
              <a:spcBef>
                <a:spcPts val="480"/>
              </a:spcBef>
              <a:spcAft>
                <a:spcPts val="0"/>
              </a:spcAft>
              <a:buClr>
                <a:srgbClr val="262626"/>
              </a:buClr>
              <a:buSzPts val="2400"/>
              <a:buFont typeface="Arial"/>
              <a:buNone/>
            </a:pPr>
            <a:r>
              <a:rPr lang="en-GB" sz="2400" dirty="0">
                <a:solidFill>
                  <a:srgbClr val="262626"/>
                </a:solidFill>
              </a:rPr>
              <a:t>What kind of relationship do you want to have with the people who connect to your Page? How much time are you willing to spend updating your Page? Defining and prioritizing your goals will help you create your Page posting strategy.</a:t>
            </a:r>
            <a:endParaRPr dirty="0"/>
          </a:p>
          <a:p>
            <a:pPr marL="0" lvl="0" indent="0" algn="l" rtl="0">
              <a:spcBef>
                <a:spcPts val="480"/>
              </a:spcBef>
              <a:spcAft>
                <a:spcPts val="0"/>
              </a:spcAft>
              <a:buClr>
                <a:srgbClr val="888888"/>
              </a:buClr>
              <a:buSzPts val="2400"/>
              <a:buFont typeface="Arial"/>
              <a:buNone/>
            </a:pPr>
            <a:endParaRPr sz="2400" dirty="0">
              <a:solidFill>
                <a:srgbClr val="262626"/>
              </a:solidFill>
            </a:endParaRPr>
          </a:p>
        </p:txBody>
      </p:sp>
      <p:pic>
        <p:nvPicPr>
          <p:cNvPr id="193" name="Google Shape;193;p13"/>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94" name="Google Shape;194;p13"/>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 icon&#10;&#10;Description automatically generated">
            <a:extLst>
              <a:ext uri="{FF2B5EF4-FFF2-40B4-BE49-F238E27FC236}">
                <a16:creationId xmlns:a16="http://schemas.microsoft.com/office/drawing/2014/main" id="{59D3DDAF-A494-4924-A166-3A86E9BAA674}"/>
              </a:ext>
            </a:extLst>
          </p:cNvPr>
          <p:cNvPicPr>
            <a:picLocks noChangeAspect="1"/>
          </p:cNvPicPr>
          <p:nvPr/>
        </p:nvPicPr>
        <p:blipFill>
          <a:blip r:embed="rId5"/>
          <a:stretch>
            <a:fillRect/>
          </a:stretch>
        </p:blipFill>
        <p:spPr>
          <a:xfrm>
            <a:off x="8079680" y="268013"/>
            <a:ext cx="812800" cy="812800"/>
          </a:xfrm>
          <a:prstGeom prst="rect">
            <a:avLst/>
          </a:prstGeom>
        </p:spPr>
      </p:pic>
      <p:pic>
        <p:nvPicPr>
          <p:cNvPr id="7" name="Picture 6" descr="Icon&#10;&#10;Description automatically generated">
            <a:extLst>
              <a:ext uri="{FF2B5EF4-FFF2-40B4-BE49-F238E27FC236}">
                <a16:creationId xmlns:a16="http://schemas.microsoft.com/office/drawing/2014/main" id="{01115BA0-134F-4F80-9B28-676E1D8D1E65}"/>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Facebook &amp; posting</a:t>
            </a:r>
            <a:endParaRPr dirty="0"/>
          </a:p>
        </p:txBody>
      </p:sp>
      <p:sp>
        <p:nvSpPr>
          <p:cNvPr id="200" name="Google Shape;200;p14"/>
          <p:cNvSpPr txBox="1">
            <a:spLocks noGrp="1"/>
          </p:cNvSpPr>
          <p:nvPr>
            <p:ph type="subTitle" idx="1"/>
          </p:nvPr>
        </p:nvSpPr>
        <p:spPr>
          <a:xfrm>
            <a:off x="251460" y="1080725"/>
            <a:ext cx="8641080" cy="5588635"/>
          </a:xfrm>
          <a:prstGeom prst="rect">
            <a:avLst/>
          </a:prstGeom>
          <a:noFill/>
          <a:ln>
            <a:noFill/>
          </a:ln>
        </p:spPr>
        <p:txBody>
          <a:bodyPr spcFirstLastPara="1" wrap="square" lIns="91425" tIns="45700" rIns="91425" bIns="45700" anchor="t" anchorCtr="0">
            <a:noAutofit/>
          </a:bodyPr>
          <a:lstStyle/>
          <a:p>
            <a:pPr marL="0" lvl="0" indent="0" algn="l" rtl="0">
              <a:spcBef>
                <a:spcPts val="480"/>
              </a:spcBef>
              <a:spcAft>
                <a:spcPts val="0"/>
              </a:spcAft>
              <a:buClr>
                <a:srgbClr val="262626"/>
              </a:buClr>
              <a:buSzPts val="2400"/>
              <a:buFont typeface="Arial"/>
              <a:buNone/>
            </a:pPr>
            <a:r>
              <a:rPr lang="en-GB" sz="2400" b="1" dirty="0">
                <a:solidFill>
                  <a:srgbClr val="262626"/>
                </a:solidFill>
              </a:rPr>
              <a:t>Find your own voice</a:t>
            </a:r>
            <a:endParaRPr dirty="0"/>
          </a:p>
          <a:p>
            <a:pPr marL="0" lvl="0" indent="0" algn="l" rtl="0">
              <a:spcBef>
                <a:spcPts val="480"/>
              </a:spcBef>
              <a:spcAft>
                <a:spcPts val="0"/>
              </a:spcAft>
              <a:buClr>
                <a:srgbClr val="262626"/>
              </a:buClr>
              <a:buSzPts val="2400"/>
              <a:buFont typeface="Arial"/>
              <a:buNone/>
            </a:pPr>
            <a:r>
              <a:rPr lang="en-GB" sz="2400" dirty="0">
                <a:solidFill>
                  <a:srgbClr val="262626"/>
                </a:solidFill>
              </a:rPr>
              <a:t>Speak in the first person / build an online personality / share candid stories and updates</a:t>
            </a:r>
            <a:endParaRPr sz="2000" dirty="0"/>
          </a:p>
          <a:p>
            <a:pPr marL="0" lvl="0" indent="0" algn="l" rtl="0">
              <a:spcBef>
                <a:spcPts val="480"/>
              </a:spcBef>
              <a:spcAft>
                <a:spcPts val="0"/>
              </a:spcAft>
              <a:buClr>
                <a:srgbClr val="262626"/>
              </a:buClr>
              <a:buSzPts val="2400"/>
              <a:buFont typeface="Arial"/>
              <a:buNone/>
            </a:pPr>
            <a:r>
              <a:rPr lang="en-GB" sz="2400" b="1" dirty="0">
                <a:solidFill>
                  <a:srgbClr val="262626"/>
                </a:solidFill>
              </a:rPr>
              <a:t>Create a conversation</a:t>
            </a:r>
            <a:endParaRPr dirty="0"/>
          </a:p>
          <a:p>
            <a:pPr marL="0" lvl="0" indent="0" algn="l" rtl="0">
              <a:spcBef>
                <a:spcPts val="480"/>
              </a:spcBef>
              <a:spcAft>
                <a:spcPts val="0"/>
              </a:spcAft>
              <a:buClr>
                <a:srgbClr val="262626"/>
              </a:buClr>
              <a:buSzPts val="2400"/>
              <a:buFont typeface="Arial"/>
              <a:buNone/>
            </a:pPr>
            <a:r>
              <a:rPr lang="en-GB" sz="2400" dirty="0">
                <a:solidFill>
                  <a:srgbClr val="262626"/>
                </a:solidFill>
              </a:rPr>
              <a:t>Ask a question in your status update / respond to people who comment on your posts / re-post your supporters updates if appropriate</a:t>
            </a:r>
            <a:endParaRPr dirty="0"/>
          </a:p>
          <a:p>
            <a:pPr marL="0" lvl="0" indent="0" algn="l" rtl="0">
              <a:spcBef>
                <a:spcPts val="480"/>
              </a:spcBef>
              <a:spcAft>
                <a:spcPts val="0"/>
              </a:spcAft>
              <a:buClr>
                <a:srgbClr val="262626"/>
              </a:buClr>
              <a:buSzPts val="2400"/>
              <a:buFont typeface="Arial"/>
              <a:buNone/>
            </a:pPr>
            <a:r>
              <a:rPr lang="en-GB" sz="2400" b="1" dirty="0">
                <a:solidFill>
                  <a:srgbClr val="262626"/>
                </a:solidFill>
              </a:rPr>
              <a:t>Offer a rich experience / share exclusive content</a:t>
            </a:r>
            <a:endParaRPr dirty="0"/>
          </a:p>
          <a:p>
            <a:pPr marL="0" lvl="0" indent="0" algn="l" rtl="0">
              <a:spcBef>
                <a:spcPts val="480"/>
              </a:spcBef>
              <a:spcAft>
                <a:spcPts val="0"/>
              </a:spcAft>
              <a:buClr>
                <a:srgbClr val="262626"/>
              </a:buClr>
              <a:buSzPts val="2400"/>
              <a:buFont typeface="Arial"/>
              <a:buNone/>
            </a:pPr>
            <a:r>
              <a:rPr lang="en-GB" sz="2400" dirty="0">
                <a:solidFill>
                  <a:srgbClr val="262626"/>
                </a:solidFill>
              </a:rPr>
              <a:t>Use a range of content - visuals are more compelling than text / Share links to news / celebrate milestones / post backstage pictures (behind the scenes) / give your followers an exclusive feel – they know more because they’re friends with you.</a:t>
            </a:r>
            <a:endParaRPr dirty="0"/>
          </a:p>
          <a:p>
            <a:pPr marL="0" lvl="0" indent="0" algn="l" rtl="0">
              <a:spcBef>
                <a:spcPts val="480"/>
              </a:spcBef>
              <a:spcAft>
                <a:spcPts val="0"/>
              </a:spcAft>
              <a:buClr>
                <a:srgbClr val="888888"/>
              </a:buClr>
              <a:buSzPts val="2400"/>
              <a:buFont typeface="Arial"/>
              <a:buNone/>
            </a:pPr>
            <a:endParaRPr sz="2400" dirty="0">
              <a:solidFill>
                <a:srgbClr val="262626"/>
              </a:solidFill>
            </a:endParaRPr>
          </a:p>
        </p:txBody>
      </p:sp>
      <p:pic>
        <p:nvPicPr>
          <p:cNvPr id="201" name="Google Shape;201;p14"/>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202" name="Google Shape;202;p14"/>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 icon&#10;&#10;Description automatically generated">
            <a:extLst>
              <a:ext uri="{FF2B5EF4-FFF2-40B4-BE49-F238E27FC236}">
                <a16:creationId xmlns:a16="http://schemas.microsoft.com/office/drawing/2014/main" id="{94615C0D-3739-4A8E-9413-BDE497604459}"/>
              </a:ext>
            </a:extLst>
          </p:cNvPr>
          <p:cNvPicPr>
            <a:picLocks noChangeAspect="1"/>
          </p:cNvPicPr>
          <p:nvPr/>
        </p:nvPicPr>
        <p:blipFill>
          <a:blip r:embed="rId5"/>
          <a:stretch>
            <a:fillRect/>
          </a:stretch>
        </p:blipFill>
        <p:spPr>
          <a:xfrm>
            <a:off x="8079680" y="268013"/>
            <a:ext cx="812800" cy="812800"/>
          </a:xfrm>
          <a:prstGeom prst="rect">
            <a:avLst/>
          </a:prstGeom>
        </p:spPr>
      </p:pic>
      <p:pic>
        <p:nvPicPr>
          <p:cNvPr id="7" name="Picture 6" descr="Icon&#10;&#10;Description automatically generated">
            <a:extLst>
              <a:ext uri="{FF2B5EF4-FFF2-40B4-BE49-F238E27FC236}">
                <a16:creationId xmlns:a16="http://schemas.microsoft.com/office/drawing/2014/main" id="{C2E54C7A-DFB3-4D1A-8682-CACA2DBDCC47}"/>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23"/>
        <p:cNvGrpSpPr/>
        <p:nvPr/>
      </p:nvGrpSpPr>
      <p:grpSpPr>
        <a:xfrm>
          <a:off x="0" y="0"/>
          <a:ext cx="0" cy="0"/>
          <a:chOff x="0" y="0"/>
          <a:chExt cx="0" cy="0"/>
        </a:xfrm>
      </p:grpSpPr>
      <p:sp>
        <p:nvSpPr>
          <p:cNvPr id="224" name="Google Shape;224;p17"/>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Messenger for Communication</a:t>
            </a:r>
            <a:endParaRPr/>
          </a:p>
        </p:txBody>
      </p:sp>
      <p:sp>
        <p:nvSpPr>
          <p:cNvPr id="225" name="Google Shape;225;p17"/>
          <p:cNvSpPr txBox="1">
            <a:spLocks noGrp="1"/>
          </p:cNvSpPr>
          <p:nvPr>
            <p:ph type="subTitle" idx="1"/>
          </p:nvPr>
        </p:nvSpPr>
        <p:spPr>
          <a:xfrm>
            <a:off x="251460" y="1269365"/>
            <a:ext cx="8641080" cy="46945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b="1">
                <a:solidFill>
                  <a:srgbClr val="262626"/>
                </a:solidFill>
              </a:rPr>
              <a:t>All business Pages have access to messaging. By default, when you create a Page, you’ll have messaging enabled.</a:t>
            </a:r>
            <a:br>
              <a:rPr lang="en-GB" sz="2400" b="1">
                <a:solidFill>
                  <a:srgbClr val="262626"/>
                </a:solidFill>
              </a:rPr>
            </a:br>
            <a:endParaRPr sz="2400" b="1">
              <a:solidFill>
                <a:srgbClr val="262626"/>
              </a:solidFill>
            </a:endParaRPr>
          </a:p>
          <a:p>
            <a:pPr marL="0" lvl="0" indent="0" algn="l" rtl="0">
              <a:spcBef>
                <a:spcPts val="480"/>
              </a:spcBef>
              <a:spcAft>
                <a:spcPts val="0"/>
              </a:spcAft>
              <a:buClr>
                <a:srgbClr val="262626"/>
              </a:buClr>
              <a:buSzPts val="2400"/>
              <a:buNone/>
            </a:pPr>
            <a:r>
              <a:rPr lang="en-GB" sz="2400" b="1">
                <a:solidFill>
                  <a:srgbClr val="262626"/>
                </a:solidFill>
              </a:rPr>
              <a:t>Choose Send Message as your Page’s call to action. When people visit your Page, they’ll see the CTA prominently displayed beneath your cover photo.</a:t>
            </a:r>
            <a:endParaRPr/>
          </a:p>
          <a:p>
            <a:pPr marL="0" lvl="0" indent="0" algn="l" rtl="0">
              <a:spcBef>
                <a:spcPts val="440"/>
              </a:spcBef>
              <a:spcAft>
                <a:spcPts val="0"/>
              </a:spcAft>
              <a:buClr>
                <a:srgbClr val="888888"/>
              </a:buClr>
              <a:buSzPts val="2200"/>
              <a:buNone/>
            </a:pPr>
            <a:endParaRPr sz="2200">
              <a:solidFill>
                <a:srgbClr val="262626"/>
              </a:solidFill>
            </a:endParaRPr>
          </a:p>
          <a:p>
            <a:pPr marL="0" lvl="0" indent="0" algn="l" rtl="0">
              <a:spcBef>
                <a:spcPts val="440"/>
              </a:spcBef>
              <a:spcAft>
                <a:spcPts val="0"/>
              </a:spcAft>
              <a:buClr>
                <a:srgbClr val="888888"/>
              </a:buClr>
              <a:buSzPts val="2200"/>
              <a:buNone/>
            </a:pPr>
            <a:endParaRPr sz="2200">
              <a:solidFill>
                <a:srgbClr val="262626"/>
              </a:solidFill>
            </a:endParaRPr>
          </a:p>
        </p:txBody>
      </p:sp>
      <p:pic>
        <p:nvPicPr>
          <p:cNvPr id="226" name="Google Shape;226;p17"/>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227" name="Google Shape;227;p17"/>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228" name="Google Shape;228;p17"/>
          <p:cNvPicPr preferRelativeResize="0"/>
          <p:nvPr/>
        </p:nvPicPr>
        <p:blipFill rotWithShape="1">
          <a:blip r:embed="rId5">
            <a:alphaModFix/>
          </a:blip>
          <a:srcRect/>
          <a:stretch/>
        </p:blipFill>
        <p:spPr>
          <a:xfrm>
            <a:off x="774686" y="3933056"/>
            <a:ext cx="7637463" cy="1419225"/>
          </a:xfrm>
          <a:prstGeom prst="rect">
            <a:avLst/>
          </a:prstGeom>
          <a:noFill/>
          <a:ln>
            <a:noFill/>
          </a:ln>
        </p:spPr>
      </p:pic>
      <p:pic>
        <p:nvPicPr>
          <p:cNvPr id="3" name="Picture 2" descr="Icon&#10;&#10;Description automatically generated">
            <a:extLst>
              <a:ext uri="{FF2B5EF4-FFF2-40B4-BE49-F238E27FC236}">
                <a16:creationId xmlns:a16="http://schemas.microsoft.com/office/drawing/2014/main" id="{B4A8F2B2-51D8-4407-9C4C-065864069EA8}"/>
              </a:ext>
            </a:extLst>
          </p:cNvPr>
          <p:cNvPicPr>
            <a:picLocks noChangeAspect="1"/>
          </p:cNvPicPr>
          <p:nvPr/>
        </p:nvPicPr>
        <p:blipFill>
          <a:blip r:embed="rId6"/>
          <a:stretch>
            <a:fillRect/>
          </a:stretch>
        </p:blipFill>
        <p:spPr>
          <a:xfrm>
            <a:off x="8159222" y="327365"/>
            <a:ext cx="812800" cy="812800"/>
          </a:xfrm>
          <a:prstGeom prst="rect">
            <a:avLst/>
          </a:prstGeom>
        </p:spPr>
      </p:pic>
      <p:pic>
        <p:nvPicPr>
          <p:cNvPr id="8" name="Picture 7" descr="Icon&#10;&#10;Description automatically generated">
            <a:extLst>
              <a:ext uri="{FF2B5EF4-FFF2-40B4-BE49-F238E27FC236}">
                <a16:creationId xmlns:a16="http://schemas.microsoft.com/office/drawing/2014/main" id="{8E28E283-5DD8-4F2A-911C-07AB641D8297}"/>
              </a:ext>
            </a:extLst>
          </p:cNvPr>
          <p:cNvPicPr>
            <a:picLocks noChangeAspect="1"/>
          </p:cNvPicPr>
          <p:nvPr/>
        </p:nvPicPr>
        <p:blipFill>
          <a:blip r:embed="rId7"/>
          <a:stretch>
            <a:fillRect/>
          </a:stretch>
        </p:blipFill>
        <p:spPr>
          <a:xfrm>
            <a:off x="7431947" y="6338252"/>
            <a:ext cx="1611384" cy="38673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5" name="Google Shape;235;p18"/>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Automatic Messages</a:t>
            </a:r>
            <a:endParaRPr dirty="0"/>
          </a:p>
        </p:txBody>
      </p:sp>
      <p:sp>
        <p:nvSpPr>
          <p:cNvPr id="236" name="Google Shape;236;p18"/>
          <p:cNvSpPr txBox="1">
            <a:spLocks noGrp="1"/>
          </p:cNvSpPr>
          <p:nvPr>
            <p:ph type="subTitle" idx="1"/>
          </p:nvPr>
        </p:nvSpPr>
        <p:spPr>
          <a:xfrm>
            <a:off x="251460" y="1269365"/>
            <a:ext cx="8641080" cy="50196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b="1" dirty="0">
                <a:solidFill>
                  <a:srgbClr val="262626"/>
                </a:solidFill>
              </a:rPr>
              <a:t>Messenger Greeting </a:t>
            </a:r>
            <a:r>
              <a:rPr lang="en-GB" sz="2400" dirty="0">
                <a:solidFill>
                  <a:srgbClr val="262626"/>
                </a:solidFill>
              </a:rPr>
              <a:t>(In Manage Page &gt; Inbox)</a:t>
            </a:r>
            <a:endParaRPr dirty="0"/>
          </a:p>
          <a:p>
            <a:pPr marL="0" lvl="0" indent="0" algn="l" rtl="0">
              <a:spcBef>
                <a:spcPts val="460"/>
              </a:spcBef>
              <a:spcAft>
                <a:spcPts val="0"/>
              </a:spcAft>
              <a:buClr>
                <a:srgbClr val="262626"/>
              </a:buClr>
              <a:buSzPts val="2300"/>
              <a:buNone/>
            </a:pPr>
            <a:r>
              <a:rPr lang="en-GB" sz="2300" dirty="0">
                <a:solidFill>
                  <a:srgbClr val="262626"/>
                </a:solidFill>
              </a:rPr>
              <a:t>This customizable note appears when someone starts a </a:t>
            </a:r>
            <a:r>
              <a:rPr lang="en-GB" sz="2300" b="1" dirty="0">
                <a:solidFill>
                  <a:srgbClr val="262626"/>
                </a:solidFill>
              </a:rPr>
              <a:t>new</a:t>
            </a:r>
            <a:r>
              <a:rPr lang="en-GB" sz="2300" dirty="0">
                <a:solidFill>
                  <a:srgbClr val="262626"/>
                </a:solidFill>
              </a:rPr>
              <a:t> message thread with you, but before they actually send their first message. It can be a great way to greet people and set a friendly tone, </a:t>
            </a:r>
            <a:br>
              <a:rPr lang="en-GB" sz="2300" dirty="0">
                <a:solidFill>
                  <a:srgbClr val="262626"/>
                </a:solidFill>
              </a:rPr>
            </a:br>
            <a:r>
              <a:rPr lang="en-GB" sz="2300" dirty="0">
                <a:solidFill>
                  <a:srgbClr val="262626"/>
                </a:solidFill>
              </a:rPr>
              <a:t>while also letting them know what types of </a:t>
            </a:r>
            <a:br>
              <a:rPr lang="en-GB" sz="2300" dirty="0">
                <a:solidFill>
                  <a:srgbClr val="262626"/>
                </a:solidFill>
              </a:rPr>
            </a:br>
            <a:r>
              <a:rPr lang="en-GB" sz="2300" dirty="0">
                <a:solidFill>
                  <a:srgbClr val="262626"/>
                </a:solidFill>
              </a:rPr>
              <a:t>messages are expected. </a:t>
            </a:r>
            <a:endParaRPr dirty="0"/>
          </a:p>
          <a:p>
            <a:pPr marL="0" lvl="0" indent="0" algn="l" rtl="0">
              <a:spcBef>
                <a:spcPts val="200"/>
              </a:spcBef>
              <a:spcAft>
                <a:spcPts val="0"/>
              </a:spcAft>
              <a:buClr>
                <a:srgbClr val="888888"/>
              </a:buClr>
              <a:buSzPts val="1000"/>
              <a:buNone/>
            </a:pPr>
            <a:endParaRPr sz="1000" dirty="0">
              <a:solidFill>
                <a:srgbClr val="262626"/>
              </a:solidFill>
            </a:endParaRPr>
          </a:p>
          <a:p>
            <a:pPr marL="0" lvl="0" indent="0" algn="l" rtl="0">
              <a:spcBef>
                <a:spcPts val="480"/>
              </a:spcBef>
              <a:spcAft>
                <a:spcPts val="0"/>
              </a:spcAft>
              <a:buClr>
                <a:srgbClr val="262626"/>
              </a:buClr>
              <a:buSzPts val="2400"/>
              <a:buNone/>
            </a:pPr>
            <a:r>
              <a:rPr lang="en-GB" sz="2400" b="1" dirty="0">
                <a:solidFill>
                  <a:srgbClr val="262626"/>
                </a:solidFill>
              </a:rPr>
              <a:t>Automated responses (located in </a:t>
            </a:r>
            <a:br>
              <a:rPr lang="en-GB" sz="2400" b="1" dirty="0">
                <a:solidFill>
                  <a:srgbClr val="262626"/>
                </a:solidFill>
              </a:rPr>
            </a:br>
            <a:r>
              <a:rPr lang="en-GB" sz="2400" b="1" dirty="0">
                <a:solidFill>
                  <a:srgbClr val="262626"/>
                </a:solidFill>
              </a:rPr>
              <a:t>your Inbox)</a:t>
            </a:r>
            <a:endParaRPr dirty="0"/>
          </a:p>
          <a:p>
            <a:pPr marL="0" lvl="0" indent="0" algn="l" rtl="0">
              <a:spcBef>
                <a:spcPts val="440"/>
              </a:spcBef>
              <a:spcAft>
                <a:spcPts val="0"/>
              </a:spcAft>
              <a:buClr>
                <a:srgbClr val="262626"/>
              </a:buClr>
              <a:buSzPts val="2200"/>
              <a:buNone/>
            </a:pPr>
            <a:r>
              <a:rPr lang="en-GB" sz="2200" dirty="0">
                <a:solidFill>
                  <a:srgbClr val="262626"/>
                </a:solidFill>
              </a:rPr>
              <a:t>There are a range of potential responses that </a:t>
            </a:r>
            <a:endParaRPr dirty="0"/>
          </a:p>
          <a:p>
            <a:pPr marL="0" lvl="0" indent="0" algn="l" rtl="0">
              <a:spcBef>
                <a:spcPts val="440"/>
              </a:spcBef>
              <a:spcAft>
                <a:spcPts val="0"/>
              </a:spcAft>
              <a:buClr>
                <a:srgbClr val="262626"/>
              </a:buClr>
              <a:buSzPts val="2200"/>
              <a:buNone/>
            </a:pPr>
            <a:r>
              <a:rPr lang="en-GB" sz="2200" dirty="0">
                <a:solidFill>
                  <a:srgbClr val="262626"/>
                </a:solidFill>
              </a:rPr>
              <a:t>you can activate. These can be tailored for </a:t>
            </a:r>
            <a:endParaRPr dirty="0"/>
          </a:p>
          <a:p>
            <a:pPr marL="0" lvl="0" indent="0" algn="l" rtl="0">
              <a:spcBef>
                <a:spcPts val="440"/>
              </a:spcBef>
              <a:spcAft>
                <a:spcPts val="0"/>
              </a:spcAft>
              <a:buClr>
                <a:srgbClr val="262626"/>
              </a:buClr>
              <a:buSzPts val="2200"/>
              <a:buNone/>
            </a:pPr>
            <a:r>
              <a:rPr lang="en-GB" sz="2200" dirty="0">
                <a:solidFill>
                  <a:srgbClr val="262626"/>
                </a:solidFill>
              </a:rPr>
              <a:t>individual businesses and include </a:t>
            </a:r>
            <a:br>
              <a:rPr lang="en-GB" sz="2200" dirty="0">
                <a:solidFill>
                  <a:srgbClr val="262626"/>
                </a:solidFill>
              </a:rPr>
            </a:br>
            <a:r>
              <a:rPr lang="en-GB" sz="2200" dirty="0">
                <a:solidFill>
                  <a:srgbClr val="262626"/>
                </a:solidFill>
              </a:rPr>
              <a:t>personalised options.</a:t>
            </a:r>
            <a:endParaRPr dirty="0"/>
          </a:p>
          <a:p>
            <a:pPr marL="0" lvl="0" indent="0" algn="l" rtl="0">
              <a:spcBef>
                <a:spcPts val="440"/>
              </a:spcBef>
              <a:spcAft>
                <a:spcPts val="0"/>
              </a:spcAft>
              <a:buClr>
                <a:srgbClr val="888888"/>
              </a:buClr>
              <a:buSzPts val="2200"/>
              <a:buNone/>
            </a:pPr>
            <a:endParaRPr sz="2200" dirty="0">
              <a:solidFill>
                <a:srgbClr val="262626"/>
              </a:solidFill>
            </a:endParaRPr>
          </a:p>
        </p:txBody>
      </p:sp>
      <p:pic>
        <p:nvPicPr>
          <p:cNvPr id="237" name="Google Shape;237;p18"/>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238" name="Google Shape;238;p18"/>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3" name="Picture 2" descr="A screenshot of a cell phone&#10;&#10;Description automatically generated">
            <a:extLst>
              <a:ext uri="{FF2B5EF4-FFF2-40B4-BE49-F238E27FC236}">
                <a16:creationId xmlns:a16="http://schemas.microsoft.com/office/drawing/2014/main" id="{DC6F98EB-CEBA-4DBD-801E-AC64D5EDCE4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t="9875"/>
          <a:stretch/>
        </p:blipFill>
        <p:spPr>
          <a:xfrm>
            <a:off x="5578718" y="2879124"/>
            <a:ext cx="4149637" cy="3842950"/>
          </a:xfrm>
          <a:prstGeom prst="rect">
            <a:avLst/>
          </a:prstGeom>
          <a:ln>
            <a:solidFill>
              <a:schemeClr val="bg1">
                <a:lumMod val="85000"/>
              </a:schemeClr>
            </a:solidFill>
          </a:ln>
        </p:spPr>
      </p:pic>
      <p:pic>
        <p:nvPicPr>
          <p:cNvPr id="8" name="Picture 7" descr="Icon&#10;&#10;Description automatically generated">
            <a:extLst>
              <a:ext uri="{FF2B5EF4-FFF2-40B4-BE49-F238E27FC236}">
                <a16:creationId xmlns:a16="http://schemas.microsoft.com/office/drawing/2014/main" id="{CCBC4FFC-7BA4-411D-9B07-0AC3F0C9517F}"/>
              </a:ext>
            </a:extLst>
          </p:cNvPr>
          <p:cNvPicPr>
            <a:picLocks noChangeAspect="1"/>
          </p:cNvPicPr>
          <p:nvPr/>
        </p:nvPicPr>
        <p:blipFill>
          <a:blip r:embed="rId6"/>
          <a:stretch>
            <a:fillRect/>
          </a:stretch>
        </p:blipFill>
        <p:spPr>
          <a:xfrm>
            <a:off x="8159222" y="327365"/>
            <a:ext cx="812800" cy="812800"/>
          </a:xfrm>
          <a:prstGeom prst="rect">
            <a:avLst/>
          </a:prstGeom>
        </p:spPr>
      </p:pic>
      <p:pic>
        <p:nvPicPr>
          <p:cNvPr id="9" name="Picture 8" descr="Icon&#10;&#10;Description automatically generated">
            <a:extLst>
              <a:ext uri="{FF2B5EF4-FFF2-40B4-BE49-F238E27FC236}">
                <a16:creationId xmlns:a16="http://schemas.microsoft.com/office/drawing/2014/main" id="{6F34EEFA-4417-42BD-B686-B13063E29C5D}"/>
              </a:ext>
            </a:extLst>
          </p:cNvPr>
          <p:cNvPicPr>
            <a:picLocks noChangeAspect="1"/>
          </p:cNvPicPr>
          <p:nvPr/>
        </p:nvPicPr>
        <p:blipFill>
          <a:blip r:embed="rId7"/>
          <a:stretch>
            <a:fillRect/>
          </a:stretch>
        </p:blipFill>
        <p:spPr>
          <a:xfrm>
            <a:off x="1303705" y="6335342"/>
            <a:ext cx="1611384" cy="3867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3"/>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Instagram</a:t>
            </a:r>
            <a:endParaRPr dirty="0"/>
          </a:p>
        </p:txBody>
      </p:sp>
      <p:sp>
        <p:nvSpPr>
          <p:cNvPr id="374" name="Google Shape;374;p33"/>
          <p:cNvSpPr txBox="1">
            <a:spLocks noGrp="1"/>
          </p:cNvSpPr>
          <p:nvPr>
            <p:ph type="subTitle" idx="1"/>
          </p:nvPr>
        </p:nvSpPr>
        <p:spPr>
          <a:xfrm>
            <a:off x="251520" y="1268760"/>
            <a:ext cx="864096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b="1" dirty="0">
                <a:solidFill>
                  <a:srgbClr val="262626"/>
                </a:solidFill>
              </a:rPr>
              <a:t>Share</a:t>
            </a:r>
            <a:r>
              <a:rPr lang="en-GB" sz="2400" dirty="0">
                <a:solidFill>
                  <a:srgbClr val="262626"/>
                </a:solidFill>
              </a:rPr>
              <a:t> your life/ business through pictures / series of pictures / video – </a:t>
            </a:r>
            <a:r>
              <a:rPr lang="en-GB" sz="2400" b="1" dirty="0">
                <a:solidFill>
                  <a:srgbClr val="262626"/>
                </a:solidFill>
              </a:rPr>
              <a:t>connect through imagery</a:t>
            </a:r>
            <a:r>
              <a:rPr lang="en-GB" sz="2400" dirty="0">
                <a:solidFill>
                  <a:srgbClr val="262626"/>
                </a:solidFill>
              </a:rPr>
              <a:t>. </a:t>
            </a:r>
            <a:r>
              <a:rPr lang="en-GB" sz="2400" b="1" dirty="0">
                <a:solidFill>
                  <a:srgbClr val="262626"/>
                </a:solidFill>
              </a:rPr>
              <a:t>Tell a story </a:t>
            </a:r>
            <a:r>
              <a:rPr lang="en-GB" sz="2400" dirty="0">
                <a:solidFill>
                  <a:srgbClr val="262626"/>
                </a:solidFill>
              </a:rPr>
              <a:t>visually. </a:t>
            </a:r>
            <a:endParaRPr dirty="0"/>
          </a:p>
          <a:p>
            <a:pPr marL="0" lvl="0" indent="0" algn="l" rtl="0">
              <a:spcBef>
                <a:spcPts val="480"/>
              </a:spcBef>
              <a:spcAft>
                <a:spcPts val="0"/>
              </a:spcAft>
              <a:buClr>
                <a:srgbClr val="888888"/>
              </a:buClr>
              <a:buSzPts val="2400"/>
              <a:buNone/>
            </a:pPr>
            <a:endParaRPr sz="800" dirty="0">
              <a:solidFill>
                <a:srgbClr val="262626"/>
              </a:solidFill>
            </a:endParaRPr>
          </a:p>
          <a:p>
            <a:pPr marL="0" lvl="0" indent="0" algn="l" rtl="0">
              <a:spcBef>
                <a:spcPts val="480"/>
              </a:spcBef>
              <a:spcAft>
                <a:spcPts val="0"/>
              </a:spcAft>
              <a:buClr>
                <a:srgbClr val="262626"/>
              </a:buClr>
              <a:buSzPts val="2400"/>
              <a:buNone/>
            </a:pPr>
            <a:r>
              <a:rPr lang="en-GB" sz="2400" b="1" dirty="0">
                <a:solidFill>
                  <a:srgbClr val="262626"/>
                </a:solidFill>
              </a:rPr>
              <a:t>Who uses ?</a:t>
            </a:r>
            <a:endParaRPr dirty="0"/>
          </a:p>
          <a:p>
            <a:pPr marL="342900" lvl="0" indent="-342900" algn="l" rtl="0">
              <a:spcBef>
                <a:spcPts val="480"/>
              </a:spcBef>
              <a:spcAft>
                <a:spcPts val="0"/>
              </a:spcAft>
              <a:buClr>
                <a:srgbClr val="262626"/>
              </a:buClr>
              <a:buSzPts val="2400"/>
              <a:buFont typeface="Arial" panose="020B0604020202020204" pitchFamily="34" charset="0"/>
              <a:buChar char="•"/>
            </a:pPr>
            <a:r>
              <a:rPr lang="en-GB" sz="2400" dirty="0">
                <a:solidFill>
                  <a:srgbClr val="262626"/>
                </a:solidFill>
              </a:rPr>
              <a:t>Main age group: 18-24 (30%) </a:t>
            </a:r>
            <a:r>
              <a:rPr lang="en-GB" sz="2400" b="1" dirty="0">
                <a:solidFill>
                  <a:srgbClr val="262626"/>
                </a:solidFill>
              </a:rPr>
              <a:t>32-34 year olds </a:t>
            </a:r>
            <a:r>
              <a:rPr lang="en-GB" sz="2400" dirty="0">
                <a:solidFill>
                  <a:srgbClr val="262626"/>
                </a:solidFill>
              </a:rPr>
              <a:t>(35%)</a:t>
            </a:r>
            <a:endParaRPr dirty="0"/>
          </a:p>
          <a:p>
            <a:pPr marL="342900" lvl="0" indent="-342900" algn="l" rtl="0">
              <a:spcBef>
                <a:spcPts val="480"/>
              </a:spcBef>
              <a:spcAft>
                <a:spcPts val="0"/>
              </a:spcAft>
              <a:buClr>
                <a:srgbClr val="262626"/>
              </a:buClr>
              <a:buSzPts val="2400"/>
              <a:buFont typeface="Arial" panose="020B0604020202020204" pitchFamily="34" charset="0"/>
              <a:buChar char="•"/>
            </a:pPr>
            <a:r>
              <a:rPr lang="en-GB" sz="2400" dirty="0">
                <a:solidFill>
                  <a:srgbClr val="262626"/>
                </a:solidFill>
              </a:rPr>
              <a:t>Platform users: </a:t>
            </a:r>
            <a:r>
              <a:rPr lang="en-US" sz="2400" b="1" dirty="0">
                <a:solidFill>
                  <a:srgbClr val="262626"/>
                </a:solidFill>
              </a:rPr>
              <a:t>56.3%</a:t>
            </a:r>
            <a:r>
              <a:rPr lang="en-US" sz="2400" dirty="0">
                <a:solidFill>
                  <a:srgbClr val="262626"/>
                </a:solidFill>
              </a:rPr>
              <a:t> female and 43.7% are male.</a:t>
            </a:r>
          </a:p>
          <a:p>
            <a:pPr marL="342900" lvl="0" indent="-342900" algn="l" rtl="0">
              <a:spcBef>
                <a:spcPts val="480"/>
              </a:spcBef>
              <a:spcAft>
                <a:spcPts val="0"/>
              </a:spcAft>
              <a:buClr>
                <a:srgbClr val="262626"/>
              </a:buClr>
              <a:buSzPts val="2400"/>
              <a:buFont typeface="Arial" panose="020B0604020202020204" pitchFamily="34" charset="0"/>
              <a:buChar char="•"/>
            </a:pPr>
            <a:r>
              <a:rPr lang="en-US" sz="2400" b="1" dirty="0">
                <a:solidFill>
                  <a:srgbClr val="262626"/>
                </a:solidFill>
              </a:rPr>
              <a:t>70% </a:t>
            </a:r>
            <a:r>
              <a:rPr lang="en-US" sz="2400" dirty="0">
                <a:solidFill>
                  <a:srgbClr val="262626"/>
                </a:solidFill>
              </a:rPr>
              <a:t>of shopping enthusiasts use Instagram for product discovery.</a:t>
            </a:r>
          </a:p>
          <a:p>
            <a:pPr marL="342900" lvl="0" indent="-342900" algn="l" rtl="0">
              <a:spcBef>
                <a:spcPts val="480"/>
              </a:spcBef>
              <a:spcAft>
                <a:spcPts val="0"/>
              </a:spcAft>
              <a:buClr>
                <a:srgbClr val="262626"/>
              </a:buClr>
              <a:buSzPts val="2400"/>
              <a:buFont typeface="Arial" panose="020B0604020202020204" pitchFamily="34" charset="0"/>
              <a:buChar char="•"/>
            </a:pPr>
            <a:r>
              <a:rPr lang="en-US" sz="2400" dirty="0">
                <a:solidFill>
                  <a:srgbClr val="262626"/>
                </a:solidFill>
              </a:rPr>
              <a:t>Posts with at least one hashtag average </a:t>
            </a:r>
            <a:r>
              <a:rPr lang="en-US" sz="2400" b="1" dirty="0">
                <a:solidFill>
                  <a:srgbClr val="262626"/>
                </a:solidFill>
              </a:rPr>
              <a:t>12.6% more engagement</a:t>
            </a:r>
            <a:r>
              <a:rPr lang="en-US" sz="2400" dirty="0">
                <a:solidFill>
                  <a:srgbClr val="262626"/>
                </a:solidFill>
              </a:rPr>
              <a:t>.</a:t>
            </a:r>
          </a:p>
          <a:p>
            <a:pPr marL="342900" lvl="0" indent="-342900" algn="l" rtl="0">
              <a:spcBef>
                <a:spcPts val="480"/>
              </a:spcBef>
              <a:spcAft>
                <a:spcPts val="0"/>
              </a:spcAft>
              <a:buClr>
                <a:srgbClr val="262626"/>
              </a:buClr>
              <a:buSzPts val="2400"/>
              <a:buFont typeface="Arial" panose="020B0604020202020204" pitchFamily="34" charset="0"/>
              <a:buChar char="•"/>
            </a:pPr>
            <a:r>
              <a:rPr lang="en-US" sz="2400" dirty="0">
                <a:solidFill>
                  <a:srgbClr val="262626"/>
                </a:solidFill>
              </a:rPr>
              <a:t>Users Engage More on Weekdays with </a:t>
            </a:r>
            <a:r>
              <a:rPr lang="en-US" sz="2400" b="1" dirty="0">
                <a:solidFill>
                  <a:srgbClr val="262626"/>
                </a:solidFill>
              </a:rPr>
              <a:t>Tuesday</a:t>
            </a:r>
            <a:r>
              <a:rPr lang="en-US" sz="2400" dirty="0">
                <a:solidFill>
                  <a:srgbClr val="262626"/>
                </a:solidFill>
              </a:rPr>
              <a:t> and </a:t>
            </a:r>
            <a:r>
              <a:rPr lang="en-US" sz="2400" b="1" dirty="0">
                <a:solidFill>
                  <a:srgbClr val="262626"/>
                </a:solidFill>
              </a:rPr>
              <a:t>Thursday</a:t>
            </a:r>
            <a:r>
              <a:rPr lang="en-US" sz="2400" dirty="0">
                <a:solidFill>
                  <a:srgbClr val="262626"/>
                </a:solidFill>
              </a:rPr>
              <a:t> showing most engagement.</a:t>
            </a:r>
            <a:endParaRPr dirty="0"/>
          </a:p>
        </p:txBody>
      </p:sp>
      <p:pic>
        <p:nvPicPr>
          <p:cNvPr id="375" name="Google Shape;375;p33"/>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376" name="Google Shape;376;p33"/>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3" name="Picture 2" descr="Icon&#10;&#10;Description automatically generated">
            <a:extLst>
              <a:ext uri="{FF2B5EF4-FFF2-40B4-BE49-F238E27FC236}">
                <a16:creationId xmlns:a16="http://schemas.microsoft.com/office/drawing/2014/main" id="{C08F5C23-48A6-407E-B3A2-E0E1D73BE5C0}"/>
              </a:ext>
            </a:extLst>
          </p:cNvPr>
          <p:cNvPicPr>
            <a:picLocks noChangeAspect="1"/>
          </p:cNvPicPr>
          <p:nvPr/>
        </p:nvPicPr>
        <p:blipFill>
          <a:blip r:embed="rId5"/>
          <a:stretch>
            <a:fillRect/>
          </a:stretch>
        </p:blipFill>
        <p:spPr>
          <a:xfrm>
            <a:off x="8062462" y="232860"/>
            <a:ext cx="830018" cy="830018"/>
          </a:xfrm>
          <a:prstGeom prst="rect">
            <a:avLst/>
          </a:prstGeom>
        </p:spPr>
      </p:pic>
      <p:pic>
        <p:nvPicPr>
          <p:cNvPr id="7" name="Picture 6" descr="Icon&#10;&#10;Description automatically generated">
            <a:extLst>
              <a:ext uri="{FF2B5EF4-FFF2-40B4-BE49-F238E27FC236}">
                <a16:creationId xmlns:a16="http://schemas.microsoft.com/office/drawing/2014/main" id="{8DCCD2E4-459B-44FB-8C06-62CC466F6283}"/>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4"/>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Instagram &amp; business</a:t>
            </a:r>
            <a:endParaRPr dirty="0"/>
          </a:p>
        </p:txBody>
      </p:sp>
      <p:sp>
        <p:nvSpPr>
          <p:cNvPr id="383" name="Google Shape;383;p34"/>
          <p:cNvSpPr txBox="1">
            <a:spLocks noGrp="1"/>
          </p:cNvSpPr>
          <p:nvPr>
            <p:ph type="subTitle" idx="1"/>
          </p:nvPr>
        </p:nvSpPr>
        <p:spPr>
          <a:xfrm>
            <a:off x="251520" y="1268760"/>
            <a:ext cx="864096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b="1" dirty="0">
                <a:solidFill>
                  <a:srgbClr val="262626"/>
                </a:solidFill>
              </a:rPr>
              <a:t>Why do companies use it?</a:t>
            </a:r>
            <a:endParaRPr dirty="0"/>
          </a:p>
          <a:p>
            <a:pPr marL="342900" lvl="0" indent="-342900" algn="l" rtl="0">
              <a:spcBef>
                <a:spcPts val="480"/>
              </a:spcBef>
              <a:spcAft>
                <a:spcPts val="0"/>
              </a:spcAft>
              <a:buClr>
                <a:srgbClr val="262626"/>
              </a:buClr>
              <a:buSzPts val="2400"/>
              <a:buFont typeface="Arial"/>
              <a:buChar char="•"/>
            </a:pPr>
            <a:r>
              <a:rPr lang="en-GB" sz="2400" dirty="0">
                <a:solidFill>
                  <a:srgbClr val="262626"/>
                </a:solidFill>
              </a:rPr>
              <a:t>Show the brand / visual exposure / editing tool for photos / </a:t>
            </a:r>
            <a:endParaRPr dirty="0"/>
          </a:p>
          <a:p>
            <a:pPr marL="342900" lvl="0" indent="-342900" algn="l" rtl="0">
              <a:spcBef>
                <a:spcPts val="480"/>
              </a:spcBef>
              <a:spcAft>
                <a:spcPts val="0"/>
              </a:spcAft>
              <a:buClr>
                <a:srgbClr val="262626"/>
              </a:buClr>
              <a:buSzPts val="2400"/>
              <a:buFont typeface="Arial"/>
              <a:buChar char="•"/>
            </a:pPr>
            <a:r>
              <a:rPr lang="en-GB" sz="2400" dirty="0">
                <a:solidFill>
                  <a:srgbClr val="262626"/>
                </a:solidFill>
              </a:rPr>
              <a:t>One of fastest expanding platforms – doubled active monthly users in last year. </a:t>
            </a:r>
            <a:r>
              <a:rPr lang="en-GB" sz="2400" b="1" dirty="0">
                <a:solidFill>
                  <a:srgbClr val="262626"/>
                </a:solidFill>
              </a:rPr>
              <a:t>1 billion+ monthly active users</a:t>
            </a:r>
            <a:r>
              <a:rPr lang="en-GB" sz="2400" dirty="0">
                <a:solidFill>
                  <a:srgbClr val="262626"/>
                </a:solidFill>
              </a:rPr>
              <a:t>. </a:t>
            </a:r>
            <a:r>
              <a:rPr lang="en-GB" sz="2000" dirty="0">
                <a:solidFill>
                  <a:srgbClr val="262626"/>
                </a:solidFill>
              </a:rPr>
              <a:t>(25/01/2020)</a:t>
            </a:r>
            <a:endParaRPr dirty="0"/>
          </a:p>
          <a:p>
            <a:pPr marL="342900" lvl="0" indent="-342900" algn="l" rtl="0">
              <a:spcBef>
                <a:spcPts val="480"/>
              </a:spcBef>
              <a:spcAft>
                <a:spcPts val="0"/>
              </a:spcAft>
              <a:buClr>
                <a:srgbClr val="262626"/>
              </a:buClr>
              <a:buSzPts val="2400"/>
              <a:buFont typeface="Arial"/>
              <a:buChar char="•"/>
            </a:pPr>
            <a:r>
              <a:rPr lang="en-GB" sz="2400" dirty="0">
                <a:solidFill>
                  <a:srgbClr val="262626"/>
                </a:solidFill>
              </a:rPr>
              <a:t>Excellent engagement opportunities</a:t>
            </a:r>
            <a:endParaRPr dirty="0"/>
          </a:p>
          <a:p>
            <a:pPr marL="342900" lvl="0" indent="-342900" algn="l" rtl="0">
              <a:spcBef>
                <a:spcPts val="480"/>
              </a:spcBef>
              <a:spcAft>
                <a:spcPts val="0"/>
              </a:spcAft>
              <a:buClr>
                <a:srgbClr val="262626"/>
              </a:buClr>
              <a:buSzPts val="2400"/>
              <a:buFont typeface="Arial"/>
              <a:buChar char="•"/>
            </a:pPr>
            <a:r>
              <a:rPr lang="en-GB" sz="2400" dirty="0">
                <a:solidFill>
                  <a:srgbClr val="262626"/>
                </a:solidFill>
              </a:rPr>
              <a:t>Integration – cross platform possibilities (bought by Facebook)</a:t>
            </a:r>
            <a:endParaRPr dirty="0"/>
          </a:p>
          <a:p>
            <a:pPr marL="342900" lvl="0" indent="-190500" algn="l" rtl="0">
              <a:spcBef>
                <a:spcPts val="480"/>
              </a:spcBef>
              <a:spcAft>
                <a:spcPts val="0"/>
              </a:spcAft>
              <a:buClr>
                <a:srgbClr val="888888"/>
              </a:buClr>
              <a:buSzPts val="2400"/>
              <a:buFont typeface="Arial"/>
              <a:buNone/>
            </a:pPr>
            <a:endParaRPr sz="2400" dirty="0">
              <a:solidFill>
                <a:srgbClr val="262626"/>
              </a:solidFill>
            </a:endParaRPr>
          </a:p>
          <a:p>
            <a:pPr marL="0" lvl="0" indent="0" algn="l" rtl="0">
              <a:spcBef>
                <a:spcPts val="480"/>
              </a:spcBef>
              <a:spcAft>
                <a:spcPts val="0"/>
              </a:spcAft>
              <a:buClr>
                <a:srgbClr val="262626"/>
              </a:buClr>
              <a:buSzPts val="2400"/>
              <a:buNone/>
            </a:pPr>
            <a:r>
              <a:rPr lang="en-GB" sz="2400" b="1" dirty="0">
                <a:solidFill>
                  <a:srgbClr val="262626"/>
                </a:solidFill>
              </a:rPr>
              <a:t>Advertising</a:t>
            </a:r>
            <a:endParaRPr dirty="0"/>
          </a:p>
          <a:p>
            <a:pPr marL="342900" lvl="0" indent="-342900" algn="l" rtl="0">
              <a:spcBef>
                <a:spcPts val="480"/>
              </a:spcBef>
              <a:spcAft>
                <a:spcPts val="0"/>
              </a:spcAft>
              <a:buClr>
                <a:srgbClr val="262626"/>
              </a:buClr>
              <a:buSzPts val="2400"/>
              <a:buFont typeface="Arial"/>
              <a:buChar char="•"/>
            </a:pPr>
            <a:r>
              <a:rPr lang="en-GB" sz="2400" dirty="0">
                <a:solidFill>
                  <a:srgbClr val="262626"/>
                </a:solidFill>
              </a:rPr>
              <a:t>2.4 more times likely to have users click an Advert on Instagram than any other platform – emotional responses to effective images. </a:t>
            </a:r>
            <a:endParaRPr dirty="0"/>
          </a:p>
          <a:p>
            <a:pPr marL="342900" lvl="0" indent="-190500" algn="l" rtl="0">
              <a:spcBef>
                <a:spcPts val="480"/>
              </a:spcBef>
              <a:spcAft>
                <a:spcPts val="0"/>
              </a:spcAft>
              <a:buClr>
                <a:srgbClr val="888888"/>
              </a:buClr>
              <a:buSzPts val="2400"/>
              <a:buFont typeface="Arial"/>
              <a:buNone/>
            </a:pPr>
            <a:endParaRPr sz="2400" dirty="0">
              <a:solidFill>
                <a:srgbClr val="3F3F3F"/>
              </a:solidFill>
            </a:endParaRPr>
          </a:p>
        </p:txBody>
      </p:sp>
      <p:pic>
        <p:nvPicPr>
          <p:cNvPr id="384" name="Google Shape;384;p34"/>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385" name="Google Shape;385;p34"/>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52CF4B3A-605F-40F2-901F-AB6407FC943A}"/>
              </a:ext>
            </a:extLst>
          </p:cNvPr>
          <p:cNvPicPr>
            <a:picLocks noChangeAspect="1"/>
          </p:cNvPicPr>
          <p:nvPr/>
        </p:nvPicPr>
        <p:blipFill>
          <a:blip r:embed="rId5"/>
          <a:stretch>
            <a:fillRect/>
          </a:stretch>
        </p:blipFill>
        <p:spPr>
          <a:xfrm>
            <a:off x="8062462" y="232860"/>
            <a:ext cx="830018" cy="830018"/>
          </a:xfrm>
          <a:prstGeom prst="rect">
            <a:avLst/>
          </a:prstGeom>
        </p:spPr>
      </p:pic>
      <p:pic>
        <p:nvPicPr>
          <p:cNvPr id="7" name="Picture 6" descr="Icon&#10;&#10;Description automatically generated">
            <a:extLst>
              <a:ext uri="{FF2B5EF4-FFF2-40B4-BE49-F238E27FC236}">
                <a16:creationId xmlns:a16="http://schemas.microsoft.com/office/drawing/2014/main" id="{FA891940-D911-4A05-A8AE-A4F1CF82AD21}"/>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7"/>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Instagram - development</a:t>
            </a:r>
            <a:endParaRPr dirty="0"/>
          </a:p>
        </p:txBody>
      </p:sp>
      <p:sp>
        <p:nvSpPr>
          <p:cNvPr id="410" name="Google Shape;410;p37"/>
          <p:cNvSpPr txBox="1">
            <a:spLocks noGrp="1"/>
          </p:cNvSpPr>
          <p:nvPr>
            <p:ph type="subTitle" idx="1"/>
          </p:nvPr>
        </p:nvSpPr>
        <p:spPr>
          <a:xfrm>
            <a:off x="251520" y="1268760"/>
            <a:ext cx="8640960" cy="475252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262626"/>
              </a:buClr>
              <a:buSzPts val="2400"/>
              <a:buNone/>
            </a:pPr>
            <a:r>
              <a:rPr lang="en-GB" sz="2400" b="1" dirty="0">
                <a:solidFill>
                  <a:srgbClr val="262626"/>
                </a:solidFill>
              </a:rPr>
              <a:t>Where it’s going</a:t>
            </a:r>
            <a:endParaRPr dirty="0"/>
          </a:p>
          <a:p>
            <a:pPr marL="0" lvl="0" indent="0" algn="l" rtl="0">
              <a:lnSpc>
                <a:spcPct val="150000"/>
              </a:lnSpc>
              <a:spcBef>
                <a:spcPts val="480"/>
              </a:spcBef>
              <a:spcAft>
                <a:spcPts val="0"/>
              </a:spcAft>
              <a:buClr>
                <a:srgbClr val="262626"/>
              </a:buClr>
              <a:buSzPts val="2400"/>
              <a:buNone/>
            </a:pPr>
            <a:r>
              <a:rPr lang="en-GB" sz="2400" dirty="0">
                <a:solidFill>
                  <a:srgbClr val="262626"/>
                </a:solidFill>
              </a:rPr>
              <a:t>Since being bought by Facebook there has been a lot of changes :</a:t>
            </a:r>
            <a:endParaRPr dirty="0">
              <a:solidFill>
                <a:srgbClr val="262626"/>
              </a:solidFill>
            </a:endParaRPr>
          </a:p>
          <a:p>
            <a:pPr marL="342900" lvl="0" indent="-342900" algn="l" rtl="0">
              <a:lnSpc>
                <a:spcPct val="150000"/>
              </a:lnSpc>
              <a:spcBef>
                <a:spcPts val="480"/>
              </a:spcBef>
              <a:spcAft>
                <a:spcPts val="0"/>
              </a:spcAft>
              <a:buClr>
                <a:srgbClr val="262626"/>
              </a:buClr>
              <a:buSzPts val="2400"/>
              <a:buFont typeface="Arial"/>
              <a:buChar char="•"/>
            </a:pPr>
            <a:r>
              <a:rPr lang="en-GB" sz="2400" dirty="0">
                <a:solidFill>
                  <a:srgbClr val="262626"/>
                </a:solidFill>
              </a:rPr>
              <a:t>business accounts &amp; analytics (business accounts only)</a:t>
            </a:r>
            <a:endParaRPr dirty="0">
              <a:solidFill>
                <a:srgbClr val="262626"/>
              </a:solidFill>
            </a:endParaRPr>
          </a:p>
          <a:p>
            <a:pPr marL="342900" lvl="0" indent="-342900" algn="l" rtl="0">
              <a:lnSpc>
                <a:spcPct val="150000"/>
              </a:lnSpc>
              <a:spcBef>
                <a:spcPts val="480"/>
              </a:spcBef>
              <a:spcAft>
                <a:spcPts val="0"/>
              </a:spcAft>
              <a:buClr>
                <a:srgbClr val="262626"/>
              </a:buClr>
              <a:buSzPts val="2400"/>
              <a:buFont typeface="Arial"/>
              <a:buChar char="•"/>
            </a:pPr>
            <a:r>
              <a:rPr lang="en-GB" sz="2400" dirty="0">
                <a:solidFill>
                  <a:srgbClr val="262626"/>
                </a:solidFill>
              </a:rPr>
              <a:t>view products (requires Facebook account)</a:t>
            </a:r>
            <a:endParaRPr dirty="0">
              <a:solidFill>
                <a:srgbClr val="262626"/>
              </a:solidFill>
            </a:endParaRPr>
          </a:p>
          <a:p>
            <a:pPr marL="342900" lvl="0" indent="-342900" algn="l" rtl="0">
              <a:lnSpc>
                <a:spcPct val="150000"/>
              </a:lnSpc>
              <a:spcBef>
                <a:spcPts val="480"/>
              </a:spcBef>
              <a:spcAft>
                <a:spcPts val="0"/>
              </a:spcAft>
              <a:buClr>
                <a:srgbClr val="262626"/>
              </a:buClr>
              <a:buSzPts val="2400"/>
              <a:buFont typeface="Arial"/>
              <a:buChar char="•"/>
            </a:pPr>
            <a:r>
              <a:rPr lang="en-GB" sz="2400" dirty="0">
                <a:solidFill>
                  <a:srgbClr val="262626"/>
                </a:solidFill>
              </a:rPr>
              <a:t>Product tagging allowed in posts</a:t>
            </a:r>
            <a:endParaRPr sz="2400" dirty="0">
              <a:solidFill>
                <a:srgbClr val="262626"/>
              </a:solidFill>
            </a:endParaRPr>
          </a:p>
          <a:p>
            <a:pPr marL="342900" lvl="0" indent="-342900" algn="l" rtl="0">
              <a:lnSpc>
                <a:spcPct val="150000"/>
              </a:lnSpc>
              <a:spcBef>
                <a:spcPts val="480"/>
              </a:spcBef>
              <a:spcAft>
                <a:spcPts val="0"/>
              </a:spcAft>
              <a:buClr>
                <a:srgbClr val="3F3F3F"/>
              </a:buClr>
              <a:buSzPts val="2400"/>
              <a:buFont typeface="Arial"/>
              <a:buChar char="•"/>
            </a:pPr>
            <a:r>
              <a:rPr lang="en-GB" sz="2400" dirty="0">
                <a:solidFill>
                  <a:srgbClr val="262626"/>
                </a:solidFill>
              </a:rPr>
              <a:t>Instagram Stories now allow for product tagging</a:t>
            </a:r>
            <a:endParaRPr sz="2400" dirty="0">
              <a:solidFill>
                <a:srgbClr val="262626"/>
              </a:solidFill>
            </a:endParaRPr>
          </a:p>
        </p:txBody>
      </p:sp>
      <p:pic>
        <p:nvPicPr>
          <p:cNvPr id="411" name="Google Shape;411;p37"/>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412" name="Google Shape;412;p37"/>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9A49ACE4-D31E-4040-829A-527036DD8A2F}"/>
              </a:ext>
            </a:extLst>
          </p:cNvPr>
          <p:cNvPicPr>
            <a:picLocks noChangeAspect="1"/>
          </p:cNvPicPr>
          <p:nvPr/>
        </p:nvPicPr>
        <p:blipFill>
          <a:blip r:embed="rId5"/>
          <a:stretch>
            <a:fillRect/>
          </a:stretch>
        </p:blipFill>
        <p:spPr>
          <a:xfrm>
            <a:off x="8062462" y="232860"/>
            <a:ext cx="830018" cy="830018"/>
          </a:xfrm>
          <a:prstGeom prst="rect">
            <a:avLst/>
          </a:prstGeom>
        </p:spPr>
      </p:pic>
      <p:pic>
        <p:nvPicPr>
          <p:cNvPr id="7" name="Picture 6" descr="Icon&#10;&#10;Description automatically generated">
            <a:extLst>
              <a:ext uri="{FF2B5EF4-FFF2-40B4-BE49-F238E27FC236}">
                <a16:creationId xmlns:a16="http://schemas.microsoft.com/office/drawing/2014/main" id="{4987FD05-FE7E-4180-9BE9-BA1AA70A6CC0}"/>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Social Media Marketing</a:t>
            </a:r>
            <a:endParaRPr/>
          </a:p>
        </p:txBody>
      </p:sp>
      <p:sp>
        <p:nvSpPr>
          <p:cNvPr id="97" name="Google Shape;97;p2"/>
          <p:cNvSpPr txBox="1">
            <a:spLocks noGrp="1"/>
          </p:cNvSpPr>
          <p:nvPr>
            <p:ph type="subTitle" idx="1"/>
          </p:nvPr>
        </p:nvSpPr>
        <p:spPr>
          <a:xfrm>
            <a:off x="251520" y="2625519"/>
            <a:ext cx="8640960" cy="160696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3F3F3F"/>
              </a:buClr>
              <a:buSzPts val="2800"/>
              <a:buNone/>
            </a:pPr>
            <a:r>
              <a:rPr lang="en-GB" sz="2800" dirty="0">
                <a:solidFill>
                  <a:srgbClr val="3F3F3F"/>
                </a:solidFill>
              </a:rPr>
              <a:t>Social Media Marketing is:</a:t>
            </a:r>
            <a:endParaRPr lang="en-GB" dirty="0"/>
          </a:p>
          <a:p>
            <a:pPr marL="0" lvl="0" indent="0" algn="ctr" rtl="0">
              <a:spcBef>
                <a:spcPts val="0"/>
              </a:spcBef>
              <a:spcAft>
                <a:spcPts val="0"/>
              </a:spcAft>
              <a:buClr>
                <a:srgbClr val="3F3F3F"/>
              </a:buClr>
              <a:buSzPts val="2800"/>
              <a:buNone/>
            </a:pPr>
            <a:r>
              <a:rPr lang="en-GB" sz="2800" dirty="0">
                <a:solidFill>
                  <a:srgbClr val="3F3F3F"/>
                </a:solidFill>
              </a:rPr>
              <a:t>“Putting your brand / business where the conversation already is.”</a:t>
            </a:r>
            <a:endParaRPr dirty="0"/>
          </a:p>
        </p:txBody>
      </p:sp>
      <p:pic>
        <p:nvPicPr>
          <p:cNvPr id="98" name="Google Shape;98;p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9B59AF17-A900-44D5-8D05-62FF851D28A9}"/>
              </a:ext>
            </a:extLst>
          </p:cNvPr>
          <p:cNvPicPr>
            <a:picLocks noChangeAspect="1"/>
          </p:cNvPicPr>
          <p:nvPr/>
        </p:nvPicPr>
        <p:blipFill>
          <a:blip r:embed="rId5"/>
          <a:stretch>
            <a:fillRect/>
          </a:stretch>
        </p:blipFill>
        <p:spPr>
          <a:xfrm>
            <a:off x="7431947" y="6338252"/>
            <a:ext cx="1611384" cy="38673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16"/>
        <p:cNvGrpSpPr/>
        <p:nvPr/>
      </p:nvGrpSpPr>
      <p:grpSpPr>
        <a:xfrm>
          <a:off x="0" y="0"/>
          <a:ext cx="0" cy="0"/>
          <a:chOff x="0" y="0"/>
          <a:chExt cx="0" cy="0"/>
        </a:xfrm>
      </p:grpSpPr>
      <p:sp>
        <p:nvSpPr>
          <p:cNvPr id="417" name="Google Shape;417;p38"/>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Instagram - what's good</a:t>
            </a:r>
            <a:endParaRPr dirty="0"/>
          </a:p>
        </p:txBody>
      </p:sp>
      <p:sp>
        <p:nvSpPr>
          <p:cNvPr id="418" name="Google Shape;418;p38"/>
          <p:cNvSpPr txBox="1">
            <a:spLocks noGrp="1"/>
          </p:cNvSpPr>
          <p:nvPr>
            <p:ph type="subTitle" idx="1"/>
          </p:nvPr>
        </p:nvSpPr>
        <p:spPr>
          <a:xfrm>
            <a:off x="251520" y="1268760"/>
            <a:ext cx="8640960" cy="4608512"/>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262626"/>
              </a:buClr>
              <a:buSzPts val="2400"/>
              <a:buFont typeface="Arial" panose="020B0604020202020204" pitchFamily="34" charset="0"/>
              <a:buChar char="•"/>
            </a:pPr>
            <a:r>
              <a:rPr lang="en-GB" sz="2400" dirty="0">
                <a:solidFill>
                  <a:srgbClr val="262626"/>
                </a:solidFill>
              </a:rPr>
              <a:t>Visual content of brand – credible source, behind the scenes, create a relationship between the business &amp; the customer (they feel they know you)</a:t>
            </a:r>
            <a:endParaRPr dirty="0"/>
          </a:p>
          <a:p>
            <a:pPr marL="342900" lvl="0" indent="-342900" algn="l" rtl="0">
              <a:lnSpc>
                <a:spcPct val="150000"/>
              </a:lnSpc>
              <a:spcBef>
                <a:spcPts val="480"/>
              </a:spcBef>
              <a:spcAft>
                <a:spcPts val="0"/>
              </a:spcAft>
              <a:buClr>
                <a:srgbClr val="262626"/>
              </a:buClr>
              <a:buSzPts val="2400"/>
              <a:buFont typeface="Arial" panose="020B0604020202020204" pitchFamily="34" charset="0"/>
              <a:buChar char="•"/>
            </a:pPr>
            <a:r>
              <a:rPr lang="en-GB" sz="2400" dirty="0">
                <a:solidFill>
                  <a:srgbClr val="262626"/>
                </a:solidFill>
              </a:rPr>
              <a:t>Integration – cross platform application, mix it up – variety is the spice of life! You can use the filters and then share the pictures across platforms.</a:t>
            </a:r>
            <a:endParaRPr dirty="0"/>
          </a:p>
          <a:p>
            <a:pPr marL="342900" lvl="0" indent="-342900" algn="l" rtl="0">
              <a:lnSpc>
                <a:spcPct val="150000"/>
              </a:lnSpc>
              <a:spcBef>
                <a:spcPts val="480"/>
              </a:spcBef>
              <a:spcAft>
                <a:spcPts val="0"/>
              </a:spcAft>
              <a:buClr>
                <a:srgbClr val="262626"/>
              </a:buClr>
              <a:buSzPts val="2400"/>
              <a:buFont typeface="Arial" panose="020B0604020202020204" pitchFamily="34" charset="0"/>
              <a:buChar char="•"/>
            </a:pPr>
            <a:r>
              <a:rPr lang="en-GB" sz="2400" dirty="0">
                <a:solidFill>
                  <a:srgbClr val="262626"/>
                </a:solidFill>
              </a:rPr>
              <a:t>Clear demographics - Young to middle age users, slightly female dominated</a:t>
            </a:r>
            <a:endParaRPr dirty="0"/>
          </a:p>
        </p:txBody>
      </p:sp>
      <p:pic>
        <p:nvPicPr>
          <p:cNvPr id="419" name="Google Shape;419;p38"/>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420" name="Google Shape;420;p38"/>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7E9C747E-F522-4916-86EF-929BA5CBBE2F}"/>
              </a:ext>
            </a:extLst>
          </p:cNvPr>
          <p:cNvPicPr>
            <a:picLocks noChangeAspect="1"/>
          </p:cNvPicPr>
          <p:nvPr/>
        </p:nvPicPr>
        <p:blipFill>
          <a:blip r:embed="rId5"/>
          <a:stretch>
            <a:fillRect/>
          </a:stretch>
        </p:blipFill>
        <p:spPr>
          <a:xfrm>
            <a:off x="8062462" y="232860"/>
            <a:ext cx="830018" cy="830018"/>
          </a:xfrm>
          <a:prstGeom prst="rect">
            <a:avLst/>
          </a:prstGeom>
        </p:spPr>
      </p:pic>
      <p:pic>
        <p:nvPicPr>
          <p:cNvPr id="7" name="Picture 6" descr="Icon&#10;&#10;Description automatically generated">
            <a:extLst>
              <a:ext uri="{FF2B5EF4-FFF2-40B4-BE49-F238E27FC236}">
                <a16:creationId xmlns:a16="http://schemas.microsoft.com/office/drawing/2014/main" id="{4D6A5928-31BF-499F-932E-F16ACF036E2A}"/>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454"/>
        <p:cNvGrpSpPr/>
        <p:nvPr/>
      </p:nvGrpSpPr>
      <p:grpSpPr>
        <a:xfrm>
          <a:off x="0" y="0"/>
          <a:ext cx="0" cy="0"/>
          <a:chOff x="0" y="0"/>
          <a:chExt cx="0" cy="0"/>
        </a:xfrm>
      </p:grpSpPr>
      <p:sp>
        <p:nvSpPr>
          <p:cNvPr id="455" name="Google Shape;455;p4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Instagram - Top Tips</a:t>
            </a:r>
            <a:endParaRPr dirty="0"/>
          </a:p>
        </p:txBody>
      </p:sp>
      <p:sp>
        <p:nvSpPr>
          <p:cNvPr id="456" name="Google Shape;456;p42"/>
          <p:cNvSpPr txBox="1">
            <a:spLocks noGrp="1"/>
          </p:cNvSpPr>
          <p:nvPr>
            <p:ph type="subTitle" idx="1"/>
          </p:nvPr>
        </p:nvSpPr>
        <p:spPr>
          <a:xfrm>
            <a:off x="251460" y="1143635"/>
            <a:ext cx="8641080" cy="4733925"/>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262626"/>
              </a:buClr>
              <a:buSzPts val="2400"/>
              <a:buFont typeface="Arial"/>
              <a:buChar char="•"/>
            </a:pPr>
            <a:r>
              <a:rPr lang="en-GB" sz="2400">
                <a:solidFill>
                  <a:srgbClr val="262626"/>
                </a:solidFill>
              </a:rPr>
              <a:t>If you get stuck - Instagram have a useful “help” site at: </a:t>
            </a:r>
            <a:r>
              <a:rPr lang="en-GB" sz="2000">
                <a:solidFill>
                  <a:srgbClr val="262626"/>
                </a:solidFill>
              </a:rPr>
              <a:t>https://help.instagram.com/ </a:t>
            </a:r>
            <a:endParaRPr/>
          </a:p>
          <a:p>
            <a:pPr marL="342900" lvl="0" indent="-342900" algn="l" rtl="0">
              <a:lnSpc>
                <a:spcPct val="150000"/>
              </a:lnSpc>
              <a:spcBef>
                <a:spcPts val="480"/>
              </a:spcBef>
              <a:spcAft>
                <a:spcPts val="0"/>
              </a:spcAft>
              <a:buClr>
                <a:srgbClr val="262626"/>
              </a:buClr>
              <a:buSzPts val="2400"/>
              <a:buFont typeface="Arial"/>
              <a:buChar char="•"/>
            </a:pPr>
            <a:r>
              <a:rPr lang="en-GB" sz="2400">
                <a:solidFill>
                  <a:srgbClr val="262626"/>
                </a:solidFill>
              </a:rPr>
              <a:t>If you're a business check this option - so you can connect to your business website &amp; potential customers too.</a:t>
            </a:r>
            <a:endParaRPr/>
          </a:p>
          <a:p>
            <a:pPr marL="342900" lvl="0" indent="-342900" algn="l" rtl="0">
              <a:lnSpc>
                <a:spcPct val="150000"/>
              </a:lnSpc>
              <a:spcBef>
                <a:spcPts val="480"/>
              </a:spcBef>
              <a:spcAft>
                <a:spcPts val="0"/>
              </a:spcAft>
              <a:buClr>
                <a:srgbClr val="262626"/>
              </a:buClr>
              <a:buSzPts val="2400"/>
              <a:buFont typeface="Arial"/>
              <a:buChar char="•"/>
            </a:pPr>
            <a:r>
              <a:rPr lang="en-GB" sz="2400">
                <a:solidFill>
                  <a:srgbClr val="262626"/>
                </a:solidFill>
              </a:rPr>
              <a:t>The more followers you have, the further your images and name will spread - share the love! (go follow others)</a:t>
            </a:r>
            <a:endParaRPr/>
          </a:p>
          <a:p>
            <a:pPr marL="342900" lvl="0" indent="-342900" algn="l" rtl="0">
              <a:lnSpc>
                <a:spcPct val="150000"/>
              </a:lnSpc>
              <a:spcBef>
                <a:spcPts val="480"/>
              </a:spcBef>
              <a:spcAft>
                <a:spcPts val="0"/>
              </a:spcAft>
              <a:buClr>
                <a:srgbClr val="262626"/>
              </a:buClr>
              <a:buSzPts val="2400"/>
              <a:buFont typeface="Arial"/>
              <a:buChar char="•"/>
            </a:pPr>
            <a:r>
              <a:rPr lang="en-GB" sz="2400">
                <a:solidFill>
                  <a:srgbClr val="262626"/>
                </a:solidFill>
              </a:rPr>
              <a:t>Following interesting people is a great way to get inspired, and it helps Instagram’s algorithms learn what you like and suggest photos and videos in the Discovery tab.</a:t>
            </a:r>
            <a:endParaRPr/>
          </a:p>
          <a:p>
            <a:pPr marL="342900" lvl="0" indent="-190500" algn="l" rtl="0">
              <a:lnSpc>
                <a:spcPct val="150000"/>
              </a:lnSpc>
              <a:spcBef>
                <a:spcPts val="480"/>
              </a:spcBef>
              <a:spcAft>
                <a:spcPts val="0"/>
              </a:spcAft>
              <a:buClr>
                <a:srgbClr val="888888"/>
              </a:buClr>
              <a:buSzPts val="2400"/>
              <a:buFont typeface="Arial"/>
              <a:buNone/>
            </a:pPr>
            <a:endParaRPr sz="2400">
              <a:solidFill>
                <a:srgbClr val="3F3F3F"/>
              </a:solidFill>
            </a:endParaRPr>
          </a:p>
          <a:p>
            <a:pPr marL="342900" lvl="0" indent="-190500" algn="l" rtl="0">
              <a:lnSpc>
                <a:spcPct val="150000"/>
              </a:lnSpc>
              <a:spcBef>
                <a:spcPts val="480"/>
              </a:spcBef>
              <a:spcAft>
                <a:spcPts val="0"/>
              </a:spcAft>
              <a:buClr>
                <a:srgbClr val="888888"/>
              </a:buClr>
              <a:buSzPts val="2400"/>
              <a:buFont typeface="Arial"/>
              <a:buNone/>
            </a:pPr>
            <a:endParaRPr sz="2400">
              <a:solidFill>
                <a:srgbClr val="3F3F3F"/>
              </a:solidFill>
            </a:endParaRPr>
          </a:p>
          <a:p>
            <a:pPr marL="0" lvl="0" indent="0" algn="l" rtl="0">
              <a:lnSpc>
                <a:spcPct val="150000"/>
              </a:lnSpc>
              <a:spcBef>
                <a:spcPts val="480"/>
              </a:spcBef>
              <a:spcAft>
                <a:spcPts val="0"/>
              </a:spcAft>
              <a:buClr>
                <a:srgbClr val="888888"/>
              </a:buClr>
              <a:buSzPts val="2400"/>
              <a:buNone/>
            </a:pPr>
            <a:endParaRPr sz="2400">
              <a:solidFill>
                <a:srgbClr val="3F3F3F"/>
              </a:solidFill>
            </a:endParaRPr>
          </a:p>
        </p:txBody>
      </p:sp>
      <p:pic>
        <p:nvPicPr>
          <p:cNvPr id="457" name="Google Shape;457;p4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458" name="Google Shape;458;p4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4AB61D61-F919-4349-B964-3E508634DD3F}"/>
              </a:ext>
            </a:extLst>
          </p:cNvPr>
          <p:cNvPicPr>
            <a:picLocks noChangeAspect="1"/>
          </p:cNvPicPr>
          <p:nvPr/>
        </p:nvPicPr>
        <p:blipFill>
          <a:blip r:embed="rId5"/>
          <a:stretch>
            <a:fillRect/>
          </a:stretch>
        </p:blipFill>
        <p:spPr>
          <a:xfrm>
            <a:off x="8062462" y="232860"/>
            <a:ext cx="830018" cy="830018"/>
          </a:xfrm>
          <a:prstGeom prst="rect">
            <a:avLst/>
          </a:prstGeom>
        </p:spPr>
      </p:pic>
      <p:pic>
        <p:nvPicPr>
          <p:cNvPr id="7" name="Picture 6" descr="Icon&#10;&#10;Description automatically generated">
            <a:extLst>
              <a:ext uri="{FF2B5EF4-FFF2-40B4-BE49-F238E27FC236}">
                <a16:creationId xmlns:a16="http://schemas.microsoft.com/office/drawing/2014/main" id="{9B33886A-2A23-44AC-A6AF-EA5A79B6F745}"/>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5"/>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Instagram - #HashTags</a:t>
            </a:r>
            <a:endParaRPr b="1" dirty="0">
              <a:solidFill>
                <a:srgbClr val="A43158"/>
              </a:solidFill>
            </a:endParaRPr>
          </a:p>
        </p:txBody>
      </p:sp>
      <p:sp>
        <p:nvSpPr>
          <p:cNvPr id="483" name="Google Shape;483;p45"/>
          <p:cNvSpPr txBox="1">
            <a:spLocks noGrp="1"/>
          </p:cNvSpPr>
          <p:nvPr>
            <p:ph type="subTitle" idx="1"/>
          </p:nvPr>
        </p:nvSpPr>
        <p:spPr>
          <a:xfrm>
            <a:off x="251460" y="1143635"/>
            <a:ext cx="8641080" cy="4949661"/>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3F3F3F"/>
              </a:buClr>
              <a:buSzPts val="2400"/>
              <a:buNone/>
            </a:pPr>
            <a:r>
              <a:rPr lang="en-GB" sz="2400" b="1" dirty="0">
                <a:solidFill>
                  <a:srgbClr val="3F3F3F"/>
                </a:solidFill>
              </a:rPr>
              <a:t>You can use up to 30 hashtags</a:t>
            </a:r>
            <a:endParaRPr sz="2400" b="1" dirty="0">
              <a:solidFill>
                <a:srgbClr val="3F3F3F"/>
              </a:solidFill>
            </a:endParaRPr>
          </a:p>
          <a:p>
            <a:pPr marL="0" lvl="0" indent="0" algn="l" rtl="0">
              <a:lnSpc>
                <a:spcPct val="150000"/>
              </a:lnSpc>
              <a:spcBef>
                <a:spcPts val="480"/>
              </a:spcBef>
              <a:spcAft>
                <a:spcPts val="0"/>
              </a:spcAft>
              <a:buClr>
                <a:srgbClr val="3F3F3F"/>
              </a:buClr>
              <a:buSzPts val="2400"/>
              <a:buNone/>
            </a:pPr>
            <a:r>
              <a:rPr lang="en-GB" sz="2400" dirty="0">
                <a:solidFill>
                  <a:srgbClr val="3F3F3F"/>
                </a:solidFill>
              </a:rPr>
              <a:t>There are ways to check out which are most popular through sites such as: </a:t>
            </a:r>
            <a:r>
              <a:rPr lang="en-GB" sz="2400" b="1" dirty="0">
                <a:solidFill>
                  <a:srgbClr val="3F3F3F"/>
                </a:solidFill>
              </a:rPr>
              <a:t>ritetag.com </a:t>
            </a:r>
            <a:r>
              <a:rPr lang="en-GB" sz="2400" dirty="0">
                <a:solidFill>
                  <a:srgbClr val="3F3F3F"/>
                </a:solidFill>
              </a:rPr>
              <a:t>or </a:t>
            </a:r>
            <a:r>
              <a:rPr lang="en-GB" sz="2400" b="1" dirty="0">
                <a:solidFill>
                  <a:srgbClr val="3F3F3F"/>
                </a:solidFill>
              </a:rPr>
              <a:t>hashtagify.me/hashtag </a:t>
            </a:r>
            <a:endParaRPr b="1" dirty="0"/>
          </a:p>
          <a:p>
            <a:pPr marL="0" lvl="0" indent="0" algn="l" rtl="0">
              <a:lnSpc>
                <a:spcPct val="150000"/>
              </a:lnSpc>
              <a:spcBef>
                <a:spcPts val="480"/>
              </a:spcBef>
              <a:spcAft>
                <a:spcPts val="0"/>
              </a:spcAft>
              <a:buClr>
                <a:srgbClr val="888888"/>
              </a:buClr>
              <a:buSzPts val="2400"/>
              <a:buNone/>
            </a:pPr>
            <a:endParaRPr sz="2400" b="1" dirty="0">
              <a:solidFill>
                <a:srgbClr val="3F3F3F"/>
              </a:solidFill>
            </a:endParaRPr>
          </a:p>
          <a:p>
            <a:pPr marL="0" lvl="0" indent="0" algn="l" rtl="0">
              <a:lnSpc>
                <a:spcPct val="150000"/>
              </a:lnSpc>
              <a:spcBef>
                <a:spcPts val="480"/>
              </a:spcBef>
              <a:spcAft>
                <a:spcPts val="0"/>
              </a:spcAft>
              <a:buClr>
                <a:srgbClr val="3F3F3F"/>
              </a:buClr>
              <a:buSzPts val="2400"/>
              <a:buNone/>
            </a:pPr>
            <a:r>
              <a:rPr lang="en-GB" sz="2400" dirty="0">
                <a:solidFill>
                  <a:srgbClr val="3F3F3F"/>
                </a:solidFill>
              </a:rPr>
              <a:t>Hashtags numbers do appear in Instagram as you type in your #, however if you choose to click on then it defaults (currently) to lowercase, and CamelCase is more accessible for screen readers.</a:t>
            </a:r>
            <a:endParaRPr sz="2400" dirty="0">
              <a:solidFill>
                <a:srgbClr val="3F3F3F"/>
              </a:solidFill>
            </a:endParaRPr>
          </a:p>
          <a:p>
            <a:pPr marL="0" lvl="0" indent="0" algn="l" rtl="0">
              <a:lnSpc>
                <a:spcPct val="150000"/>
              </a:lnSpc>
              <a:spcBef>
                <a:spcPts val="480"/>
              </a:spcBef>
              <a:spcAft>
                <a:spcPts val="0"/>
              </a:spcAft>
              <a:buClr>
                <a:srgbClr val="888888"/>
              </a:buClr>
              <a:buSzPts val="2400"/>
              <a:buNone/>
            </a:pPr>
            <a:endParaRPr sz="2400" dirty="0">
              <a:solidFill>
                <a:srgbClr val="3F3F3F"/>
              </a:solidFill>
            </a:endParaRPr>
          </a:p>
        </p:txBody>
      </p:sp>
      <p:pic>
        <p:nvPicPr>
          <p:cNvPr id="484" name="Google Shape;484;p45"/>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485" name="Google Shape;485;p45"/>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93DC73E5-5BCF-490B-836A-C1A9035ACCC5}"/>
              </a:ext>
            </a:extLst>
          </p:cNvPr>
          <p:cNvPicPr>
            <a:picLocks noChangeAspect="1"/>
          </p:cNvPicPr>
          <p:nvPr/>
        </p:nvPicPr>
        <p:blipFill>
          <a:blip r:embed="rId5"/>
          <a:stretch>
            <a:fillRect/>
          </a:stretch>
        </p:blipFill>
        <p:spPr>
          <a:xfrm>
            <a:off x="8062462" y="232860"/>
            <a:ext cx="830018" cy="830018"/>
          </a:xfrm>
          <a:prstGeom prst="rect">
            <a:avLst/>
          </a:prstGeom>
        </p:spPr>
      </p:pic>
      <p:pic>
        <p:nvPicPr>
          <p:cNvPr id="7" name="Picture 6" descr="Icon&#10;&#10;Description automatically generated">
            <a:extLst>
              <a:ext uri="{FF2B5EF4-FFF2-40B4-BE49-F238E27FC236}">
                <a16:creationId xmlns:a16="http://schemas.microsoft.com/office/drawing/2014/main" id="{33409ED6-1968-486D-A1B6-91DABE6FC200}"/>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1"/>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Twitter</a:t>
            </a:r>
            <a:endParaRPr/>
          </a:p>
        </p:txBody>
      </p:sp>
      <p:sp>
        <p:nvSpPr>
          <p:cNvPr id="625" name="Google Shape;625;p61"/>
          <p:cNvSpPr txBox="1">
            <a:spLocks noGrp="1"/>
          </p:cNvSpPr>
          <p:nvPr>
            <p:ph type="subTitle" idx="1"/>
          </p:nvPr>
        </p:nvSpPr>
        <p:spPr>
          <a:xfrm>
            <a:off x="251460" y="1143635"/>
            <a:ext cx="8641080" cy="50216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a:solidFill>
                  <a:srgbClr val="262626"/>
                </a:solidFill>
              </a:rPr>
              <a:t>Twitter is 13 years old, making it one of the grand-daddies of the social networking family. </a:t>
            </a:r>
            <a:endParaRPr/>
          </a:p>
          <a:p>
            <a:pPr marL="0" lvl="0" indent="0" algn="l" rtl="0">
              <a:spcBef>
                <a:spcPts val="480"/>
              </a:spcBef>
              <a:spcAft>
                <a:spcPts val="0"/>
              </a:spcAft>
              <a:buClr>
                <a:srgbClr val="888888"/>
              </a:buClr>
              <a:buSzPts val="2400"/>
              <a:buNone/>
            </a:pPr>
            <a:endParaRPr sz="2400">
              <a:solidFill>
                <a:srgbClr val="262626"/>
              </a:solidFill>
            </a:endParaRPr>
          </a:p>
          <a:p>
            <a:pPr marL="0" lvl="0" indent="0" algn="l" rtl="0">
              <a:spcBef>
                <a:spcPts val="480"/>
              </a:spcBef>
              <a:spcAft>
                <a:spcPts val="0"/>
              </a:spcAft>
              <a:buClr>
                <a:srgbClr val="262626"/>
              </a:buClr>
              <a:buSzPts val="2400"/>
              <a:buNone/>
            </a:pPr>
            <a:r>
              <a:rPr lang="en-GB" sz="2400">
                <a:solidFill>
                  <a:srgbClr val="262626"/>
                </a:solidFill>
              </a:rPr>
              <a:t>The platform’s </a:t>
            </a:r>
            <a:r>
              <a:rPr lang="en-GB" sz="2400" b="1">
                <a:solidFill>
                  <a:srgbClr val="262626"/>
                </a:solidFill>
              </a:rPr>
              <a:t>326 million monthly active users* </a:t>
            </a:r>
            <a:r>
              <a:rPr lang="en-GB" sz="2400">
                <a:solidFill>
                  <a:srgbClr val="262626"/>
                </a:solidFill>
              </a:rPr>
              <a:t>send more than </a:t>
            </a:r>
            <a:r>
              <a:rPr lang="en-GB" sz="2400" b="1">
                <a:solidFill>
                  <a:srgbClr val="262626"/>
                </a:solidFill>
              </a:rPr>
              <a:t>500 million Tweets every day</a:t>
            </a:r>
            <a:r>
              <a:rPr lang="en-GB" sz="2400">
                <a:solidFill>
                  <a:srgbClr val="262626"/>
                </a:solidFill>
              </a:rPr>
              <a:t>. </a:t>
            </a:r>
            <a:endParaRPr/>
          </a:p>
          <a:p>
            <a:pPr marL="0" lvl="0" indent="0" algn="l" rtl="0">
              <a:spcBef>
                <a:spcPts val="480"/>
              </a:spcBef>
              <a:spcAft>
                <a:spcPts val="0"/>
              </a:spcAft>
              <a:buClr>
                <a:srgbClr val="888888"/>
              </a:buClr>
              <a:buSzPts val="2400"/>
              <a:buNone/>
            </a:pPr>
            <a:endParaRPr sz="2400">
              <a:solidFill>
                <a:srgbClr val="262626"/>
              </a:solidFill>
            </a:endParaRPr>
          </a:p>
          <a:p>
            <a:pPr marL="0" lvl="0" indent="0" algn="l" rtl="0">
              <a:spcBef>
                <a:spcPts val="480"/>
              </a:spcBef>
              <a:spcAft>
                <a:spcPts val="0"/>
              </a:spcAft>
              <a:buClr>
                <a:srgbClr val="262626"/>
              </a:buClr>
              <a:buSzPts val="2400"/>
              <a:buNone/>
            </a:pPr>
            <a:r>
              <a:rPr lang="en-GB" sz="2400">
                <a:solidFill>
                  <a:srgbClr val="262626"/>
                </a:solidFill>
              </a:rPr>
              <a:t>On average, around </a:t>
            </a:r>
            <a:r>
              <a:rPr lang="en-GB" sz="2400" b="1">
                <a:solidFill>
                  <a:srgbClr val="262626"/>
                </a:solidFill>
              </a:rPr>
              <a:t>6,000 tweets </a:t>
            </a:r>
            <a:r>
              <a:rPr lang="en-GB" sz="2400">
                <a:solidFill>
                  <a:srgbClr val="262626"/>
                </a:solidFill>
              </a:rPr>
              <a:t>are tweeted every second</a:t>
            </a:r>
            <a:endParaRPr/>
          </a:p>
          <a:p>
            <a:pPr marL="0" lvl="0" indent="0" algn="l" rtl="0">
              <a:spcBef>
                <a:spcPts val="480"/>
              </a:spcBef>
              <a:spcAft>
                <a:spcPts val="0"/>
              </a:spcAft>
              <a:buClr>
                <a:srgbClr val="888888"/>
              </a:buClr>
              <a:buSzPts val="2400"/>
              <a:buNone/>
            </a:pPr>
            <a:endParaRPr sz="2400">
              <a:solidFill>
                <a:srgbClr val="262626"/>
              </a:solidFill>
            </a:endParaRPr>
          </a:p>
          <a:p>
            <a:pPr marL="0" lvl="0" indent="0" algn="l" rtl="0">
              <a:spcBef>
                <a:spcPts val="480"/>
              </a:spcBef>
              <a:spcAft>
                <a:spcPts val="0"/>
              </a:spcAft>
              <a:buClr>
                <a:srgbClr val="262626"/>
              </a:buClr>
              <a:buSzPts val="2400"/>
              <a:buNone/>
            </a:pPr>
            <a:r>
              <a:rPr lang="en-GB" sz="2400">
                <a:solidFill>
                  <a:srgbClr val="262626"/>
                </a:solidFill>
              </a:rPr>
              <a:t>More importantly for marketers, Twitter users are </a:t>
            </a:r>
            <a:r>
              <a:rPr lang="en-GB" sz="2400" b="1">
                <a:solidFill>
                  <a:srgbClr val="262626"/>
                </a:solidFill>
              </a:rPr>
              <a:t>actively discovering and interacting with businesses</a:t>
            </a:r>
            <a:r>
              <a:rPr lang="en-GB" sz="2400">
                <a:solidFill>
                  <a:srgbClr val="262626"/>
                </a:solidFill>
              </a:rPr>
              <a:t> through the social network.</a:t>
            </a:r>
            <a:endParaRPr/>
          </a:p>
        </p:txBody>
      </p:sp>
      <p:pic>
        <p:nvPicPr>
          <p:cNvPr id="626" name="Google Shape;626;p61"/>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627" name="Google Shape;627;p61"/>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A785FDC8-6B9A-45C1-94B5-92026D77A28A}"/>
              </a:ext>
            </a:extLst>
          </p:cNvPr>
          <p:cNvPicPr>
            <a:picLocks noChangeAspect="1"/>
          </p:cNvPicPr>
          <p:nvPr/>
        </p:nvPicPr>
        <p:blipFill>
          <a:blip r:embed="rId5"/>
          <a:stretch>
            <a:fillRect/>
          </a:stretch>
        </p:blipFill>
        <p:spPr>
          <a:xfrm>
            <a:off x="7918040" y="260649"/>
            <a:ext cx="914940" cy="914940"/>
          </a:xfrm>
          <a:prstGeom prst="rect">
            <a:avLst/>
          </a:prstGeom>
        </p:spPr>
      </p:pic>
      <p:pic>
        <p:nvPicPr>
          <p:cNvPr id="7" name="Picture 6" descr="Icon&#10;&#10;Description automatically generated">
            <a:extLst>
              <a:ext uri="{FF2B5EF4-FFF2-40B4-BE49-F238E27FC236}">
                <a16:creationId xmlns:a16="http://schemas.microsoft.com/office/drawing/2014/main" id="{BEEEBE85-099A-487F-8582-019F05A593CE}"/>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6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Twitter</a:t>
            </a:r>
            <a:endParaRPr/>
          </a:p>
        </p:txBody>
      </p:sp>
      <p:sp>
        <p:nvSpPr>
          <p:cNvPr id="634" name="Google Shape;634;p62"/>
          <p:cNvSpPr txBox="1">
            <a:spLocks noGrp="1"/>
          </p:cNvSpPr>
          <p:nvPr>
            <p:ph type="subTitle" idx="1"/>
          </p:nvPr>
        </p:nvSpPr>
        <p:spPr>
          <a:xfrm>
            <a:off x="251460" y="1143635"/>
            <a:ext cx="8641080" cy="5145401"/>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2400"/>
              <a:buNone/>
            </a:pPr>
            <a:r>
              <a:rPr lang="en-GB" sz="2400">
                <a:solidFill>
                  <a:srgbClr val="262626"/>
                </a:solidFill>
              </a:rPr>
              <a:t>The biggest secret behind getting your tweet noticed is to post it several times, ensuring it's exposed to different audiences and users throughout the day. The logic of this is that tweets have the shortest life spans of any social media update - different studies claim varying numbers, but none suggests that an average tweet is likely to get any attention after 30 minutes of its publication:</a:t>
            </a:r>
            <a:endParaRPr/>
          </a:p>
          <a:p>
            <a:pPr marL="0" lvl="0" indent="0" algn="ctr" rtl="0">
              <a:spcBef>
                <a:spcPts val="240"/>
              </a:spcBef>
              <a:spcAft>
                <a:spcPts val="0"/>
              </a:spcAft>
              <a:buClr>
                <a:srgbClr val="888888"/>
              </a:buClr>
              <a:buSzPts val="1200"/>
              <a:buNone/>
            </a:pPr>
            <a:endParaRPr sz="1200">
              <a:solidFill>
                <a:srgbClr val="262626"/>
              </a:solidFill>
            </a:endParaRPr>
          </a:p>
          <a:p>
            <a:pPr marL="0" lvl="0" indent="0" algn="ctr" rtl="0">
              <a:spcBef>
                <a:spcPts val="480"/>
              </a:spcBef>
              <a:spcAft>
                <a:spcPts val="0"/>
              </a:spcAft>
              <a:buClr>
                <a:srgbClr val="262626"/>
              </a:buClr>
              <a:buSzPts val="2400"/>
              <a:buNone/>
            </a:pPr>
            <a:r>
              <a:rPr lang="en-GB" sz="2400" u="sng">
                <a:solidFill>
                  <a:srgbClr val="262626"/>
                </a:solidFill>
                <a:hlinkClick r:id="rId3"/>
              </a:rPr>
              <a:t>Wiselytics</a:t>
            </a:r>
            <a:r>
              <a:rPr lang="en-GB" sz="2400">
                <a:solidFill>
                  <a:srgbClr val="262626"/>
                </a:solidFill>
              </a:rPr>
              <a:t> found that the average life of a tweet is 24 minutes.</a:t>
            </a:r>
            <a:endParaRPr/>
          </a:p>
          <a:p>
            <a:pPr marL="0" lvl="0" indent="0" algn="ctr" rtl="0">
              <a:spcBef>
                <a:spcPts val="480"/>
              </a:spcBef>
              <a:spcAft>
                <a:spcPts val="0"/>
              </a:spcAft>
              <a:buClr>
                <a:srgbClr val="262626"/>
              </a:buClr>
              <a:buSzPts val="2400"/>
              <a:buNone/>
            </a:pPr>
            <a:r>
              <a:rPr lang="en-GB" sz="2400" u="sng">
                <a:solidFill>
                  <a:srgbClr val="262626"/>
                </a:solidFill>
                <a:hlinkClick r:id="rId4"/>
              </a:rPr>
              <a:t>Moz</a:t>
            </a:r>
            <a:r>
              <a:rPr lang="en-GB" sz="2400">
                <a:solidFill>
                  <a:srgbClr val="262626"/>
                </a:solidFill>
              </a:rPr>
              <a:t> found that the number is around 18 minutes.</a:t>
            </a:r>
            <a:endParaRPr/>
          </a:p>
          <a:p>
            <a:pPr marL="0" lvl="0" indent="0" algn="ctr" rtl="0">
              <a:spcBef>
                <a:spcPts val="240"/>
              </a:spcBef>
              <a:spcAft>
                <a:spcPts val="0"/>
              </a:spcAft>
              <a:buClr>
                <a:srgbClr val="888888"/>
              </a:buClr>
              <a:buSzPts val="1200"/>
              <a:buNone/>
            </a:pPr>
            <a:endParaRPr sz="1200">
              <a:solidFill>
                <a:srgbClr val="262626"/>
              </a:solidFill>
            </a:endParaRPr>
          </a:p>
          <a:p>
            <a:pPr marL="0" lvl="0" indent="0" algn="ctr" rtl="0">
              <a:spcBef>
                <a:spcPts val="480"/>
              </a:spcBef>
              <a:spcAft>
                <a:spcPts val="0"/>
              </a:spcAft>
              <a:buClr>
                <a:srgbClr val="262626"/>
              </a:buClr>
              <a:buSzPts val="2400"/>
              <a:buNone/>
            </a:pPr>
            <a:r>
              <a:rPr lang="en-GB" sz="2400">
                <a:solidFill>
                  <a:srgbClr val="262626"/>
                </a:solidFill>
              </a:rPr>
              <a:t>This means that your followers will only see the tweet if they're online and viewing their feeds exactly at the time of you posting, or </a:t>
            </a:r>
            <a:r>
              <a:rPr lang="en-GB" sz="2400" b="1">
                <a:solidFill>
                  <a:srgbClr val="262626"/>
                </a:solidFill>
              </a:rPr>
              <a:t>within 30 minutes </a:t>
            </a:r>
            <a:r>
              <a:rPr lang="en-GB" sz="2400">
                <a:solidFill>
                  <a:srgbClr val="262626"/>
                </a:solidFill>
              </a:rPr>
              <a:t>after. This is a very small segment of your following.</a:t>
            </a:r>
            <a:endParaRPr/>
          </a:p>
          <a:p>
            <a:pPr marL="0" lvl="0" indent="0" algn="ctr" rtl="0">
              <a:spcBef>
                <a:spcPts val="480"/>
              </a:spcBef>
              <a:spcAft>
                <a:spcPts val="0"/>
              </a:spcAft>
              <a:buClr>
                <a:srgbClr val="888888"/>
              </a:buClr>
              <a:buSzPts val="2400"/>
              <a:buNone/>
            </a:pPr>
            <a:endParaRPr sz="2400">
              <a:solidFill>
                <a:srgbClr val="262626"/>
              </a:solidFill>
            </a:endParaRPr>
          </a:p>
        </p:txBody>
      </p:sp>
      <p:pic>
        <p:nvPicPr>
          <p:cNvPr id="635" name="Google Shape;635;p62"/>
          <p:cNvPicPr preferRelativeResize="0"/>
          <p:nvPr/>
        </p:nvPicPr>
        <p:blipFill rotWithShape="1">
          <a:blip r:embed="rId5">
            <a:alphaModFix/>
          </a:blip>
          <a:srcRect/>
          <a:stretch/>
        </p:blipFill>
        <p:spPr>
          <a:xfrm>
            <a:off x="-3586" y="6289036"/>
            <a:ext cx="9144000" cy="596348"/>
          </a:xfrm>
          <a:prstGeom prst="rect">
            <a:avLst/>
          </a:prstGeom>
          <a:noFill/>
          <a:ln>
            <a:noFill/>
          </a:ln>
        </p:spPr>
      </p:pic>
      <p:pic>
        <p:nvPicPr>
          <p:cNvPr id="636" name="Google Shape;636;p62"/>
          <p:cNvPicPr preferRelativeResize="0"/>
          <p:nvPr/>
        </p:nvPicPr>
        <p:blipFill rotWithShape="1">
          <a:blip r:embed="rId6">
            <a:alphaModFix/>
          </a:blip>
          <a:srcRect/>
          <a:stretch/>
        </p:blipFill>
        <p:spPr>
          <a:xfrm>
            <a:off x="0" y="-27384"/>
            <a:ext cx="9144000" cy="107450"/>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2AA012F6-0662-4BF3-BF81-D3E1A909610B}"/>
              </a:ext>
            </a:extLst>
          </p:cNvPr>
          <p:cNvPicPr>
            <a:picLocks noChangeAspect="1"/>
          </p:cNvPicPr>
          <p:nvPr/>
        </p:nvPicPr>
        <p:blipFill>
          <a:blip r:embed="rId7"/>
          <a:stretch>
            <a:fillRect/>
          </a:stretch>
        </p:blipFill>
        <p:spPr>
          <a:xfrm>
            <a:off x="7918040" y="260649"/>
            <a:ext cx="914940" cy="914940"/>
          </a:xfrm>
          <a:prstGeom prst="rect">
            <a:avLst/>
          </a:prstGeom>
        </p:spPr>
      </p:pic>
      <p:pic>
        <p:nvPicPr>
          <p:cNvPr id="7" name="Picture 6" descr="Icon&#10;&#10;Description automatically generated">
            <a:extLst>
              <a:ext uri="{FF2B5EF4-FFF2-40B4-BE49-F238E27FC236}">
                <a16:creationId xmlns:a16="http://schemas.microsoft.com/office/drawing/2014/main" id="{D56305BD-C09E-4F2D-A67F-E08B6FF86EED}"/>
              </a:ext>
            </a:extLst>
          </p:cNvPr>
          <p:cNvPicPr>
            <a:picLocks noChangeAspect="1"/>
          </p:cNvPicPr>
          <p:nvPr/>
        </p:nvPicPr>
        <p:blipFill>
          <a:blip r:embed="rId8"/>
          <a:stretch>
            <a:fillRect/>
          </a:stretch>
        </p:blipFill>
        <p:spPr>
          <a:xfrm>
            <a:off x="7431947" y="6338252"/>
            <a:ext cx="1611384" cy="38673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641"/>
        <p:cNvGrpSpPr/>
        <p:nvPr/>
      </p:nvGrpSpPr>
      <p:grpSpPr>
        <a:xfrm>
          <a:off x="0" y="0"/>
          <a:ext cx="0" cy="0"/>
          <a:chOff x="0" y="0"/>
          <a:chExt cx="0" cy="0"/>
        </a:xfrm>
      </p:grpSpPr>
      <p:sp>
        <p:nvSpPr>
          <p:cNvPr id="642" name="Google Shape;642;p63"/>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Twitter &amp; business</a:t>
            </a:r>
            <a:endParaRPr dirty="0"/>
          </a:p>
        </p:txBody>
      </p:sp>
      <p:sp>
        <p:nvSpPr>
          <p:cNvPr id="643" name="Google Shape;643;p63"/>
          <p:cNvSpPr txBox="1">
            <a:spLocks noGrp="1"/>
          </p:cNvSpPr>
          <p:nvPr>
            <p:ph type="subTitle" idx="1"/>
          </p:nvPr>
        </p:nvSpPr>
        <p:spPr>
          <a:xfrm>
            <a:off x="251460" y="1268761"/>
            <a:ext cx="8641080" cy="48965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800"/>
              <a:buNone/>
            </a:pPr>
            <a:r>
              <a:rPr lang="en-GB" sz="2800">
                <a:solidFill>
                  <a:srgbClr val="262626"/>
                </a:solidFill>
              </a:rPr>
              <a:t>Sixty-six percent of Twitter users have discovered a new small or medium-sized business (SMB) through the network, 79 percent have retweeted an SMB, and a whopping 94 percent plan to make a purchase from the SMBs they follow. </a:t>
            </a:r>
            <a:endParaRPr/>
          </a:p>
          <a:p>
            <a:pPr marL="0" lvl="0" indent="0" algn="l" rtl="0">
              <a:spcBef>
                <a:spcPts val="560"/>
              </a:spcBef>
              <a:spcAft>
                <a:spcPts val="0"/>
              </a:spcAft>
              <a:buClr>
                <a:srgbClr val="888888"/>
              </a:buClr>
              <a:buSzPts val="2800"/>
              <a:buNone/>
            </a:pPr>
            <a:endParaRPr sz="2800">
              <a:solidFill>
                <a:srgbClr val="262626"/>
              </a:solidFill>
            </a:endParaRPr>
          </a:p>
          <a:p>
            <a:pPr marL="0" lvl="0" indent="0" algn="l" rtl="0">
              <a:spcBef>
                <a:spcPts val="560"/>
              </a:spcBef>
              <a:spcAft>
                <a:spcPts val="0"/>
              </a:spcAft>
              <a:buClr>
                <a:srgbClr val="262626"/>
              </a:buClr>
              <a:buSzPts val="2800"/>
              <a:buNone/>
            </a:pPr>
            <a:r>
              <a:rPr lang="en-GB" sz="2800">
                <a:solidFill>
                  <a:srgbClr val="262626"/>
                </a:solidFill>
              </a:rPr>
              <a:t>And that’s not just talk. </a:t>
            </a:r>
            <a:endParaRPr/>
          </a:p>
          <a:p>
            <a:pPr marL="0" lvl="0" indent="0" algn="l" rtl="0">
              <a:spcBef>
                <a:spcPts val="560"/>
              </a:spcBef>
              <a:spcAft>
                <a:spcPts val="0"/>
              </a:spcAft>
              <a:buClr>
                <a:srgbClr val="262626"/>
              </a:buClr>
              <a:buSzPts val="2800"/>
              <a:buNone/>
            </a:pPr>
            <a:r>
              <a:rPr lang="en-GB" sz="2800">
                <a:solidFill>
                  <a:srgbClr val="262626"/>
                </a:solidFill>
              </a:rPr>
              <a:t>Sixty-nine percent have already purchased from an SMB because of something they saw on Twitter.*</a:t>
            </a:r>
            <a:endParaRPr/>
          </a:p>
        </p:txBody>
      </p:sp>
      <p:pic>
        <p:nvPicPr>
          <p:cNvPr id="644" name="Google Shape;644;p63"/>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645" name="Google Shape;645;p63"/>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E68AC273-0BA9-4C67-A1FC-8DDFE7D2B3FE}"/>
              </a:ext>
            </a:extLst>
          </p:cNvPr>
          <p:cNvPicPr>
            <a:picLocks noChangeAspect="1"/>
          </p:cNvPicPr>
          <p:nvPr/>
        </p:nvPicPr>
        <p:blipFill>
          <a:blip r:embed="rId5"/>
          <a:stretch>
            <a:fillRect/>
          </a:stretch>
        </p:blipFill>
        <p:spPr>
          <a:xfrm>
            <a:off x="7918040" y="260649"/>
            <a:ext cx="914940" cy="914940"/>
          </a:xfrm>
          <a:prstGeom prst="rect">
            <a:avLst/>
          </a:prstGeom>
        </p:spPr>
      </p:pic>
      <p:pic>
        <p:nvPicPr>
          <p:cNvPr id="7" name="Picture 6" descr="Icon&#10;&#10;Description automatically generated">
            <a:extLst>
              <a:ext uri="{FF2B5EF4-FFF2-40B4-BE49-F238E27FC236}">
                <a16:creationId xmlns:a16="http://schemas.microsoft.com/office/drawing/2014/main" id="{A52C2DE7-B54D-4935-8BAA-C94AE637029B}"/>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4"/>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Twitter &amp; business</a:t>
            </a:r>
            <a:endParaRPr dirty="0"/>
          </a:p>
        </p:txBody>
      </p:sp>
      <p:sp>
        <p:nvSpPr>
          <p:cNvPr id="652" name="Google Shape;652;p64"/>
          <p:cNvSpPr txBox="1">
            <a:spLocks noGrp="1"/>
          </p:cNvSpPr>
          <p:nvPr>
            <p:ph type="subTitle" idx="1"/>
          </p:nvPr>
        </p:nvSpPr>
        <p:spPr>
          <a:xfrm>
            <a:off x="251460" y="1268761"/>
            <a:ext cx="8641080" cy="489654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800"/>
              <a:buNone/>
            </a:pPr>
            <a:r>
              <a:rPr lang="en-GB" sz="2800">
                <a:solidFill>
                  <a:srgbClr val="262626"/>
                </a:solidFill>
              </a:rPr>
              <a:t>The most important thing to know about Twitter location demographics is that 79 percent of accounts are based outside the United States—perhaps not surprising given that Twitter supports more than 40 languages.</a:t>
            </a:r>
            <a:endParaRPr/>
          </a:p>
          <a:p>
            <a:pPr marL="0" lvl="0" indent="0" algn="l" rtl="0">
              <a:spcBef>
                <a:spcPts val="280"/>
              </a:spcBef>
              <a:spcAft>
                <a:spcPts val="0"/>
              </a:spcAft>
              <a:buClr>
                <a:srgbClr val="888888"/>
              </a:buClr>
              <a:buSzPts val="1400"/>
              <a:buNone/>
            </a:pPr>
            <a:endParaRPr sz="1400">
              <a:solidFill>
                <a:srgbClr val="262626"/>
              </a:solidFill>
            </a:endParaRPr>
          </a:p>
          <a:p>
            <a:pPr marL="0" lvl="0" indent="0" algn="l" rtl="0">
              <a:spcBef>
                <a:spcPts val="560"/>
              </a:spcBef>
              <a:spcAft>
                <a:spcPts val="0"/>
              </a:spcAft>
              <a:buClr>
                <a:srgbClr val="262626"/>
              </a:buClr>
              <a:buSzPts val="2800"/>
              <a:buNone/>
            </a:pPr>
            <a:r>
              <a:rPr lang="en-GB" sz="2800">
                <a:solidFill>
                  <a:srgbClr val="262626"/>
                </a:solidFill>
              </a:rPr>
              <a:t>This is the Social Media Platform for International reach!</a:t>
            </a:r>
            <a:endParaRPr/>
          </a:p>
          <a:p>
            <a:pPr marL="0" lvl="0" indent="0" algn="l" rtl="0">
              <a:spcBef>
                <a:spcPts val="280"/>
              </a:spcBef>
              <a:spcAft>
                <a:spcPts val="0"/>
              </a:spcAft>
              <a:buClr>
                <a:srgbClr val="888888"/>
              </a:buClr>
              <a:buSzPts val="1400"/>
              <a:buNone/>
            </a:pPr>
            <a:endParaRPr sz="1400">
              <a:solidFill>
                <a:srgbClr val="262626"/>
              </a:solidFill>
            </a:endParaRPr>
          </a:p>
          <a:p>
            <a:pPr marL="0" lvl="0" indent="0" algn="l" rtl="0">
              <a:spcBef>
                <a:spcPts val="560"/>
              </a:spcBef>
              <a:spcAft>
                <a:spcPts val="0"/>
              </a:spcAft>
              <a:buClr>
                <a:srgbClr val="262626"/>
              </a:buClr>
              <a:buSzPts val="2800"/>
              <a:buNone/>
            </a:pPr>
            <a:r>
              <a:rPr lang="en-GB" sz="2800">
                <a:solidFill>
                  <a:srgbClr val="262626"/>
                </a:solidFill>
              </a:rPr>
              <a:t>37 percent of internet users aged 18 to 29 use Twitter. That rate basically holds steady until users hit age 50. Then, things again take a deep dive: only 13 percent of those aged 50 to 64 use Twitter.</a:t>
            </a:r>
            <a:endParaRPr/>
          </a:p>
        </p:txBody>
      </p:sp>
      <p:pic>
        <p:nvPicPr>
          <p:cNvPr id="653" name="Google Shape;653;p64"/>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654" name="Google Shape;654;p64"/>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6CDBA589-CA27-407E-BD5F-BDE94D97A4E1}"/>
              </a:ext>
            </a:extLst>
          </p:cNvPr>
          <p:cNvPicPr>
            <a:picLocks noChangeAspect="1"/>
          </p:cNvPicPr>
          <p:nvPr/>
        </p:nvPicPr>
        <p:blipFill>
          <a:blip r:embed="rId5"/>
          <a:stretch>
            <a:fillRect/>
          </a:stretch>
        </p:blipFill>
        <p:spPr>
          <a:xfrm>
            <a:off x="7918040" y="260649"/>
            <a:ext cx="914940" cy="914940"/>
          </a:xfrm>
          <a:prstGeom prst="rect">
            <a:avLst/>
          </a:prstGeom>
        </p:spPr>
      </p:pic>
      <p:pic>
        <p:nvPicPr>
          <p:cNvPr id="7" name="Picture 6" descr="Icon&#10;&#10;Description automatically generated">
            <a:extLst>
              <a:ext uri="{FF2B5EF4-FFF2-40B4-BE49-F238E27FC236}">
                <a16:creationId xmlns:a16="http://schemas.microsoft.com/office/drawing/2014/main" id="{54191619-BE84-4D52-9FEE-08912B080C61}"/>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668"/>
        <p:cNvGrpSpPr/>
        <p:nvPr/>
      </p:nvGrpSpPr>
      <p:grpSpPr>
        <a:xfrm>
          <a:off x="0" y="0"/>
          <a:ext cx="0" cy="0"/>
          <a:chOff x="0" y="0"/>
          <a:chExt cx="0" cy="0"/>
        </a:xfrm>
      </p:grpSpPr>
      <p:sp>
        <p:nvSpPr>
          <p:cNvPr id="669" name="Google Shape;669;p66"/>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Twitter updates</a:t>
            </a:r>
            <a:endParaRPr dirty="0"/>
          </a:p>
        </p:txBody>
      </p:sp>
      <p:sp>
        <p:nvSpPr>
          <p:cNvPr id="670" name="Google Shape;670;p66"/>
          <p:cNvSpPr txBox="1">
            <a:spLocks noGrp="1"/>
          </p:cNvSpPr>
          <p:nvPr>
            <p:ph type="subTitle" idx="1"/>
          </p:nvPr>
        </p:nvSpPr>
        <p:spPr>
          <a:xfrm>
            <a:off x="251460" y="1052736"/>
            <a:ext cx="8641080" cy="5236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600"/>
              <a:buNone/>
            </a:pPr>
            <a:endParaRPr lang="en-GB" sz="2600" dirty="0">
              <a:solidFill>
                <a:srgbClr val="262626"/>
              </a:solidFill>
            </a:endParaRPr>
          </a:p>
          <a:p>
            <a:pPr marL="0" lvl="0" indent="0" algn="l" rtl="0">
              <a:spcBef>
                <a:spcPts val="0"/>
              </a:spcBef>
              <a:spcAft>
                <a:spcPts val="0"/>
              </a:spcAft>
              <a:buClr>
                <a:srgbClr val="262626"/>
              </a:buClr>
              <a:buSzPts val="2600"/>
              <a:buNone/>
            </a:pPr>
            <a:r>
              <a:rPr lang="en-GB" sz="2600" dirty="0">
                <a:solidFill>
                  <a:srgbClr val="262626"/>
                </a:solidFill>
              </a:rPr>
              <a:t>Photos, GIFs, polls, videos and quoted tweets will no longer count toward your 140-character limit. </a:t>
            </a:r>
            <a:endParaRPr dirty="0"/>
          </a:p>
          <a:p>
            <a:pPr marL="0" lvl="0" indent="0" algn="l" rtl="0">
              <a:spcBef>
                <a:spcPts val="200"/>
              </a:spcBef>
              <a:spcAft>
                <a:spcPts val="0"/>
              </a:spcAft>
              <a:buClr>
                <a:srgbClr val="888888"/>
              </a:buClr>
              <a:buSzPts val="1000"/>
              <a:buNone/>
            </a:pPr>
            <a:endParaRPr sz="1000" dirty="0">
              <a:solidFill>
                <a:srgbClr val="262626"/>
              </a:solidFill>
            </a:endParaRPr>
          </a:p>
          <a:p>
            <a:pPr marL="0" lvl="0" indent="0" algn="l" rtl="0">
              <a:spcBef>
                <a:spcPts val="520"/>
              </a:spcBef>
              <a:spcAft>
                <a:spcPts val="0"/>
              </a:spcAft>
              <a:buClr>
                <a:srgbClr val="262626"/>
              </a:buClr>
              <a:buSzPts val="2600"/>
              <a:buNone/>
            </a:pPr>
            <a:r>
              <a:rPr lang="en-GB" sz="2600" dirty="0">
                <a:solidFill>
                  <a:srgbClr val="262626"/>
                </a:solidFill>
              </a:rPr>
              <a:t>The company has also added similar functionality to replies — so that user handles will no longer count toward character limits either.</a:t>
            </a:r>
            <a:endParaRPr dirty="0"/>
          </a:p>
          <a:p>
            <a:pPr marL="0" lvl="0" indent="0" algn="l" rtl="0">
              <a:spcBef>
                <a:spcPts val="200"/>
              </a:spcBef>
              <a:spcAft>
                <a:spcPts val="0"/>
              </a:spcAft>
              <a:buClr>
                <a:srgbClr val="888888"/>
              </a:buClr>
              <a:buSzPts val="1000"/>
              <a:buNone/>
            </a:pPr>
            <a:endParaRPr sz="1000" dirty="0">
              <a:solidFill>
                <a:srgbClr val="262626"/>
              </a:solidFill>
            </a:endParaRPr>
          </a:p>
        </p:txBody>
      </p:sp>
      <p:pic>
        <p:nvPicPr>
          <p:cNvPr id="671" name="Google Shape;671;p66"/>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672" name="Google Shape;672;p66"/>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10;&#10;Description automatically generated">
            <a:extLst>
              <a:ext uri="{FF2B5EF4-FFF2-40B4-BE49-F238E27FC236}">
                <a16:creationId xmlns:a16="http://schemas.microsoft.com/office/drawing/2014/main" id="{88EF5C19-8B1D-4414-A516-55584C37FEB3}"/>
              </a:ext>
            </a:extLst>
          </p:cNvPr>
          <p:cNvPicPr>
            <a:picLocks noChangeAspect="1"/>
          </p:cNvPicPr>
          <p:nvPr/>
        </p:nvPicPr>
        <p:blipFill>
          <a:blip r:embed="rId5"/>
          <a:stretch>
            <a:fillRect/>
          </a:stretch>
        </p:blipFill>
        <p:spPr>
          <a:xfrm>
            <a:off x="7918040" y="260649"/>
            <a:ext cx="914940" cy="914940"/>
          </a:xfrm>
          <a:prstGeom prst="rect">
            <a:avLst/>
          </a:prstGeom>
        </p:spPr>
      </p:pic>
      <p:pic>
        <p:nvPicPr>
          <p:cNvPr id="7" name="Picture 6" descr="Icon&#10;&#10;Description automatically generated">
            <a:extLst>
              <a:ext uri="{FF2B5EF4-FFF2-40B4-BE49-F238E27FC236}">
                <a16:creationId xmlns:a16="http://schemas.microsoft.com/office/drawing/2014/main" id="{54B5266D-D3F1-483B-86A9-D3030710BF74}"/>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7"/>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YouTube</a:t>
            </a:r>
            <a:endParaRPr/>
          </a:p>
        </p:txBody>
      </p:sp>
      <p:sp>
        <p:nvSpPr>
          <p:cNvPr id="501" name="Google Shape;501;p47"/>
          <p:cNvSpPr txBox="1">
            <a:spLocks noGrp="1"/>
          </p:cNvSpPr>
          <p:nvPr>
            <p:ph type="subTitle" idx="1"/>
          </p:nvPr>
        </p:nvSpPr>
        <p:spPr>
          <a:xfrm>
            <a:off x="251460" y="1143635"/>
            <a:ext cx="8641080" cy="50216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dirty="0">
                <a:solidFill>
                  <a:srgbClr val="262626"/>
                </a:solidFill>
              </a:rPr>
              <a:t>Allows billions of people to </a:t>
            </a:r>
            <a:r>
              <a:rPr lang="en-GB" sz="2400" b="1" dirty="0">
                <a:solidFill>
                  <a:srgbClr val="262626"/>
                </a:solidFill>
              </a:rPr>
              <a:t>watch and share</a:t>
            </a:r>
            <a:r>
              <a:rPr lang="en-GB" sz="2400" dirty="0">
                <a:solidFill>
                  <a:srgbClr val="262626"/>
                </a:solidFill>
              </a:rPr>
              <a:t> originally created videos. </a:t>
            </a:r>
            <a:endParaRPr dirty="0"/>
          </a:p>
          <a:p>
            <a:pPr marL="0" lvl="0" indent="0" algn="l" rtl="0">
              <a:spcBef>
                <a:spcPts val="480"/>
              </a:spcBef>
              <a:spcAft>
                <a:spcPts val="0"/>
              </a:spcAft>
              <a:buClr>
                <a:srgbClr val="262626"/>
              </a:buClr>
              <a:buSzPts val="2400"/>
              <a:buNone/>
            </a:pPr>
            <a:r>
              <a:rPr lang="en-GB" sz="2400" dirty="0">
                <a:solidFill>
                  <a:srgbClr val="262626"/>
                </a:solidFill>
              </a:rPr>
              <a:t>Provides a forum for people to connect, inform and inspire others across the globe and acts as a distribution platform for original content creators and advertisers (large &amp; small)</a:t>
            </a:r>
            <a:endParaRPr dirty="0"/>
          </a:p>
          <a:p>
            <a:pPr marL="0" lvl="0" indent="0" algn="l" rtl="0">
              <a:spcBef>
                <a:spcPts val="480"/>
              </a:spcBef>
              <a:spcAft>
                <a:spcPts val="0"/>
              </a:spcAft>
              <a:buClr>
                <a:srgbClr val="262626"/>
              </a:buClr>
              <a:buSzPts val="2400"/>
              <a:buNone/>
            </a:pPr>
            <a:r>
              <a:rPr lang="en-GB" sz="1200" dirty="0">
                <a:solidFill>
                  <a:srgbClr val="262626"/>
                </a:solidFill>
              </a:rPr>
              <a:t>  </a:t>
            </a:r>
            <a:endParaRPr sz="1200" dirty="0"/>
          </a:p>
          <a:p>
            <a:pPr marL="0" lvl="0" indent="0" algn="l" rtl="0">
              <a:spcBef>
                <a:spcPts val="480"/>
              </a:spcBef>
              <a:spcAft>
                <a:spcPts val="0"/>
              </a:spcAft>
              <a:buClr>
                <a:srgbClr val="262626"/>
              </a:buClr>
              <a:buSzPts val="2400"/>
              <a:buNone/>
            </a:pPr>
            <a:r>
              <a:rPr lang="en-GB" sz="2400" dirty="0">
                <a:solidFill>
                  <a:srgbClr val="262626"/>
                </a:solidFill>
              </a:rPr>
              <a:t>Easy to use – you could look up specific videos or topics.</a:t>
            </a:r>
            <a:endParaRPr dirty="0"/>
          </a:p>
          <a:p>
            <a:pPr marL="0" lvl="0" indent="0" algn="l" rtl="0">
              <a:spcBef>
                <a:spcPts val="480"/>
              </a:spcBef>
              <a:spcAft>
                <a:spcPts val="0"/>
              </a:spcAft>
              <a:buClr>
                <a:srgbClr val="888888"/>
              </a:buClr>
              <a:buSzPts val="2400"/>
              <a:buNone/>
            </a:pPr>
            <a:endParaRPr sz="1200" dirty="0">
              <a:solidFill>
                <a:srgbClr val="262626"/>
              </a:solidFill>
            </a:endParaRPr>
          </a:p>
          <a:p>
            <a:pPr marL="0" lvl="0" indent="0" algn="l" rtl="0">
              <a:spcBef>
                <a:spcPts val="480"/>
              </a:spcBef>
              <a:spcAft>
                <a:spcPts val="0"/>
              </a:spcAft>
              <a:buClr>
                <a:srgbClr val="262626"/>
              </a:buClr>
              <a:buSzPts val="2400"/>
              <a:buNone/>
            </a:pPr>
            <a:r>
              <a:rPr lang="en-US" sz="2400" dirty="0">
                <a:solidFill>
                  <a:srgbClr val="262626"/>
                </a:solidFill>
              </a:rPr>
              <a:t>79% of Internet Users have a YouTube account</a:t>
            </a:r>
            <a:br>
              <a:rPr lang="en-US" sz="2400" dirty="0">
                <a:solidFill>
                  <a:srgbClr val="262626"/>
                </a:solidFill>
              </a:rPr>
            </a:br>
            <a:r>
              <a:rPr lang="en-US" sz="2400" dirty="0">
                <a:solidFill>
                  <a:srgbClr val="262626"/>
                </a:solidFill>
              </a:rPr>
              <a:t>62% of YouTube users are Males.</a:t>
            </a:r>
            <a:endParaRPr lang="en-US" dirty="0"/>
          </a:p>
          <a:p>
            <a:pPr marL="0" lvl="0" indent="0" algn="l" rtl="0">
              <a:spcBef>
                <a:spcPts val="480"/>
              </a:spcBef>
              <a:spcAft>
                <a:spcPts val="0"/>
              </a:spcAft>
              <a:buClr>
                <a:srgbClr val="262626"/>
              </a:buClr>
              <a:buSzPts val="2400"/>
              <a:buNone/>
            </a:pPr>
            <a:r>
              <a:rPr lang="en-US" sz="2400" dirty="0">
                <a:solidFill>
                  <a:srgbClr val="262626"/>
                </a:solidFill>
              </a:rPr>
              <a:t>35+ &amp; 55+ age groups are fastest growing YouTube demographics.</a:t>
            </a:r>
            <a:endParaRPr lang="en-US" dirty="0"/>
          </a:p>
          <a:p>
            <a:pPr marL="0" lvl="0" indent="0" algn="l" rtl="0">
              <a:spcBef>
                <a:spcPts val="480"/>
              </a:spcBef>
              <a:spcAft>
                <a:spcPts val="0"/>
              </a:spcAft>
              <a:buClr>
                <a:srgbClr val="262626"/>
              </a:buClr>
              <a:buSzPts val="2400"/>
              <a:buNone/>
            </a:pPr>
            <a:r>
              <a:rPr lang="en-GB" sz="2400" dirty="0">
                <a:solidFill>
                  <a:srgbClr val="262626"/>
                </a:solidFill>
              </a:rPr>
              <a:t>Millennials prefer YouTube two-to-one over traditional television.</a:t>
            </a:r>
            <a:endParaRPr dirty="0"/>
          </a:p>
          <a:p>
            <a:pPr marL="0" lvl="0" indent="0" algn="l" rtl="0">
              <a:spcBef>
                <a:spcPts val="480"/>
              </a:spcBef>
              <a:spcAft>
                <a:spcPts val="0"/>
              </a:spcAft>
              <a:buClr>
                <a:srgbClr val="262626"/>
              </a:buClr>
              <a:buSzPts val="2400"/>
              <a:buNone/>
            </a:pPr>
            <a:r>
              <a:rPr lang="en-GB" sz="2400" b="1" dirty="0">
                <a:solidFill>
                  <a:srgbClr val="262626"/>
                </a:solidFill>
              </a:rPr>
              <a:t>YouTube is responsible for 37% of ALL mobile internet traffic.</a:t>
            </a:r>
            <a:endParaRPr b="1" dirty="0"/>
          </a:p>
        </p:txBody>
      </p:sp>
      <p:pic>
        <p:nvPicPr>
          <p:cNvPr id="502" name="Google Shape;502;p47"/>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503" name="Google Shape;503;p47"/>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 icon&#10;&#10;Description automatically generated">
            <a:extLst>
              <a:ext uri="{FF2B5EF4-FFF2-40B4-BE49-F238E27FC236}">
                <a16:creationId xmlns:a16="http://schemas.microsoft.com/office/drawing/2014/main" id="{839B9BC7-6248-4A2D-9B49-53AFE47FFFD6}"/>
              </a:ext>
            </a:extLst>
          </p:cNvPr>
          <p:cNvPicPr>
            <a:picLocks noChangeAspect="1"/>
          </p:cNvPicPr>
          <p:nvPr/>
        </p:nvPicPr>
        <p:blipFill>
          <a:blip r:embed="rId5"/>
          <a:stretch>
            <a:fillRect/>
          </a:stretch>
        </p:blipFill>
        <p:spPr>
          <a:xfrm>
            <a:off x="7858540" y="192750"/>
            <a:ext cx="1033940" cy="1033940"/>
          </a:xfrm>
          <a:prstGeom prst="rect">
            <a:avLst/>
          </a:prstGeom>
        </p:spPr>
      </p:pic>
      <p:pic>
        <p:nvPicPr>
          <p:cNvPr id="7" name="Picture 6" descr="Icon&#10;&#10;Description automatically generated">
            <a:extLst>
              <a:ext uri="{FF2B5EF4-FFF2-40B4-BE49-F238E27FC236}">
                <a16:creationId xmlns:a16="http://schemas.microsoft.com/office/drawing/2014/main" id="{F4F95337-8D17-41B6-8730-54AB4F97480C}"/>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8"/>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YouTube demographics</a:t>
            </a:r>
            <a:endParaRPr/>
          </a:p>
        </p:txBody>
      </p:sp>
      <p:sp>
        <p:nvSpPr>
          <p:cNvPr id="510" name="Google Shape;510;p48"/>
          <p:cNvSpPr txBox="1">
            <a:spLocks noGrp="1"/>
          </p:cNvSpPr>
          <p:nvPr>
            <p:ph type="subTitle" idx="1"/>
          </p:nvPr>
        </p:nvSpPr>
        <p:spPr>
          <a:xfrm>
            <a:off x="251460" y="1143635"/>
            <a:ext cx="8641080" cy="50216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800"/>
              <a:buNone/>
            </a:pPr>
            <a:r>
              <a:rPr lang="en-GB" sz="2800" b="1">
                <a:solidFill>
                  <a:srgbClr val="262626"/>
                </a:solidFill>
              </a:rPr>
              <a:t>Demographics</a:t>
            </a:r>
            <a:endParaRPr/>
          </a:p>
          <a:p>
            <a:pPr marL="0" lvl="0" indent="0" algn="l" rtl="0">
              <a:spcBef>
                <a:spcPts val="560"/>
              </a:spcBef>
              <a:spcAft>
                <a:spcPts val="0"/>
              </a:spcAft>
              <a:buClr>
                <a:srgbClr val="262626"/>
              </a:buClr>
              <a:buSzPts val="2800"/>
              <a:buNone/>
            </a:pPr>
            <a:r>
              <a:rPr lang="en-GB" sz="2800">
                <a:solidFill>
                  <a:srgbClr val="262626"/>
                </a:solidFill>
              </a:rPr>
              <a:t>Who looks at your videos – difficult to be certain (don’t need an account to use YouTube so hard to ascertain) Account wise – this is the home of the male user.</a:t>
            </a:r>
            <a:endParaRPr/>
          </a:p>
          <a:p>
            <a:pPr marL="0" lvl="0" indent="0" algn="l" rtl="0">
              <a:spcBef>
                <a:spcPts val="560"/>
              </a:spcBef>
              <a:spcAft>
                <a:spcPts val="0"/>
              </a:spcAft>
              <a:buClr>
                <a:srgbClr val="888888"/>
              </a:buClr>
              <a:buSzPts val="2800"/>
              <a:buNone/>
            </a:pPr>
            <a:endParaRPr sz="2800">
              <a:solidFill>
                <a:srgbClr val="262626"/>
              </a:solidFill>
            </a:endParaRPr>
          </a:p>
          <a:p>
            <a:pPr marL="0" lvl="0" indent="0" algn="l" rtl="0">
              <a:spcBef>
                <a:spcPts val="560"/>
              </a:spcBef>
              <a:spcAft>
                <a:spcPts val="0"/>
              </a:spcAft>
              <a:buClr>
                <a:srgbClr val="262626"/>
              </a:buClr>
              <a:buSzPts val="2800"/>
              <a:buNone/>
            </a:pPr>
            <a:r>
              <a:rPr lang="en-GB" sz="2800" b="1">
                <a:solidFill>
                  <a:srgbClr val="262626"/>
                </a:solidFill>
              </a:rPr>
              <a:t>Terminology</a:t>
            </a:r>
            <a:endParaRPr/>
          </a:p>
          <a:p>
            <a:pPr marL="0" lvl="0" indent="0" algn="l" rtl="0">
              <a:spcBef>
                <a:spcPts val="560"/>
              </a:spcBef>
              <a:spcAft>
                <a:spcPts val="0"/>
              </a:spcAft>
              <a:buClr>
                <a:srgbClr val="262626"/>
              </a:buClr>
              <a:buSzPts val="2800"/>
              <a:buNone/>
            </a:pPr>
            <a:r>
              <a:rPr lang="en-GB" sz="2800">
                <a:solidFill>
                  <a:srgbClr val="262626"/>
                </a:solidFill>
              </a:rPr>
              <a:t>Subscribe – liking their page / video</a:t>
            </a:r>
            <a:endParaRPr/>
          </a:p>
          <a:p>
            <a:pPr marL="0" lvl="0" indent="0" algn="l" rtl="0">
              <a:spcBef>
                <a:spcPts val="560"/>
              </a:spcBef>
              <a:spcAft>
                <a:spcPts val="0"/>
              </a:spcAft>
              <a:buClr>
                <a:srgbClr val="262626"/>
              </a:buClr>
              <a:buSzPts val="2800"/>
              <a:buNone/>
            </a:pPr>
            <a:r>
              <a:rPr lang="en-GB" sz="2800">
                <a:solidFill>
                  <a:srgbClr val="262626"/>
                </a:solidFill>
              </a:rPr>
              <a:t>Playlist – a list of videos that you like</a:t>
            </a:r>
            <a:endParaRPr/>
          </a:p>
          <a:p>
            <a:pPr marL="0" lvl="0" indent="0" algn="l" rtl="0">
              <a:spcBef>
                <a:spcPts val="560"/>
              </a:spcBef>
              <a:spcAft>
                <a:spcPts val="0"/>
              </a:spcAft>
              <a:buClr>
                <a:srgbClr val="262626"/>
              </a:buClr>
              <a:buSzPts val="2800"/>
              <a:buNone/>
            </a:pPr>
            <a:r>
              <a:rPr lang="en-GB" sz="2800">
                <a:solidFill>
                  <a:srgbClr val="262626"/>
                </a:solidFill>
              </a:rPr>
              <a:t>Channel – your profile (house content, display branding, etc)</a:t>
            </a:r>
            <a:endParaRPr/>
          </a:p>
        </p:txBody>
      </p:sp>
      <p:pic>
        <p:nvPicPr>
          <p:cNvPr id="511" name="Google Shape;511;p48"/>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512" name="Google Shape;512;p48"/>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 icon&#10;&#10;Description automatically generated">
            <a:extLst>
              <a:ext uri="{FF2B5EF4-FFF2-40B4-BE49-F238E27FC236}">
                <a16:creationId xmlns:a16="http://schemas.microsoft.com/office/drawing/2014/main" id="{2D42D850-8355-434D-B450-115404878BBF}"/>
              </a:ext>
            </a:extLst>
          </p:cNvPr>
          <p:cNvPicPr>
            <a:picLocks noChangeAspect="1"/>
          </p:cNvPicPr>
          <p:nvPr/>
        </p:nvPicPr>
        <p:blipFill>
          <a:blip r:embed="rId5"/>
          <a:stretch>
            <a:fillRect/>
          </a:stretch>
        </p:blipFill>
        <p:spPr>
          <a:xfrm>
            <a:off x="7858540" y="192750"/>
            <a:ext cx="1033940" cy="1033940"/>
          </a:xfrm>
          <a:prstGeom prst="rect">
            <a:avLst/>
          </a:prstGeom>
        </p:spPr>
      </p:pic>
      <p:pic>
        <p:nvPicPr>
          <p:cNvPr id="7" name="Picture 6" descr="Icon&#10;&#10;Description automatically generated">
            <a:extLst>
              <a:ext uri="{FF2B5EF4-FFF2-40B4-BE49-F238E27FC236}">
                <a16:creationId xmlns:a16="http://schemas.microsoft.com/office/drawing/2014/main" id="{0FFB7FB4-BA67-433A-8868-F0EC3389BED1}"/>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202982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Research, Research, Research</a:t>
            </a:r>
            <a:endParaRPr dirty="0"/>
          </a:p>
        </p:txBody>
      </p:sp>
      <p:sp>
        <p:nvSpPr>
          <p:cNvPr id="113" name="Google Shape;113;p4"/>
          <p:cNvSpPr txBox="1">
            <a:spLocks noGrp="1"/>
          </p:cNvSpPr>
          <p:nvPr>
            <p:ph type="subTitle" idx="1"/>
          </p:nvPr>
        </p:nvSpPr>
        <p:spPr>
          <a:xfrm>
            <a:off x="251520" y="1268760"/>
            <a:ext cx="8640960" cy="437004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800"/>
              <a:buNone/>
            </a:pPr>
            <a:r>
              <a:rPr lang="en-GB" sz="2800" dirty="0"/>
              <a:t> </a:t>
            </a:r>
            <a:endParaRPr dirty="0"/>
          </a:p>
          <a:p>
            <a:pPr marL="0" lvl="0" indent="0" algn="ctr" rtl="0">
              <a:spcBef>
                <a:spcPts val="560"/>
              </a:spcBef>
              <a:spcAft>
                <a:spcPts val="0"/>
              </a:spcAft>
              <a:buClr>
                <a:srgbClr val="3F3F3F"/>
              </a:buClr>
              <a:buSzPts val="2800"/>
              <a:buNone/>
            </a:pPr>
            <a:r>
              <a:rPr lang="en-GB" sz="2800" dirty="0">
                <a:solidFill>
                  <a:srgbClr val="3F3F3F"/>
                </a:solidFill>
              </a:rPr>
              <a:t>Fail to prepare, prepare to fail.</a:t>
            </a:r>
          </a:p>
          <a:p>
            <a:pPr marL="0" lvl="0" indent="0" algn="ctr" rtl="0">
              <a:spcBef>
                <a:spcPts val="560"/>
              </a:spcBef>
              <a:spcAft>
                <a:spcPts val="0"/>
              </a:spcAft>
              <a:buClr>
                <a:srgbClr val="3F3F3F"/>
              </a:buClr>
              <a:buSzPts val="2800"/>
              <a:buNone/>
            </a:pPr>
            <a:endParaRPr lang="en-GB" sz="2800" dirty="0">
              <a:solidFill>
                <a:srgbClr val="3F3F3F"/>
              </a:solidFill>
            </a:endParaRPr>
          </a:p>
          <a:p>
            <a:pPr marL="0" lvl="0" indent="0" algn="ctr" rtl="0">
              <a:spcBef>
                <a:spcPts val="560"/>
              </a:spcBef>
              <a:spcAft>
                <a:spcPts val="0"/>
              </a:spcAft>
              <a:buClr>
                <a:srgbClr val="3F3F3F"/>
              </a:buClr>
              <a:buSzPts val="2800"/>
              <a:buNone/>
            </a:pPr>
            <a:r>
              <a:rPr lang="en-GB" sz="2800" dirty="0">
                <a:solidFill>
                  <a:srgbClr val="3F3F3F"/>
                </a:solidFill>
              </a:rPr>
              <a:t>Identify your target audience and research which SMM platforms they are using.</a:t>
            </a:r>
            <a:endParaRPr dirty="0"/>
          </a:p>
          <a:p>
            <a:pPr marL="0" lvl="0" indent="0" algn="ctr" rtl="0">
              <a:spcBef>
                <a:spcPts val="560"/>
              </a:spcBef>
              <a:spcAft>
                <a:spcPts val="0"/>
              </a:spcAft>
              <a:buClr>
                <a:srgbClr val="888888"/>
              </a:buClr>
              <a:buSzPts val="2800"/>
              <a:buNone/>
            </a:pPr>
            <a:endParaRPr sz="2800" dirty="0">
              <a:solidFill>
                <a:srgbClr val="3F3F3F"/>
              </a:solidFill>
            </a:endParaRPr>
          </a:p>
          <a:p>
            <a:pPr marL="0" lvl="0" indent="0" algn="ctr" rtl="0">
              <a:spcBef>
                <a:spcPts val="560"/>
              </a:spcBef>
              <a:spcAft>
                <a:spcPts val="0"/>
              </a:spcAft>
              <a:buClr>
                <a:srgbClr val="3F3F3F"/>
              </a:buClr>
              <a:buSzPts val="2800"/>
              <a:buNone/>
            </a:pPr>
            <a:r>
              <a:rPr lang="en-GB" sz="2800" dirty="0">
                <a:solidFill>
                  <a:srgbClr val="3F3F3F"/>
                </a:solidFill>
              </a:rPr>
              <a:t>Where are you users going – what are they using? </a:t>
            </a:r>
            <a:r>
              <a:rPr lang="en-GB" sz="2800" b="1" dirty="0">
                <a:solidFill>
                  <a:srgbClr val="3F3F3F"/>
                </a:solidFill>
              </a:rPr>
              <a:t>Research / Listen / Analyse </a:t>
            </a:r>
            <a:endParaRPr dirty="0"/>
          </a:p>
        </p:txBody>
      </p:sp>
      <p:pic>
        <p:nvPicPr>
          <p:cNvPr id="114" name="Google Shape;114;p4"/>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15" name="Google Shape;115;p4"/>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EC920D47-D586-45DE-8DEB-B7006D982B50}"/>
              </a:ext>
            </a:extLst>
          </p:cNvPr>
          <p:cNvPicPr>
            <a:picLocks noChangeAspect="1"/>
          </p:cNvPicPr>
          <p:nvPr/>
        </p:nvPicPr>
        <p:blipFill>
          <a:blip r:embed="rId5"/>
          <a:stretch>
            <a:fillRect/>
          </a:stretch>
        </p:blipFill>
        <p:spPr>
          <a:xfrm>
            <a:off x="7431947" y="6338252"/>
            <a:ext cx="1611384" cy="38673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533"/>
        <p:cNvGrpSpPr/>
        <p:nvPr/>
      </p:nvGrpSpPr>
      <p:grpSpPr>
        <a:xfrm>
          <a:off x="0" y="0"/>
          <a:ext cx="0" cy="0"/>
          <a:chOff x="0" y="0"/>
          <a:chExt cx="0" cy="0"/>
        </a:xfrm>
      </p:grpSpPr>
      <p:sp>
        <p:nvSpPr>
          <p:cNvPr id="534" name="Google Shape;534;p51"/>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YouTube – R&amp;R</a:t>
            </a:r>
            <a:endParaRPr/>
          </a:p>
        </p:txBody>
      </p:sp>
      <p:sp>
        <p:nvSpPr>
          <p:cNvPr id="535" name="Google Shape;535;p51"/>
          <p:cNvSpPr txBox="1">
            <a:spLocks noGrp="1"/>
          </p:cNvSpPr>
          <p:nvPr>
            <p:ph type="subTitle" idx="1"/>
          </p:nvPr>
        </p:nvSpPr>
        <p:spPr>
          <a:xfrm>
            <a:off x="251460" y="1143635"/>
            <a:ext cx="8641080" cy="50216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b="1">
                <a:solidFill>
                  <a:srgbClr val="262626"/>
                </a:solidFill>
              </a:rPr>
              <a:t>RISKS</a:t>
            </a:r>
            <a:endParaRPr/>
          </a:p>
          <a:p>
            <a:pPr marL="0" lvl="0" indent="0" algn="l" rtl="0">
              <a:spcBef>
                <a:spcPts val="480"/>
              </a:spcBef>
              <a:spcAft>
                <a:spcPts val="0"/>
              </a:spcAft>
              <a:buClr>
                <a:srgbClr val="262626"/>
              </a:buClr>
              <a:buSzPts val="2400"/>
              <a:buNone/>
            </a:pPr>
            <a:r>
              <a:rPr lang="en-GB" sz="2400">
                <a:solidFill>
                  <a:srgbClr val="262626"/>
                </a:solidFill>
              </a:rPr>
              <a:t>Cost of content creation – could be quite costly – quality does count.</a:t>
            </a:r>
            <a:endParaRPr/>
          </a:p>
          <a:p>
            <a:pPr marL="0" lvl="0" indent="0" algn="l" rtl="0">
              <a:spcBef>
                <a:spcPts val="480"/>
              </a:spcBef>
              <a:spcAft>
                <a:spcPts val="0"/>
              </a:spcAft>
              <a:buClr>
                <a:srgbClr val="262626"/>
              </a:buClr>
              <a:buSzPts val="2400"/>
              <a:buNone/>
            </a:pPr>
            <a:r>
              <a:rPr lang="en-GB" sz="2400">
                <a:solidFill>
                  <a:srgbClr val="262626"/>
                </a:solidFill>
              </a:rPr>
              <a:t>Trolls in comments – needs active management – or remove commenting option (disable)</a:t>
            </a:r>
            <a:endParaRPr/>
          </a:p>
          <a:p>
            <a:pPr marL="0" lvl="0" indent="0" algn="l" rtl="0">
              <a:spcBef>
                <a:spcPts val="480"/>
              </a:spcBef>
              <a:spcAft>
                <a:spcPts val="0"/>
              </a:spcAft>
              <a:buClr>
                <a:srgbClr val="888888"/>
              </a:buClr>
              <a:buSzPts val="2400"/>
              <a:buNone/>
            </a:pPr>
            <a:endParaRPr sz="2400">
              <a:solidFill>
                <a:srgbClr val="262626"/>
              </a:solidFill>
            </a:endParaRPr>
          </a:p>
          <a:p>
            <a:pPr marL="0" lvl="0" indent="0" algn="l" rtl="0">
              <a:spcBef>
                <a:spcPts val="480"/>
              </a:spcBef>
              <a:spcAft>
                <a:spcPts val="0"/>
              </a:spcAft>
              <a:buClr>
                <a:srgbClr val="262626"/>
              </a:buClr>
              <a:buSzPts val="2400"/>
              <a:buNone/>
            </a:pPr>
            <a:r>
              <a:rPr lang="en-GB" sz="2400" b="1">
                <a:solidFill>
                  <a:srgbClr val="262626"/>
                </a:solidFill>
              </a:rPr>
              <a:t>REWARDS</a:t>
            </a:r>
            <a:endParaRPr/>
          </a:p>
          <a:p>
            <a:pPr marL="0" lvl="0" indent="0" algn="l" rtl="0">
              <a:spcBef>
                <a:spcPts val="480"/>
              </a:spcBef>
              <a:spcAft>
                <a:spcPts val="0"/>
              </a:spcAft>
              <a:buClr>
                <a:srgbClr val="262626"/>
              </a:buClr>
              <a:buSzPts val="2400"/>
              <a:buNone/>
            </a:pPr>
            <a:r>
              <a:rPr lang="en-GB" sz="2400">
                <a:solidFill>
                  <a:srgbClr val="262626"/>
                </a:solidFill>
              </a:rPr>
              <a:t>Ease of consumption</a:t>
            </a:r>
            <a:endParaRPr/>
          </a:p>
          <a:p>
            <a:pPr marL="0" lvl="0" indent="0" algn="l" rtl="0">
              <a:spcBef>
                <a:spcPts val="480"/>
              </a:spcBef>
              <a:spcAft>
                <a:spcPts val="0"/>
              </a:spcAft>
              <a:buClr>
                <a:srgbClr val="262626"/>
              </a:buClr>
              <a:buSzPts val="2400"/>
              <a:buNone/>
            </a:pPr>
            <a:r>
              <a:rPr lang="en-GB" sz="2400">
                <a:solidFill>
                  <a:srgbClr val="262626"/>
                </a:solidFill>
              </a:rPr>
              <a:t>Entertainment</a:t>
            </a:r>
            <a:endParaRPr/>
          </a:p>
          <a:p>
            <a:pPr marL="0" lvl="0" indent="0" algn="l" rtl="0">
              <a:spcBef>
                <a:spcPts val="480"/>
              </a:spcBef>
              <a:spcAft>
                <a:spcPts val="0"/>
              </a:spcAft>
              <a:buClr>
                <a:srgbClr val="262626"/>
              </a:buClr>
              <a:buSzPts val="2400"/>
              <a:buNone/>
            </a:pPr>
            <a:r>
              <a:rPr lang="en-GB" sz="2400">
                <a:solidFill>
                  <a:srgbClr val="262626"/>
                </a:solidFill>
              </a:rPr>
              <a:t>SEO – google owns YouTube so having videos really helps your Search Engine Optimisation</a:t>
            </a:r>
            <a:endParaRPr/>
          </a:p>
          <a:p>
            <a:pPr marL="0" lvl="0" indent="0" algn="l" rtl="0">
              <a:spcBef>
                <a:spcPts val="480"/>
              </a:spcBef>
              <a:spcAft>
                <a:spcPts val="0"/>
              </a:spcAft>
              <a:buClr>
                <a:srgbClr val="888888"/>
              </a:buClr>
              <a:buSzPts val="2400"/>
              <a:buNone/>
            </a:pPr>
            <a:endParaRPr sz="2400">
              <a:solidFill>
                <a:srgbClr val="262626"/>
              </a:solidFill>
            </a:endParaRPr>
          </a:p>
        </p:txBody>
      </p:sp>
      <p:pic>
        <p:nvPicPr>
          <p:cNvPr id="536" name="Google Shape;536;p51"/>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537" name="Google Shape;537;p51"/>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 icon&#10;&#10;Description automatically generated">
            <a:extLst>
              <a:ext uri="{FF2B5EF4-FFF2-40B4-BE49-F238E27FC236}">
                <a16:creationId xmlns:a16="http://schemas.microsoft.com/office/drawing/2014/main" id="{CD6CDCDB-CFB7-46C3-9BBE-92EA8F276C26}"/>
              </a:ext>
            </a:extLst>
          </p:cNvPr>
          <p:cNvPicPr>
            <a:picLocks noChangeAspect="1"/>
          </p:cNvPicPr>
          <p:nvPr/>
        </p:nvPicPr>
        <p:blipFill>
          <a:blip r:embed="rId5"/>
          <a:stretch>
            <a:fillRect/>
          </a:stretch>
        </p:blipFill>
        <p:spPr>
          <a:xfrm>
            <a:off x="7858540" y="192750"/>
            <a:ext cx="1033940" cy="1033940"/>
          </a:xfrm>
          <a:prstGeom prst="rect">
            <a:avLst/>
          </a:prstGeom>
        </p:spPr>
      </p:pic>
      <p:pic>
        <p:nvPicPr>
          <p:cNvPr id="7" name="Picture 6" descr="Icon&#10;&#10;Description automatically generated">
            <a:extLst>
              <a:ext uri="{FF2B5EF4-FFF2-40B4-BE49-F238E27FC236}">
                <a16:creationId xmlns:a16="http://schemas.microsoft.com/office/drawing/2014/main" id="{66C5137B-4D7F-4B67-A223-B52B4A456D02}"/>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YouTube - sharing</a:t>
            </a:r>
            <a:endParaRPr/>
          </a:p>
        </p:txBody>
      </p:sp>
      <p:sp>
        <p:nvSpPr>
          <p:cNvPr id="543" name="Google Shape;543;p52"/>
          <p:cNvSpPr txBox="1">
            <a:spLocks noGrp="1"/>
          </p:cNvSpPr>
          <p:nvPr>
            <p:ph type="subTitle" idx="1"/>
          </p:nvPr>
        </p:nvSpPr>
        <p:spPr>
          <a:xfrm>
            <a:off x="251460" y="1143635"/>
            <a:ext cx="8641080" cy="50216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b="1">
                <a:solidFill>
                  <a:srgbClr val="262626"/>
                </a:solidFill>
              </a:rPr>
              <a:t>Sharing YOUTUBE videos</a:t>
            </a:r>
            <a:endParaRPr/>
          </a:p>
          <a:p>
            <a:pPr marL="0" lvl="0" indent="0" algn="l" rtl="0">
              <a:spcBef>
                <a:spcPts val="480"/>
              </a:spcBef>
              <a:spcAft>
                <a:spcPts val="0"/>
              </a:spcAft>
              <a:buClr>
                <a:srgbClr val="262626"/>
              </a:buClr>
              <a:buSzPts val="2400"/>
              <a:buNone/>
            </a:pPr>
            <a:r>
              <a:rPr lang="en-GB" sz="2400">
                <a:solidFill>
                  <a:srgbClr val="262626"/>
                </a:solidFill>
              </a:rPr>
              <a:t>Ensure people can find you</a:t>
            </a:r>
            <a:endParaRPr/>
          </a:p>
          <a:p>
            <a:pPr marL="0" lvl="0" indent="0" algn="l" rtl="0">
              <a:spcBef>
                <a:spcPts val="480"/>
              </a:spcBef>
              <a:spcAft>
                <a:spcPts val="0"/>
              </a:spcAft>
              <a:buClr>
                <a:srgbClr val="262626"/>
              </a:buClr>
              <a:buSzPts val="2400"/>
              <a:buNone/>
            </a:pPr>
            <a:r>
              <a:rPr lang="en-GB" sz="2400">
                <a:solidFill>
                  <a:srgbClr val="262626"/>
                </a:solidFill>
              </a:rPr>
              <a:t>Leverage your other platforms</a:t>
            </a:r>
            <a:endParaRPr/>
          </a:p>
          <a:p>
            <a:pPr marL="0" lvl="0" indent="0" algn="l" rtl="0">
              <a:spcBef>
                <a:spcPts val="480"/>
              </a:spcBef>
              <a:spcAft>
                <a:spcPts val="0"/>
              </a:spcAft>
              <a:buClr>
                <a:srgbClr val="262626"/>
              </a:buClr>
              <a:buSzPts val="2400"/>
              <a:buNone/>
            </a:pPr>
            <a:r>
              <a:rPr lang="en-GB" sz="2400">
                <a:solidFill>
                  <a:srgbClr val="262626"/>
                </a:solidFill>
              </a:rPr>
              <a:t>	Email list</a:t>
            </a:r>
            <a:endParaRPr/>
          </a:p>
          <a:p>
            <a:pPr marL="0" lvl="0" indent="0" algn="l" rtl="0">
              <a:spcBef>
                <a:spcPts val="480"/>
              </a:spcBef>
              <a:spcAft>
                <a:spcPts val="0"/>
              </a:spcAft>
              <a:buClr>
                <a:srgbClr val="262626"/>
              </a:buClr>
              <a:buSzPts val="2400"/>
              <a:buNone/>
            </a:pPr>
            <a:r>
              <a:rPr lang="en-GB" sz="2400">
                <a:solidFill>
                  <a:srgbClr val="262626"/>
                </a:solidFill>
              </a:rPr>
              <a:t>	Blog</a:t>
            </a:r>
            <a:endParaRPr/>
          </a:p>
          <a:p>
            <a:pPr marL="0" lvl="0" indent="0" algn="l" rtl="0">
              <a:spcBef>
                <a:spcPts val="480"/>
              </a:spcBef>
              <a:spcAft>
                <a:spcPts val="0"/>
              </a:spcAft>
              <a:buClr>
                <a:srgbClr val="262626"/>
              </a:buClr>
              <a:buSzPts val="2400"/>
              <a:buNone/>
            </a:pPr>
            <a:r>
              <a:rPr lang="en-GB" sz="2400">
                <a:solidFill>
                  <a:srgbClr val="262626"/>
                </a:solidFill>
              </a:rPr>
              <a:t>	Website</a:t>
            </a:r>
            <a:endParaRPr/>
          </a:p>
          <a:p>
            <a:pPr marL="0" lvl="0" indent="0" algn="l" rtl="0">
              <a:spcBef>
                <a:spcPts val="480"/>
              </a:spcBef>
              <a:spcAft>
                <a:spcPts val="0"/>
              </a:spcAft>
              <a:buClr>
                <a:srgbClr val="262626"/>
              </a:buClr>
              <a:buSzPts val="2400"/>
              <a:buNone/>
            </a:pPr>
            <a:r>
              <a:rPr lang="en-GB" sz="2400">
                <a:solidFill>
                  <a:srgbClr val="262626"/>
                </a:solidFill>
              </a:rPr>
              <a:t>	Social media platforms</a:t>
            </a:r>
            <a:endParaRPr/>
          </a:p>
          <a:p>
            <a:pPr marL="0" lvl="0" indent="0" algn="l" rtl="0">
              <a:spcBef>
                <a:spcPts val="480"/>
              </a:spcBef>
              <a:spcAft>
                <a:spcPts val="0"/>
              </a:spcAft>
              <a:buClr>
                <a:srgbClr val="888888"/>
              </a:buClr>
              <a:buSzPts val="2400"/>
              <a:buNone/>
            </a:pPr>
            <a:endParaRPr sz="2400">
              <a:solidFill>
                <a:srgbClr val="262626"/>
              </a:solidFill>
            </a:endParaRPr>
          </a:p>
          <a:p>
            <a:pPr marL="0" lvl="0" indent="0" algn="l" rtl="0">
              <a:spcBef>
                <a:spcPts val="480"/>
              </a:spcBef>
              <a:spcAft>
                <a:spcPts val="0"/>
              </a:spcAft>
              <a:buClr>
                <a:srgbClr val="262626"/>
              </a:buClr>
              <a:buSzPts val="2400"/>
              <a:buNone/>
            </a:pPr>
            <a:r>
              <a:rPr lang="en-GB" sz="2400">
                <a:solidFill>
                  <a:srgbClr val="262626"/>
                </a:solidFill>
              </a:rPr>
              <a:t>YouTube provides you with the ability to share / embed your video. This is great for websites. You can put your video on YouTube and then embed it into your website increasing your spread.</a:t>
            </a:r>
            <a:endParaRPr/>
          </a:p>
        </p:txBody>
      </p:sp>
      <p:pic>
        <p:nvPicPr>
          <p:cNvPr id="544" name="Google Shape;544;p5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545" name="Google Shape;545;p5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 icon&#10;&#10;Description automatically generated">
            <a:extLst>
              <a:ext uri="{FF2B5EF4-FFF2-40B4-BE49-F238E27FC236}">
                <a16:creationId xmlns:a16="http://schemas.microsoft.com/office/drawing/2014/main" id="{F70A136A-6CCB-4A1B-B922-8644E664B1F9}"/>
              </a:ext>
            </a:extLst>
          </p:cNvPr>
          <p:cNvPicPr>
            <a:picLocks noChangeAspect="1"/>
          </p:cNvPicPr>
          <p:nvPr/>
        </p:nvPicPr>
        <p:blipFill>
          <a:blip r:embed="rId5"/>
          <a:stretch>
            <a:fillRect/>
          </a:stretch>
        </p:blipFill>
        <p:spPr>
          <a:xfrm>
            <a:off x="7858540" y="192750"/>
            <a:ext cx="1033940" cy="1033940"/>
          </a:xfrm>
          <a:prstGeom prst="rect">
            <a:avLst/>
          </a:prstGeom>
        </p:spPr>
      </p:pic>
      <p:pic>
        <p:nvPicPr>
          <p:cNvPr id="7" name="Picture 6" descr="Icon&#10;&#10;Description automatically generated">
            <a:extLst>
              <a:ext uri="{FF2B5EF4-FFF2-40B4-BE49-F238E27FC236}">
                <a16:creationId xmlns:a16="http://schemas.microsoft.com/office/drawing/2014/main" id="{250FBB13-568C-4F70-9A58-3BC0B9CEB619}"/>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53"/>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YouTube &amp; SEO</a:t>
            </a:r>
            <a:endParaRPr/>
          </a:p>
        </p:txBody>
      </p:sp>
      <p:sp>
        <p:nvSpPr>
          <p:cNvPr id="552" name="Google Shape;552;p53"/>
          <p:cNvSpPr txBox="1">
            <a:spLocks noGrp="1"/>
          </p:cNvSpPr>
          <p:nvPr>
            <p:ph type="subTitle" idx="1"/>
          </p:nvPr>
        </p:nvSpPr>
        <p:spPr>
          <a:xfrm>
            <a:off x="251460" y="1143635"/>
            <a:ext cx="8641080" cy="50216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a:solidFill>
                  <a:srgbClr val="262626"/>
                </a:solidFill>
              </a:rPr>
              <a:t>Due to Google Universal Search; videos, images, news, books and local searches are blended together in Google’s search results.</a:t>
            </a:r>
            <a:endParaRPr/>
          </a:p>
          <a:p>
            <a:pPr marL="0" lvl="0" indent="0" algn="l" rtl="0">
              <a:spcBef>
                <a:spcPts val="240"/>
              </a:spcBef>
              <a:spcAft>
                <a:spcPts val="0"/>
              </a:spcAft>
              <a:buClr>
                <a:srgbClr val="888888"/>
              </a:buClr>
              <a:buSzPts val="1200"/>
              <a:buNone/>
            </a:pPr>
            <a:endParaRPr sz="1200">
              <a:solidFill>
                <a:srgbClr val="262626"/>
              </a:solidFill>
            </a:endParaRPr>
          </a:p>
          <a:p>
            <a:pPr marL="0" lvl="0" indent="0" algn="l" rtl="0">
              <a:spcBef>
                <a:spcPts val="480"/>
              </a:spcBef>
              <a:spcAft>
                <a:spcPts val="0"/>
              </a:spcAft>
              <a:buClr>
                <a:srgbClr val="262626"/>
              </a:buClr>
              <a:buSzPts val="2400"/>
              <a:buNone/>
            </a:pPr>
            <a:r>
              <a:rPr lang="en-GB" sz="2400">
                <a:solidFill>
                  <a:srgbClr val="262626"/>
                </a:solidFill>
              </a:rPr>
              <a:t>Videos are appearing more often in Google’s search results. This shows Google considers video to be as important as text-only pages.</a:t>
            </a:r>
            <a:endParaRPr/>
          </a:p>
          <a:p>
            <a:pPr marL="0" lvl="0" indent="0" algn="l" rtl="0">
              <a:spcBef>
                <a:spcPts val="240"/>
              </a:spcBef>
              <a:spcAft>
                <a:spcPts val="0"/>
              </a:spcAft>
              <a:buClr>
                <a:srgbClr val="888888"/>
              </a:buClr>
              <a:buSzPts val="1200"/>
              <a:buNone/>
            </a:pPr>
            <a:endParaRPr sz="1200">
              <a:solidFill>
                <a:srgbClr val="262626"/>
              </a:solidFill>
            </a:endParaRPr>
          </a:p>
          <a:p>
            <a:pPr marL="0" lvl="0" indent="0" algn="l" rtl="0">
              <a:spcBef>
                <a:spcPts val="480"/>
              </a:spcBef>
              <a:spcAft>
                <a:spcPts val="0"/>
              </a:spcAft>
              <a:buClr>
                <a:srgbClr val="262626"/>
              </a:buClr>
              <a:buSzPts val="2400"/>
              <a:buNone/>
            </a:pPr>
            <a:r>
              <a:rPr lang="en-GB" sz="2400">
                <a:solidFill>
                  <a:srgbClr val="262626"/>
                </a:solidFill>
              </a:rPr>
              <a:t>You can take advantage of this by writing high-quality articles on your site &amp; creating complementary videos in YouTube. This builds backlinks to your site, so you’ll be found on Google more often.</a:t>
            </a:r>
            <a:endParaRPr/>
          </a:p>
          <a:p>
            <a:pPr marL="0" lvl="0" indent="0" algn="l" rtl="0">
              <a:spcBef>
                <a:spcPts val="240"/>
              </a:spcBef>
              <a:spcAft>
                <a:spcPts val="0"/>
              </a:spcAft>
              <a:buClr>
                <a:srgbClr val="888888"/>
              </a:buClr>
              <a:buSzPts val="1200"/>
              <a:buNone/>
            </a:pPr>
            <a:endParaRPr sz="1200">
              <a:solidFill>
                <a:srgbClr val="262626"/>
              </a:solidFill>
            </a:endParaRPr>
          </a:p>
          <a:p>
            <a:pPr marL="0" lvl="0" indent="0" algn="l" rtl="0">
              <a:spcBef>
                <a:spcPts val="480"/>
              </a:spcBef>
              <a:spcAft>
                <a:spcPts val="0"/>
              </a:spcAft>
              <a:buClr>
                <a:srgbClr val="262626"/>
              </a:buClr>
              <a:buSzPts val="2400"/>
              <a:buNone/>
            </a:pPr>
            <a:r>
              <a:rPr lang="en-GB" sz="2400">
                <a:solidFill>
                  <a:srgbClr val="262626"/>
                </a:solidFill>
              </a:rPr>
              <a:t>By utilising YouTube as part of your marketing strategy for your business, you’re also increasing the authority of your website. The more authoritative your website is in Google’s eyes, the higher all your pages will rank in the search results.</a:t>
            </a:r>
            <a:endParaRPr/>
          </a:p>
        </p:txBody>
      </p:sp>
      <p:pic>
        <p:nvPicPr>
          <p:cNvPr id="553" name="Google Shape;553;p53"/>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554" name="Google Shape;554;p53"/>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Logo, icon&#10;&#10;Description automatically generated">
            <a:extLst>
              <a:ext uri="{FF2B5EF4-FFF2-40B4-BE49-F238E27FC236}">
                <a16:creationId xmlns:a16="http://schemas.microsoft.com/office/drawing/2014/main" id="{AD64EF7F-2DA3-437E-BB30-21F07BDDEF49}"/>
              </a:ext>
            </a:extLst>
          </p:cNvPr>
          <p:cNvPicPr>
            <a:picLocks noChangeAspect="1"/>
          </p:cNvPicPr>
          <p:nvPr/>
        </p:nvPicPr>
        <p:blipFill>
          <a:blip r:embed="rId5"/>
          <a:stretch>
            <a:fillRect/>
          </a:stretch>
        </p:blipFill>
        <p:spPr>
          <a:xfrm>
            <a:off x="7858540" y="192750"/>
            <a:ext cx="1033940" cy="1033940"/>
          </a:xfrm>
          <a:prstGeom prst="rect">
            <a:avLst/>
          </a:prstGeom>
        </p:spPr>
      </p:pic>
      <p:pic>
        <p:nvPicPr>
          <p:cNvPr id="7" name="Picture 6" descr="Icon&#10;&#10;Description automatically generated">
            <a:extLst>
              <a:ext uri="{FF2B5EF4-FFF2-40B4-BE49-F238E27FC236}">
                <a16:creationId xmlns:a16="http://schemas.microsoft.com/office/drawing/2014/main" id="{D974ED4F-4E04-4947-A693-7AABF3E74E99}"/>
              </a:ext>
            </a:extLst>
          </p:cNvPr>
          <p:cNvPicPr>
            <a:picLocks noChangeAspect="1"/>
          </p:cNvPicPr>
          <p:nvPr/>
        </p:nvPicPr>
        <p:blipFill>
          <a:blip r:embed="rId6"/>
          <a:stretch>
            <a:fillRect/>
          </a:stretch>
        </p:blipFill>
        <p:spPr>
          <a:xfrm>
            <a:off x="7431947" y="6338252"/>
            <a:ext cx="1611384" cy="38673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0"/>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PINTEREST</a:t>
            </a:r>
            <a:endParaRPr/>
          </a:p>
        </p:txBody>
      </p:sp>
      <p:sp>
        <p:nvSpPr>
          <p:cNvPr id="254" name="Google Shape;254;p20"/>
          <p:cNvSpPr txBox="1">
            <a:spLocks noGrp="1"/>
          </p:cNvSpPr>
          <p:nvPr>
            <p:ph type="subTitle" idx="1"/>
          </p:nvPr>
        </p:nvSpPr>
        <p:spPr>
          <a:xfrm>
            <a:off x="251520" y="1268760"/>
            <a:ext cx="864096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2400"/>
              <a:buNone/>
            </a:pPr>
            <a:r>
              <a:rPr lang="en-GB" sz="2400" dirty="0">
                <a:solidFill>
                  <a:srgbClr val="3F3F3F"/>
                </a:solidFill>
              </a:rPr>
              <a:t>A digital </a:t>
            </a:r>
            <a:r>
              <a:rPr lang="en-GB" sz="2400" b="1" dirty="0">
                <a:solidFill>
                  <a:srgbClr val="3F3F3F"/>
                </a:solidFill>
              </a:rPr>
              <a:t>community</a:t>
            </a:r>
            <a:r>
              <a:rPr lang="en-GB" sz="2400" dirty="0">
                <a:solidFill>
                  <a:srgbClr val="3F3F3F"/>
                </a:solidFill>
              </a:rPr>
              <a:t> where a user or business can post / manage / upload / save </a:t>
            </a:r>
            <a:r>
              <a:rPr lang="en-GB" sz="2400" b="1" dirty="0">
                <a:solidFill>
                  <a:srgbClr val="3F3F3F"/>
                </a:solidFill>
              </a:rPr>
              <a:t>images &amp; videos</a:t>
            </a:r>
            <a:r>
              <a:rPr lang="en-GB" sz="2400" dirty="0">
                <a:solidFill>
                  <a:srgbClr val="3F3F3F"/>
                </a:solidFill>
              </a:rPr>
              <a:t> as “</a:t>
            </a:r>
            <a:r>
              <a:rPr lang="en-GB" sz="2400" b="1" dirty="0">
                <a:solidFill>
                  <a:srgbClr val="3F3F3F"/>
                </a:solidFill>
              </a:rPr>
              <a:t>pins</a:t>
            </a:r>
            <a:r>
              <a:rPr lang="en-GB" sz="2400" dirty="0">
                <a:solidFill>
                  <a:srgbClr val="3F3F3F"/>
                </a:solidFill>
              </a:rPr>
              <a:t>” through collections known as “</a:t>
            </a:r>
            <a:r>
              <a:rPr lang="en-GB" sz="2400" b="1" dirty="0">
                <a:solidFill>
                  <a:srgbClr val="3F3F3F"/>
                </a:solidFill>
              </a:rPr>
              <a:t>boards</a:t>
            </a:r>
            <a:r>
              <a:rPr lang="en-GB" sz="2400" dirty="0">
                <a:solidFill>
                  <a:srgbClr val="3F3F3F"/>
                </a:solidFill>
              </a:rPr>
              <a:t>”.</a:t>
            </a:r>
            <a:endParaRPr dirty="0"/>
          </a:p>
          <a:p>
            <a:pPr marL="0" lvl="0" indent="0" algn="r" rtl="0">
              <a:spcBef>
                <a:spcPts val="480"/>
              </a:spcBef>
              <a:spcAft>
                <a:spcPts val="0"/>
              </a:spcAft>
              <a:buClr>
                <a:srgbClr val="3F3F3F"/>
              </a:buClr>
              <a:buSzPts val="2400"/>
              <a:buNone/>
            </a:pPr>
            <a:r>
              <a:rPr lang="en-GB" sz="2400" dirty="0">
                <a:solidFill>
                  <a:srgbClr val="3F3F3F"/>
                </a:solidFill>
              </a:rPr>
              <a:t>Courtesy of </a:t>
            </a:r>
            <a:r>
              <a:rPr lang="en-GB" sz="2400" dirty="0" err="1">
                <a:solidFill>
                  <a:srgbClr val="3F3F3F"/>
                </a:solidFill>
              </a:rPr>
              <a:t>wikipedia</a:t>
            </a:r>
            <a:endParaRPr sz="2400" dirty="0">
              <a:solidFill>
                <a:srgbClr val="3F3F3F"/>
              </a:solidFill>
            </a:endParaRPr>
          </a:p>
          <a:p>
            <a:pPr marL="0" lvl="0" indent="0" algn="l" rtl="0">
              <a:spcBef>
                <a:spcPts val="480"/>
              </a:spcBef>
              <a:spcAft>
                <a:spcPts val="0"/>
              </a:spcAft>
              <a:buClr>
                <a:srgbClr val="888888"/>
              </a:buClr>
              <a:buSzPts val="2400"/>
              <a:buNone/>
            </a:pPr>
            <a:endParaRPr sz="2400" dirty="0">
              <a:solidFill>
                <a:srgbClr val="3F3F3F"/>
              </a:solidFill>
            </a:endParaRPr>
          </a:p>
          <a:p>
            <a:pPr marL="0" lvl="0" indent="0" algn="ctr" rtl="0">
              <a:spcBef>
                <a:spcPts val="480"/>
              </a:spcBef>
              <a:spcAft>
                <a:spcPts val="0"/>
              </a:spcAft>
              <a:buClr>
                <a:srgbClr val="888888"/>
              </a:buClr>
              <a:buSzPts val="2400"/>
              <a:buNone/>
            </a:pPr>
            <a:endParaRPr sz="2400" b="1" dirty="0">
              <a:solidFill>
                <a:srgbClr val="3F3F3F"/>
              </a:solidFill>
            </a:endParaRPr>
          </a:p>
          <a:p>
            <a:pPr marL="0" lvl="0" indent="0" algn="ctr" rtl="0">
              <a:spcBef>
                <a:spcPts val="480"/>
              </a:spcBef>
              <a:spcAft>
                <a:spcPts val="0"/>
              </a:spcAft>
              <a:buClr>
                <a:srgbClr val="3F3F3F"/>
              </a:buClr>
              <a:buSzPts val="2400"/>
              <a:buNone/>
            </a:pPr>
            <a:r>
              <a:rPr lang="en-GB" sz="2400" b="1" dirty="0">
                <a:solidFill>
                  <a:srgbClr val="3F3F3F"/>
                </a:solidFill>
              </a:rPr>
              <a:t>Curating Content</a:t>
            </a:r>
            <a:endParaRPr sz="2400" dirty="0">
              <a:solidFill>
                <a:srgbClr val="3F3F3F"/>
              </a:solidFill>
            </a:endParaRPr>
          </a:p>
          <a:p>
            <a:pPr marL="0" lvl="0" indent="0" algn="ctr" rtl="0">
              <a:spcBef>
                <a:spcPts val="480"/>
              </a:spcBef>
              <a:spcAft>
                <a:spcPts val="0"/>
              </a:spcAft>
              <a:buClr>
                <a:srgbClr val="3F3F3F"/>
              </a:buClr>
              <a:buSzPts val="2400"/>
              <a:buNone/>
            </a:pPr>
            <a:r>
              <a:rPr lang="en-GB" sz="2400" dirty="0">
                <a:solidFill>
                  <a:srgbClr val="3F3F3F"/>
                </a:solidFill>
              </a:rPr>
              <a:t>71% of the user base are female</a:t>
            </a:r>
            <a:br>
              <a:rPr lang="en-GB" sz="2400" dirty="0">
                <a:solidFill>
                  <a:srgbClr val="3F3F3F"/>
                </a:solidFill>
              </a:rPr>
            </a:br>
            <a:r>
              <a:rPr lang="en-GB" sz="2400" dirty="0">
                <a:solidFill>
                  <a:srgbClr val="3F3F3F"/>
                </a:solidFill>
              </a:rPr>
              <a:t>40% of new signups are male</a:t>
            </a:r>
          </a:p>
          <a:p>
            <a:pPr marL="0" lvl="0" indent="0" algn="ctr" rtl="0">
              <a:spcBef>
                <a:spcPts val="480"/>
              </a:spcBef>
              <a:spcAft>
                <a:spcPts val="0"/>
              </a:spcAft>
              <a:buClr>
                <a:srgbClr val="3F3F3F"/>
              </a:buClr>
              <a:buSzPts val="2400"/>
              <a:buNone/>
            </a:pPr>
            <a:r>
              <a:rPr lang="en-GB" sz="2400" dirty="0">
                <a:solidFill>
                  <a:srgbClr val="3F3F3F"/>
                </a:solidFill>
              </a:rPr>
              <a:t>85% of Pinners say Pinterest is where they start new projects</a:t>
            </a:r>
          </a:p>
          <a:p>
            <a:pPr marL="0" lvl="0" indent="0" algn="ctr" rtl="0">
              <a:spcBef>
                <a:spcPts val="480"/>
              </a:spcBef>
              <a:spcAft>
                <a:spcPts val="0"/>
              </a:spcAft>
              <a:buClr>
                <a:srgbClr val="3F3F3F"/>
              </a:buClr>
              <a:buSzPts val="2400"/>
              <a:buNone/>
            </a:pPr>
            <a:r>
              <a:rPr lang="en-GB" sz="2400" dirty="0">
                <a:solidFill>
                  <a:srgbClr val="3F3F3F"/>
                </a:solidFill>
              </a:rPr>
              <a:t>89% of Pinners use Pinterest for purchase </a:t>
            </a:r>
            <a:r>
              <a:rPr lang="en-GB" sz="2400" dirty="0" err="1">
                <a:solidFill>
                  <a:srgbClr val="3F3F3F"/>
                </a:solidFill>
              </a:rPr>
              <a:t>inspriation</a:t>
            </a:r>
            <a:endParaRPr dirty="0"/>
          </a:p>
          <a:p>
            <a:pPr marL="0" lvl="0" indent="0" algn="l" rtl="0">
              <a:spcBef>
                <a:spcPts val="480"/>
              </a:spcBef>
              <a:spcAft>
                <a:spcPts val="0"/>
              </a:spcAft>
              <a:buClr>
                <a:srgbClr val="888888"/>
              </a:buClr>
              <a:buSzPts val="2400"/>
              <a:buNone/>
            </a:pPr>
            <a:endParaRPr sz="2400" dirty="0"/>
          </a:p>
        </p:txBody>
      </p:sp>
      <p:pic>
        <p:nvPicPr>
          <p:cNvPr id="255" name="Google Shape;255;p20"/>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256" name="Google Shape;256;p20"/>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FDFDCB4D-3000-492F-887D-6BC5E5AB2E16}"/>
              </a:ext>
            </a:extLst>
          </p:cNvPr>
          <p:cNvPicPr>
            <a:picLocks noChangeAspect="1"/>
          </p:cNvPicPr>
          <p:nvPr/>
        </p:nvPicPr>
        <p:blipFill>
          <a:blip r:embed="rId5"/>
          <a:stretch>
            <a:fillRect/>
          </a:stretch>
        </p:blipFill>
        <p:spPr>
          <a:xfrm>
            <a:off x="8024651" y="275806"/>
            <a:ext cx="867829" cy="867829"/>
          </a:xfrm>
          <a:prstGeom prst="rect">
            <a:avLst/>
          </a:prstGeom>
        </p:spPr>
      </p:pic>
      <p:pic>
        <p:nvPicPr>
          <p:cNvPr id="7" name="Picture 6" descr="Icon&#10;&#10;Description automatically generated">
            <a:extLst>
              <a:ext uri="{FF2B5EF4-FFF2-40B4-BE49-F238E27FC236}">
                <a16:creationId xmlns:a16="http://schemas.microsoft.com/office/drawing/2014/main" id="{997D244D-C78B-4047-8C0C-E20BC32526A2}"/>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1588307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1"/>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PINTEREST &amp; Business</a:t>
            </a:r>
            <a:endParaRPr/>
          </a:p>
        </p:txBody>
      </p:sp>
      <p:sp>
        <p:nvSpPr>
          <p:cNvPr id="263" name="Google Shape;263;p21"/>
          <p:cNvSpPr txBox="1">
            <a:spLocks noGrp="1"/>
          </p:cNvSpPr>
          <p:nvPr>
            <p:ph type="subTitle" idx="1"/>
          </p:nvPr>
        </p:nvSpPr>
        <p:spPr>
          <a:xfrm>
            <a:off x="251520" y="1268760"/>
            <a:ext cx="864096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b="1" dirty="0">
                <a:solidFill>
                  <a:srgbClr val="262626"/>
                </a:solidFill>
              </a:rPr>
              <a:t>Why do companies use it?</a:t>
            </a:r>
            <a:endParaRPr dirty="0"/>
          </a:p>
          <a:p>
            <a:pPr marL="0" lvl="0" indent="0" algn="l" rtl="0">
              <a:spcBef>
                <a:spcPts val="480"/>
              </a:spcBef>
              <a:spcAft>
                <a:spcPts val="0"/>
              </a:spcAft>
              <a:buClr>
                <a:srgbClr val="262626"/>
              </a:buClr>
              <a:buSzPts val="2400"/>
              <a:buNone/>
            </a:pPr>
            <a:r>
              <a:rPr lang="en-GB" sz="2400" dirty="0">
                <a:solidFill>
                  <a:srgbClr val="262626"/>
                </a:solidFill>
              </a:rPr>
              <a:t>Active monthly users:  335 million + in 2019 (4</a:t>
            </a:r>
            <a:r>
              <a:rPr lang="en-GB" sz="2400" baseline="30000" dirty="0">
                <a:solidFill>
                  <a:srgbClr val="262626"/>
                </a:solidFill>
              </a:rPr>
              <a:t>th</a:t>
            </a:r>
            <a:r>
              <a:rPr lang="en-GB" sz="2400" dirty="0">
                <a:solidFill>
                  <a:srgbClr val="262626"/>
                </a:solidFill>
              </a:rPr>
              <a:t> quarter) </a:t>
            </a:r>
            <a:endParaRPr dirty="0"/>
          </a:p>
          <a:p>
            <a:pPr marL="0" lvl="0" indent="0" algn="l" rtl="0">
              <a:spcBef>
                <a:spcPts val="480"/>
              </a:spcBef>
              <a:spcAft>
                <a:spcPts val="0"/>
              </a:spcAft>
              <a:buClr>
                <a:srgbClr val="262626"/>
              </a:buClr>
              <a:buSzPts val="2400"/>
              <a:buNone/>
            </a:pPr>
            <a:r>
              <a:rPr lang="en-GB" sz="2400" b="1" dirty="0">
                <a:solidFill>
                  <a:srgbClr val="262626"/>
                </a:solidFill>
              </a:rPr>
              <a:t>Conversion to spend </a:t>
            </a:r>
            <a:endParaRPr dirty="0"/>
          </a:p>
          <a:p>
            <a:pPr marL="0" lvl="0" indent="0" algn="l" rtl="0">
              <a:spcBef>
                <a:spcPts val="480"/>
              </a:spcBef>
              <a:spcAft>
                <a:spcPts val="0"/>
              </a:spcAft>
              <a:buClr>
                <a:srgbClr val="262626"/>
              </a:buClr>
              <a:buSzPts val="2400"/>
              <a:buNone/>
            </a:pPr>
            <a:r>
              <a:rPr lang="en-US" sz="2400" b="0" i="0" dirty="0">
                <a:solidFill>
                  <a:srgbClr val="162020"/>
                </a:solidFill>
                <a:effectLst/>
                <a:latin typeface="Calibri" panose="020F0502020204030204" pitchFamily="34" charset="0"/>
                <a:cs typeface="Calibri" panose="020F0502020204030204" pitchFamily="34" charset="0"/>
              </a:rPr>
              <a:t>Pinterest isn’t a platform that only rewards great photos. </a:t>
            </a:r>
            <a:br>
              <a:rPr lang="en-US" sz="2400" b="0" i="0" dirty="0">
                <a:solidFill>
                  <a:srgbClr val="162020"/>
                </a:solidFill>
                <a:effectLst/>
                <a:latin typeface="Calibri" panose="020F0502020204030204" pitchFamily="34" charset="0"/>
                <a:cs typeface="Calibri" panose="020F0502020204030204" pitchFamily="34" charset="0"/>
              </a:rPr>
            </a:br>
            <a:r>
              <a:rPr lang="en-US" sz="2400" b="0" i="0" dirty="0">
                <a:solidFill>
                  <a:srgbClr val="162020"/>
                </a:solidFill>
                <a:effectLst/>
                <a:latin typeface="Calibri" panose="020F0502020204030204" pitchFamily="34" charset="0"/>
                <a:cs typeface="Calibri" panose="020F0502020204030204" pitchFamily="34" charset="0"/>
              </a:rPr>
              <a:t>89% of US Pinners use Pinterest for inspiration in their path to purchase. And it’s not just inspiration that consumers are looking for. 47% of Pinners log onto the site specifically to shop, making it nearly four times more effective at generating sales than other social platforms. </a:t>
            </a:r>
          </a:p>
          <a:p>
            <a:pPr marL="0" lvl="0" indent="0" algn="l" rtl="0">
              <a:spcBef>
                <a:spcPts val="480"/>
              </a:spcBef>
              <a:spcAft>
                <a:spcPts val="0"/>
              </a:spcAft>
              <a:buClr>
                <a:srgbClr val="262626"/>
              </a:buClr>
              <a:buSzPts val="2400"/>
              <a:buNone/>
            </a:pPr>
            <a:r>
              <a:rPr lang="en-US" sz="2400" dirty="0">
                <a:solidFill>
                  <a:srgbClr val="262626"/>
                </a:solidFill>
                <a:latin typeface="Calibri" panose="020F0502020204030204" pitchFamily="34" charset="0"/>
                <a:cs typeface="Calibri" panose="020F0502020204030204" pitchFamily="34" charset="0"/>
              </a:rPr>
              <a:t>2018 introduced Product Pins: letting brands upload full catalogs of shoppable items and include pricing info, availability, product title, description and links that lead directly to the checkout page on the retailer’s site.</a:t>
            </a:r>
          </a:p>
        </p:txBody>
      </p:sp>
      <p:pic>
        <p:nvPicPr>
          <p:cNvPr id="264" name="Google Shape;264;p21"/>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265" name="Google Shape;265;p21"/>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DBCE39D6-68A8-4A60-85D1-D8EA216C43C4}"/>
              </a:ext>
            </a:extLst>
          </p:cNvPr>
          <p:cNvPicPr>
            <a:picLocks noChangeAspect="1"/>
          </p:cNvPicPr>
          <p:nvPr/>
        </p:nvPicPr>
        <p:blipFill>
          <a:blip r:embed="rId5"/>
          <a:stretch>
            <a:fillRect/>
          </a:stretch>
        </p:blipFill>
        <p:spPr>
          <a:xfrm>
            <a:off x="8024651" y="275806"/>
            <a:ext cx="867829" cy="867829"/>
          </a:xfrm>
          <a:prstGeom prst="rect">
            <a:avLst/>
          </a:prstGeom>
        </p:spPr>
      </p:pic>
      <p:pic>
        <p:nvPicPr>
          <p:cNvPr id="7" name="Picture 6" descr="Icon&#10;&#10;Description automatically generated">
            <a:extLst>
              <a:ext uri="{FF2B5EF4-FFF2-40B4-BE49-F238E27FC236}">
                <a16:creationId xmlns:a16="http://schemas.microsoft.com/office/drawing/2014/main" id="{F0F270BB-BC94-4239-B09D-2B211328513F}"/>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2774986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4"/>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PINTEREST &amp; Promotion</a:t>
            </a:r>
            <a:endParaRPr/>
          </a:p>
        </p:txBody>
      </p:sp>
      <p:sp>
        <p:nvSpPr>
          <p:cNvPr id="290" name="Google Shape;290;p24"/>
          <p:cNvSpPr txBox="1">
            <a:spLocks noGrp="1"/>
          </p:cNvSpPr>
          <p:nvPr>
            <p:ph type="subTitle" idx="1"/>
          </p:nvPr>
        </p:nvSpPr>
        <p:spPr>
          <a:xfrm>
            <a:off x="251520" y="1268760"/>
            <a:ext cx="8640960" cy="50202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b="1">
                <a:solidFill>
                  <a:srgbClr val="262626"/>
                </a:solidFill>
              </a:rPr>
              <a:t>Promoted Pins</a:t>
            </a:r>
            <a:endParaRPr/>
          </a:p>
          <a:p>
            <a:pPr marL="0" lvl="0" indent="0" algn="l" rtl="0">
              <a:spcBef>
                <a:spcPts val="480"/>
              </a:spcBef>
              <a:spcAft>
                <a:spcPts val="0"/>
              </a:spcAft>
              <a:buClr>
                <a:srgbClr val="262626"/>
              </a:buClr>
              <a:buSzPts val="2400"/>
              <a:buNone/>
            </a:pPr>
            <a:r>
              <a:rPr lang="en-GB" sz="2400">
                <a:solidFill>
                  <a:srgbClr val="262626"/>
                </a:solidFill>
              </a:rPr>
              <a:t>“Promoted pins” are Pinterest Adverts – to promote a “pin” it must be already on your boards, public, it can be your own or a “re-pin”.</a:t>
            </a:r>
            <a:endParaRPr/>
          </a:p>
          <a:p>
            <a:pPr marL="0" lvl="0" indent="0" algn="l" rtl="0">
              <a:spcBef>
                <a:spcPts val="480"/>
              </a:spcBef>
              <a:spcAft>
                <a:spcPts val="0"/>
              </a:spcAft>
              <a:buClr>
                <a:srgbClr val="262626"/>
              </a:buClr>
              <a:buSzPts val="2400"/>
              <a:buNone/>
            </a:pPr>
            <a:r>
              <a:rPr lang="en-GB" sz="2400" b="1">
                <a:solidFill>
                  <a:srgbClr val="262626"/>
                </a:solidFill>
              </a:rPr>
              <a:t>Video Pins</a:t>
            </a:r>
            <a:endParaRPr/>
          </a:p>
          <a:p>
            <a:pPr marL="0" lvl="0" indent="0" algn="l" rtl="0">
              <a:spcBef>
                <a:spcPts val="480"/>
              </a:spcBef>
              <a:spcAft>
                <a:spcPts val="0"/>
              </a:spcAft>
              <a:buClr>
                <a:srgbClr val="262626"/>
              </a:buClr>
              <a:buSzPts val="2400"/>
              <a:buNone/>
            </a:pPr>
            <a:r>
              <a:rPr lang="en-GB" sz="2400">
                <a:solidFill>
                  <a:srgbClr val="262626"/>
                </a:solidFill>
              </a:rPr>
              <a:t>Pinterest recently announced promoted video pins, these pins show an animated GIF which lead you to the full video when you click on them.</a:t>
            </a:r>
            <a:br>
              <a:rPr lang="en-GB" sz="2400">
                <a:solidFill>
                  <a:srgbClr val="262626"/>
                </a:solidFill>
              </a:rPr>
            </a:br>
            <a:endParaRPr sz="1400">
              <a:solidFill>
                <a:srgbClr val="262626"/>
              </a:solidFill>
            </a:endParaRPr>
          </a:p>
          <a:p>
            <a:pPr marL="0" lvl="0" indent="0" algn="l" rtl="0">
              <a:spcBef>
                <a:spcPts val="480"/>
              </a:spcBef>
              <a:spcAft>
                <a:spcPts val="0"/>
              </a:spcAft>
              <a:buClr>
                <a:srgbClr val="262626"/>
              </a:buClr>
              <a:buSzPts val="2400"/>
              <a:buNone/>
            </a:pPr>
            <a:r>
              <a:rPr lang="en-GB" sz="2400" b="1">
                <a:solidFill>
                  <a:srgbClr val="262626"/>
                </a:solidFill>
              </a:rPr>
              <a:t>Pinners do use the platform as a search and discovery engine. </a:t>
            </a:r>
            <a:br>
              <a:rPr lang="en-GB" sz="2400">
                <a:solidFill>
                  <a:srgbClr val="262626"/>
                </a:solidFill>
              </a:rPr>
            </a:br>
            <a:r>
              <a:rPr lang="en-GB" sz="2400">
                <a:solidFill>
                  <a:srgbClr val="262626"/>
                </a:solidFill>
              </a:rPr>
              <a:t>Its 200 million monthly active users perform 2 BILLION searches a month and 97% of searches on Pinterest are unbranded – meaning the searcher isn’t looking for a particular brand and may be open to discovering YOURS.</a:t>
            </a:r>
            <a:endParaRPr/>
          </a:p>
        </p:txBody>
      </p:sp>
      <p:pic>
        <p:nvPicPr>
          <p:cNvPr id="291" name="Google Shape;291;p24"/>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292" name="Google Shape;292;p24"/>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8307C09B-DD76-4C22-A67A-C3A39D8DD886}"/>
              </a:ext>
            </a:extLst>
          </p:cNvPr>
          <p:cNvPicPr>
            <a:picLocks noChangeAspect="1"/>
          </p:cNvPicPr>
          <p:nvPr/>
        </p:nvPicPr>
        <p:blipFill>
          <a:blip r:embed="rId5"/>
          <a:stretch>
            <a:fillRect/>
          </a:stretch>
        </p:blipFill>
        <p:spPr>
          <a:xfrm>
            <a:off x="8024651" y="275806"/>
            <a:ext cx="867829" cy="867829"/>
          </a:xfrm>
          <a:prstGeom prst="rect">
            <a:avLst/>
          </a:prstGeom>
        </p:spPr>
      </p:pic>
      <p:pic>
        <p:nvPicPr>
          <p:cNvPr id="7" name="Picture 6" descr="Icon&#10;&#10;Description automatically generated">
            <a:extLst>
              <a:ext uri="{FF2B5EF4-FFF2-40B4-BE49-F238E27FC236}">
                <a16:creationId xmlns:a16="http://schemas.microsoft.com/office/drawing/2014/main" id="{13DC3677-292C-4037-B831-6CF5B1499BB0}"/>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432487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4"/>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PINTEREST Trends</a:t>
            </a:r>
            <a:endParaRPr dirty="0"/>
          </a:p>
        </p:txBody>
      </p:sp>
      <p:sp>
        <p:nvSpPr>
          <p:cNvPr id="290" name="Google Shape;290;p24"/>
          <p:cNvSpPr txBox="1">
            <a:spLocks noGrp="1"/>
          </p:cNvSpPr>
          <p:nvPr>
            <p:ph type="subTitle" idx="1"/>
          </p:nvPr>
        </p:nvSpPr>
        <p:spPr>
          <a:xfrm>
            <a:off x="251520" y="1268760"/>
            <a:ext cx="8640960" cy="50202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US" sz="2400" dirty="0">
                <a:solidFill>
                  <a:srgbClr val="262626"/>
                </a:solidFill>
              </a:rPr>
              <a:t>If you’re looking for inspiration, check out </a:t>
            </a:r>
            <a:r>
              <a:rPr lang="en-US" sz="2400" b="1" dirty="0">
                <a:solidFill>
                  <a:srgbClr val="262626"/>
                </a:solidFill>
              </a:rPr>
              <a:t>Pinterest Trends </a:t>
            </a:r>
            <a:r>
              <a:rPr lang="en-US" sz="2400" dirty="0">
                <a:solidFill>
                  <a:srgbClr val="262626"/>
                </a:solidFill>
              </a:rPr>
              <a:t>(in beta), a new tool helping businesses tap into emerging trends to make better strategic decisions.</a:t>
            </a:r>
            <a:br>
              <a:rPr lang="en-US" sz="2400" dirty="0">
                <a:solidFill>
                  <a:srgbClr val="262626"/>
                </a:solidFill>
              </a:rPr>
            </a:br>
            <a:endParaRPr lang="en-US" sz="2400" dirty="0">
              <a:solidFill>
                <a:srgbClr val="262626"/>
              </a:solidFill>
            </a:endParaRPr>
          </a:p>
          <a:p>
            <a:pPr marL="0" lvl="0" indent="0" algn="l" rtl="0">
              <a:spcBef>
                <a:spcPts val="0"/>
              </a:spcBef>
              <a:spcAft>
                <a:spcPts val="0"/>
              </a:spcAft>
              <a:buClr>
                <a:srgbClr val="262626"/>
              </a:buClr>
              <a:buSzPts val="2400"/>
              <a:buNone/>
            </a:pPr>
            <a:r>
              <a:rPr lang="en-GB" sz="2400" dirty="0">
                <a:solidFill>
                  <a:srgbClr val="262626"/>
                </a:solidFill>
                <a:hlinkClick r:id="rId3"/>
              </a:rPr>
              <a:t>https://trends.pinterest.com/</a:t>
            </a:r>
            <a:endParaRPr lang="en-GB" sz="2400" dirty="0">
              <a:solidFill>
                <a:srgbClr val="262626"/>
              </a:solidFill>
            </a:endParaRPr>
          </a:p>
          <a:p>
            <a:pPr marL="0" lvl="0" indent="0" algn="l" rtl="0">
              <a:spcBef>
                <a:spcPts val="0"/>
              </a:spcBef>
              <a:spcAft>
                <a:spcPts val="0"/>
              </a:spcAft>
              <a:buClr>
                <a:srgbClr val="262626"/>
              </a:buClr>
              <a:buSzPts val="2400"/>
              <a:buNone/>
            </a:pPr>
            <a:r>
              <a:rPr lang="en-US" sz="2400" dirty="0">
                <a:solidFill>
                  <a:srgbClr val="262626"/>
                </a:solidFill>
                <a:hlinkClick r:id="rId4"/>
              </a:rPr>
              <a:t>https://www.pinterest100.com/</a:t>
            </a:r>
            <a:endParaRPr lang="en-US" sz="2400" dirty="0">
              <a:solidFill>
                <a:srgbClr val="262626"/>
              </a:solidFill>
            </a:endParaRPr>
          </a:p>
          <a:p>
            <a:pPr marL="0" lvl="0" indent="0" algn="l" rtl="0">
              <a:spcBef>
                <a:spcPts val="0"/>
              </a:spcBef>
              <a:spcAft>
                <a:spcPts val="0"/>
              </a:spcAft>
              <a:buClr>
                <a:srgbClr val="262626"/>
              </a:buClr>
              <a:buSzPts val="2400"/>
              <a:buNone/>
            </a:pPr>
            <a:endParaRPr lang="en-US" sz="2400" dirty="0">
              <a:solidFill>
                <a:srgbClr val="262626"/>
              </a:solidFill>
            </a:endParaRPr>
          </a:p>
          <a:p>
            <a:pPr marL="0" lvl="0" indent="0" algn="l" rtl="0">
              <a:spcBef>
                <a:spcPts val="0"/>
              </a:spcBef>
              <a:spcAft>
                <a:spcPts val="0"/>
              </a:spcAft>
              <a:buClr>
                <a:srgbClr val="262626"/>
              </a:buClr>
              <a:buSzPts val="2400"/>
              <a:buNone/>
            </a:pPr>
            <a:r>
              <a:rPr lang="en-US" sz="2400" dirty="0">
                <a:solidFill>
                  <a:srgbClr val="262626"/>
                </a:solidFill>
              </a:rPr>
              <a:t>Lots of helpful visuals – why are we not surprised!</a:t>
            </a:r>
          </a:p>
          <a:p>
            <a:pPr marL="0" lvl="0" indent="0" algn="l" rtl="0">
              <a:spcBef>
                <a:spcPts val="0"/>
              </a:spcBef>
              <a:spcAft>
                <a:spcPts val="0"/>
              </a:spcAft>
              <a:buClr>
                <a:srgbClr val="262626"/>
              </a:buClr>
              <a:buSzPts val="2400"/>
              <a:buNone/>
            </a:pPr>
            <a:r>
              <a:rPr lang="en-GB" sz="2400" dirty="0">
                <a:solidFill>
                  <a:srgbClr val="262626"/>
                </a:solidFill>
                <a:hlinkClick r:id="rId5"/>
              </a:rPr>
              <a:t>https://business.pinterest.com/en-gb/</a:t>
            </a:r>
            <a:r>
              <a:rPr lang="en-US" sz="2400" dirty="0">
                <a:solidFill>
                  <a:srgbClr val="262626"/>
                </a:solidFill>
              </a:rPr>
              <a:t> </a:t>
            </a:r>
            <a:endParaRPr lang="en-GB" sz="2400" dirty="0">
              <a:solidFill>
                <a:srgbClr val="262626"/>
              </a:solidFill>
            </a:endParaRPr>
          </a:p>
          <a:p>
            <a:pPr marL="0" lvl="0" indent="0" algn="l" rtl="0">
              <a:spcBef>
                <a:spcPts val="0"/>
              </a:spcBef>
              <a:spcAft>
                <a:spcPts val="0"/>
              </a:spcAft>
              <a:buClr>
                <a:srgbClr val="262626"/>
              </a:buClr>
              <a:buSzPts val="2400"/>
              <a:buNone/>
            </a:pPr>
            <a:endParaRPr lang="en-US" sz="2400" dirty="0">
              <a:solidFill>
                <a:srgbClr val="262626"/>
              </a:solidFill>
            </a:endParaRPr>
          </a:p>
          <a:p>
            <a:pPr marL="0" lvl="0" indent="0" algn="l" rtl="0">
              <a:spcBef>
                <a:spcPts val="0"/>
              </a:spcBef>
              <a:spcAft>
                <a:spcPts val="0"/>
              </a:spcAft>
              <a:buClr>
                <a:srgbClr val="262626"/>
              </a:buClr>
              <a:buSzPts val="2400"/>
              <a:buNone/>
            </a:pPr>
            <a:endParaRPr sz="2400" dirty="0">
              <a:solidFill>
                <a:srgbClr val="262626"/>
              </a:solidFill>
            </a:endParaRPr>
          </a:p>
        </p:txBody>
      </p:sp>
      <p:pic>
        <p:nvPicPr>
          <p:cNvPr id="291" name="Google Shape;291;p24"/>
          <p:cNvPicPr preferRelativeResize="0"/>
          <p:nvPr/>
        </p:nvPicPr>
        <p:blipFill rotWithShape="1">
          <a:blip r:embed="rId6">
            <a:alphaModFix/>
          </a:blip>
          <a:srcRect/>
          <a:stretch/>
        </p:blipFill>
        <p:spPr>
          <a:xfrm>
            <a:off x="-3586" y="6289036"/>
            <a:ext cx="9144000" cy="596348"/>
          </a:xfrm>
          <a:prstGeom prst="rect">
            <a:avLst/>
          </a:prstGeom>
          <a:noFill/>
          <a:ln>
            <a:noFill/>
          </a:ln>
        </p:spPr>
      </p:pic>
      <p:pic>
        <p:nvPicPr>
          <p:cNvPr id="292" name="Google Shape;292;p24"/>
          <p:cNvPicPr preferRelativeResize="0"/>
          <p:nvPr/>
        </p:nvPicPr>
        <p:blipFill rotWithShape="1">
          <a:blip r:embed="rId7">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57984232-0830-465C-B3FF-3EFB6A3E61E5}"/>
              </a:ext>
            </a:extLst>
          </p:cNvPr>
          <p:cNvPicPr>
            <a:picLocks noChangeAspect="1"/>
          </p:cNvPicPr>
          <p:nvPr/>
        </p:nvPicPr>
        <p:blipFill>
          <a:blip r:embed="rId8"/>
          <a:stretch>
            <a:fillRect/>
          </a:stretch>
        </p:blipFill>
        <p:spPr>
          <a:xfrm>
            <a:off x="8024651" y="275806"/>
            <a:ext cx="867829" cy="867829"/>
          </a:xfrm>
          <a:prstGeom prst="rect">
            <a:avLst/>
          </a:prstGeom>
        </p:spPr>
      </p:pic>
      <p:pic>
        <p:nvPicPr>
          <p:cNvPr id="7" name="Picture 6" descr="Icon&#10;&#10;Description automatically generated">
            <a:extLst>
              <a:ext uri="{FF2B5EF4-FFF2-40B4-BE49-F238E27FC236}">
                <a16:creationId xmlns:a16="http://schemas.microsoft.com/office/drawing/2014/main" id="{2A514DC6-A0DC-461A-AF2C-54293D6752F8}"/>
              </a:ext>
            </a:extLst>
          </p:cNvPr>
          <p:cNvPicPr>
            <a:picLocks noChangeAspect="1"/>
          </p:cNvPicPr>
          <p:nvPr/>
        </p:nvPicPr>
        <p:blipFill>
          <a:blip r:embed="rId9"/>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368730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317"/>
        <p:cNvGrpSpPr/>
        <p:nvPr/>
      </p:nvGrpSpPr>
      <p:grpSpPr>
        <a:xfrm>
          <a:off x="0" y="0"/>
          <a:ext cx="0" cy="0"/>
          <a:chOff x="0" y="0"/>
          <a:chExt cx="0" cy="0"/>
        </a:xfrm>
      </p:grpSpPr>
      <p:sp>
        <p:nvSpPr>
          <p:cNvPr id="318" name="Google Shape;318;p27"/>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PINTEREST  &amp; Boards</a:t>
            </a:r>
            <a:endParaRPr/>
          </a:p>
        </p:txBody>
      </p:sp>
      <p:sp>
        <p:nvSpPr>
          <p:cNvPr id="319" name="Google Shape;319;p27"/>
          <p:cNvSpPr txBox="1">
            <a:spLocks noGrp="1"/>
          </p:cNvSpPr>
          <p:nvPr>
            <p:ph type="subTitle" idx="1"/>
          </p:nvPr>
        </p:nvSpPr>
        <p:spPr>
          <a:xfrm>
            <a:off x="251520" y="1268760"/>
            <a:ext cx="864096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400"/>
              <a:buNone/>
            </a:pPr>
            <a:r>
              <a:rPr lang="en-GB" sz="2400" b="1" dirty="0">
                <a:solidFill>
                  <a:srgbClr val="262626"/>
                </a:solidFill>
              </a:rPr>
              <a:t>When creating a ‘Board’ you want to keep in mind:</a:t>
            </a:r>
            <a:endParaRPr dirty="0"/>
          </a:p>
          <a:p>
            <a:pPr marL="342900" lvl="0" indent="-342900" algn="l" rtl="0">
              <a:spcBef>
                <a:spcPts val="480"/>
              </a:spcBef>
              <a:spcAft>
                <a:spcPts val="0"/>
              </a:spcAft>
              <a:buClr>
                <a:srgbClr val="262626"/>
              </a:buClr>
              <a:buSzPts val="2400"/>
              <a:buFont typeface="Arial"/>
              <a:buChar char="•"/>
            </a:pPr>
            <a:r>
              <a:rPr lang="en-GB" sz="2400" dirty="0">
                <a:solidFill>
                  <a:srgbClr val="262626"/>
                </a:solidFill>
              </a:rPr>
              <a:t>Naming for relevancy &amp; discovery (SEO style)</a:t>
            </a:r>
            <a:endParaRPr dirty="0"/>
          </a:p>
          <a:p>
            <a:pPr marL="342900" lvl="0" indent="-342900" algn="l" rtl="0">
              <a:spcBef>
                <a:spcPts val="480"/>
              </a:spcBef>
              <a:spcAft>
                <a:spcPts val="0"/>
              </a:spcAft>
              <a:buClr>
                <a:srgbClr val="262626"/>
              </a:buClr>
              <a:buSzPts val="2400"/>
              <a:buFont typeface="Arial"/>
              <a:buChar char="•"/>
            </a:pPr>
            <a:r>
              <a:rPr lang="en-GB" sz="2400" dirty="0">
                <a:solidFill>
                  <a:srgbClr val="262626"/>
                </a:solidFill>
              </a:rPr>
              <a:t>Descriptions – unique / relevant / interesting / accurate</a:t>
            </a:r>
            <a:endParaRPr dirty="0"/>
          </a:p>
          <a:p>
            <a:pPr marL="342900" lvl="0" indent="-342900" algn="l" rtl="0">
              <a:spcBef>
                <a:spcPts val="480"/>
              </a:spcBef>
              <a:spcAft>
                <a:spcPts val="0"/>
              </a:spcAft>
              <a:buClr>
                <a:srgbClr val="262626"/>
              </a:buClr>
              <a:buSzPts val="2400"/>
              <a:buFont typeface="Arial"/>
              <a:buChar char="•"/>
            </a:pPr>
            <a:r>
              <a:rPr lang="en-GB" sz="2400" dirty="0">
                <a:solidFill>
                  <a:srgbClr val="262626"/>
                </a:solidFill>
              </a:rPr>
              <a:t>Category's- specific topics</a:t>
            </a:r>
            <a:endParaRPr dirty="0"/>
          </a:p>
          <a:p>
            <a:pPr marL="342900" lvl="0" indent="-342900" algn="l" rtl="0">
              <a:spcBef>
                <a:spcPts val="480"/>
              </a:spcBef>
              <a:spcAft>
                <a:spcPts val="0"/>
              </a:spcAft>
              <a:buClr>
                <a:srgbClr val="262626"/>
              </a:buClr>
              <a:buSzPts val="2400"/>
              <a:buFont typeface="Arial"/>
              <a:buChar char="•"/>
            </a:pPr>
            <a:r>
              <a:rPr lang="en-GB" sz="2400" dirty="0">
                <a:solidFill>
                  <a:srgbClr val="262626"/>
                </a:solidFill>
              </a:rPr>
              <a:t>Keep a ‘Board’ secret until close to product launch – close enough to create a buzz not too early in case of copies.</a:t>
            </a:r>
            <a:endParaRPr dirty="0"/>
          </a:p>
          <a:p>
            <a:pPr marL="342900" lvl="0" indent="-342900" algn="l" rtl="0">
              <a:spcBef>
                <a:spcPts val="480"/>
              </a:spcBef>
              <a:spcAft>
                <a:spcPts val="0"/>
              </a:spcAft>
              <a:buClr>
                <a:srgbClr val="262626"/>
              </a:buClr>
              <a:buSzPts val="2400"/>
              <a:buFont typeface="Arial"/>
              <a:buChar char="•"/>
            </a:pPr>
            <a:r>
              <a:rPr lang="en-GB" sz="2400" dirty="0">
                <a:solidFill>
                  <a:srgbClr val="262626"/>
                </a:solidFill>
              </a:rPr>
              <a:t>Consider who can pin if multiple staff have access</a:t>
            </a:r>
            <a:endParaRPr dirty="0"/>
          </a:p>
          <a:p>
            <a:pPr marL="342900" lvl="0" indent="-342900" algn="l" rtl="0">
              <a:spcBef>
                <a:spcPts val="480"/>
              </a:spcBef>
              <a:spcAft>
                <a:spcPts val="0"/>
              </a:spcAft>
              <a:buClr>
                <a:srgbClr val="262626"/>
              </a:buClr>
              <a:buSzPts val="2400"/>
              <a:buFont typeface="Arial"/>
              <a:buChar char="•"/>
            </a:pPr>
            <a:r>
              <a:rPr lang="en-GB" sz="2400" dirty="0">
                <a:solidFill>
                  <a:srgbClr val="262626"/>
                </a:solidFill>
              </a:rPr>
              <a:t>Things to consider: source, location (if bricks &amp; mortar store) &amp; price (if directly about a product)</a:t>
            </a:r>
            <a:endParaRPr dirty="0"/>
          </a:p>
        </p:txBody>
      </p:sp>
      <p:pic>
        <p:nvPicPr>
          <p:cNvPr id="320" name="Google Shape;320;p27"/>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321" name="Google Shape;321;p27"/>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5E309D37-196D-489F-A5ED-D83CAFC821FD}"/>
              </a:ext>
            </a:extLst>
          </p:cNvPr>
          <p:cNvPicPr>
            <a:picLocks noChangeAspect="1"/>
          </p:cNvPicPr>
          <p:nvPr/>
        </p:nvPicPr>
        <p:blipFill>
          <a:blip r:embed="rId5"/>
          <a:stretch>
            <a:fillRect/>
          </a:stretch>
        </p:blipFill>
        <p:spPr>
          <a:xfrm>
            <a:off x="8024651" y="275806"/>
            <a:ext cx="867829" cy="867829"/>
          </a:xfrm>
          <a:prstGeom prst="rect">
            <a:avLst/>
          </a:prstGeom>
        </p:spPr>
      </p:pic>
      <p:pic>
        <p:nvPicPr>
          <p:cNvPr id="7" name="Picture 6" descr="Icon&#10;&#10;Description automatically generated">
            <a:extLst>
              <a:ext uri="{FF2B5EF4-FFF2-40B4-BE49-F238E27FC236}">
                <a16:creationId xmlns:a16="http://schemas.microsoft.com/office/drawing/2014/main" id="{C9279EF8-830F-4517-BEA4-2E7530F5564C}"/>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234998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a:spLocks noGrp="1"/>
          </p:cNvSpPr>
          <p:nvPr>
            <p:ph type="subTitle" idx="1"/>
          </p:nvPr>
        </p:nvSpPr>
        <p:spPr>
          <a:xfrm>
            <a:off x="251520" y="1268760"/>
            <a:ext cx="8640960" cy="50202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2800"/>
            </a:pPr>
            <a:r>
              <a:rPr lang="en-GB" sz="2400" dirty="0">
                <a:solidFill>
                  <a:schemeClr val="tx1">
                    <a:lumMod val="85000"/>
                    <a:lumOff val="15000"/>
                  </a:schemeClr>
                </a:solidFill>
              </a:rPr>
              <a:t>Ensure that you have a consistent logo, colour palette, bio, boilerplate and handle. </a:t>
            </a:r>
          </a:p>
          <a:p>
            <a:pPr marL="0" lvl="0" indent="0" algn="l" rtl="0">
              <a:spcBef>
                <a:spcPts val="0"/>
              </a:spcBef>
              <a:spcAft>
                <a:spcPts val="0"/>
              </a:spcAft>
              <a:buClr>
                <a:srgbClr val="3F3F3F"/>
              </a:buClr>
              <a:buSzPts val="2800"/>
            </a:pPr>
            <a:endParaRPr lang="en-GB" sz="2400" dirty="0">
              <a:solidFill>
                <a:schemeClr val="tx1">
                  <a:lumMod val="85000"/>
                  <a:lumOff val="15000"/>
                </a:schemeClr>
              </a:solidFill>
            </a:endParaRPr>
          </a:p>
          <a:p>
            <a:pPr marL="0" lvl="0" indent="0" algn="l" rtl="0">
              <a:spcBef>
                <a:spcPts val="0"/>
              </a:spcBef>
              <a:spcAft>
                <a:spcPts val="0"/>
              </a:spcAft>
              <a:buClr>
                <a:srgbClr val="3F3F3F"/>
              </a:buClr>
              <a:buSzPts val="2800"/>
            </a:pPr>
            <a:r>
              <a:rPr lang="en-GB" sz="2400" dirty="0">
                <a:solidFill>
                  <a:schemeClr val="tx1">
                    <a:lumMod val="85000"/>
                    <a:lumOff val="15000"/>
                  </a:schemeClr>
                </a:solidFill>
              </a:rPr>
              <a:t>Whichever you choose, the most important thing is to ensure your profiles have a common thread that people will recognise as your brand.</a:t>
            </a:r>
          </a:p>
        </p:txBody>
      </p:sp>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sz="4000" b="1" dirty="0">
                <a:solidFill>
                  <a:srgbClr val="A43158"/>
                </a:solidFill>
              </a:rPr>
              <a:t>Brand continuity across platforms</a:t>
            </a:r>
            <a:endParaRPr sz="4000" dirty="0"/>
          </a:p>
        </p:txBody>
      </p:sp>
      <p:pic>
        <p:nvPicPr>
          <p:cNvPr id="98" name="Google Shape;98;p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1026" name="Picture 2" descr="burtsbees twitter">
            <a:extLst>
              <a:ext uri="{FF2B5EF4-FFF2-40B4-BE49-F238E27FC236}">
                <a16:creationId xmlns:a16="http://schemas.microsoft.com/office/drawing/2014/main" id="{2D0F3C58-4CCC-461E-AFC7-0D750E4EEF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 y="3497195"/>
            <a:ext cx="3478170" cy="27918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rtsbees facebook">
            <a:extLst>
              <a:ext uri="{FF2B5EF4-FFF2-40B4-BE49-F238E27FC236}">
                <a16:creationId xmlns:a16="http://schemas.microsoft.com/office/drawing/2014/main" id="{75B38A48-DB71-4D85-B2E3-D7D60EE825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1500" y="3669958"/>
            <a:ext cx="5079138" cy="21736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con&#10;&#10;Description automatically generated">
            <a:extLst>
              <a:ext uri="{FF2B5EF4-FFF2-40B4-BE49-F238E27FC236}">
                <a16:creationId xmlns:a16="http://schemas.microsoft.com/office/drawing/2014/main" id="{43E86B4A-8C4A-4142-9DDC-E84DCADA6D99}"/>
              </a:ext>
            </a:extLst>
          </p:cNvPr>
          <p:cNvPicPr>
            <a:picLocks noChangeAspect="1"/>
          </p:cNvPicPr>
          <p:nvPr/>
        </p:nvPicPr>
        <p:blipFill>
          <a:blip r:embed="rId7"/>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765014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724"/>
        <p:cNvGrpSpPr/>
        <p:nvPr/>
      </p:nvGrpSpPr>
      <p:grpSpPr>
        <a:xfrm>
          <a:off x="0" y="0"/>
          <a:ext cx="0" cy="0"/>
          <a:chOff x="0" y="0"/>
          <a:chExt cx="0" cy="0"/>
        </a:xfrm>
      </p:grpSpPr>
      <p:sp>
        <p:nvSpPr>
          <p:cNvPr id="725" name="Google Shape;725;p7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Social Media &amp; Time</a:t>
            </a:r>
            <a:endParaRPr/>
          </a:p>
        </p:txBody>
      </p:sp>
      <p:sp>
        <p:nvSpPr>
          <p:cNvPr id="726" name="Google Shape;726;p72"/>
          <p:cNvSpPr txBox="1">
            <a:spLocks noGrp="1"/>
          </p:cNvSpPr>
          <p:nvPr>
            <p:ph type="subTitle" idx="1"/>
          </p:nvPr>
        </p:nvSpPr>
        <p:spPr>
          <a:xfrm>
            <a:off x="251460" y="1449344"/>
            <a:ext cx="8641080" cy="471596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2800"/>
              <a:buNone/>
            </a:pPr>
            <a:r>
              <a:rPr lang="en-GB" sz="2800" dirty="0">
                <a:solidFill>
                  <a:srgbClr val="262626"/>
                </a:solidFill>
              </a:rPr>
              <a:t>Talking of Time – there are tools to help you.</a:t>
            </a:r>
            <a:endParaRPr dirty="0"/>
          </a:p>
          <a:p>
            <a:pPr lvl="0" indent="-457200" algn="l" rtl="0">
              <a:spcBef>
                <a:spcPts val="560"/>
              </a:spcBef>
              <a:spcAft>
                <a:spcPts val="0"/>
              </a:spcAft>
              <a:buClr>
                <a:srgbClr val="262626"/>
              </a:buClr>
              <a:buSzPts val="2800"/>
              <a:buFont typeface="Arial" panose="020B0604020202020204" pitchFamily="34" charset="0"/>
              <a:buChar char="•"/>
            </a:pPr>
            <a:r>
              <a:rPr lang="en-GB" sz="2800" dirty="0" err="1">
                <a:solidFill>
                  <a:srgbClr val="262626"/>
                </a:solidFill>
              </a:rPr>
              <a:t>HootSuite</a:t>
            </a:r>
            <a:endParaRPr sz="2800" dirty="0">
              <a:solidFill>
                <a:srgbClr val="262626"/>
              </a:solidFill>
            </a:endParaRPr>
          </a:p>
          <a:p>
            <a:pPr lvl="0" indent="-457200" algn="l" rtl="0">
              <a:spcBef>
                <a:spcPts val="560"/>
              </a:spcBef>
              <a:spcAft>
                <a:spcPts val="0"/>
              </a:spcAft>
              <a:buClr>
                <a:srgbClr val="262626"/>
              </a:buClr>
              <a:buSzPts val="2800"/>
              <a:buFont typeface="Arial" panose="020B0604020202020204" pitchFamily="34" charset="0"/>
              <a:buChar char="•"/>
            </a:pPr>
            <a:r>
              <a:rPr lang="en-GB" sz="2800" dirty="0" err="1">
                <a:solidFill>
                  <a:srgbClr val="262626"/>
                </a:solidFill>
              </a:rPr>
              <a:t>SproutSocial</a:t>
            </a:r>
            <a:endParaRPr sz="2800" dirty="0">
              <a:solidFill>
                <a:srgbClr val="262626"/>
              </a:solidFill>
            </a:endParaRPr>
          </a:p>
          <a:p>
            <a:pPr lvl="0" indent="-457200" algn="l" rtl="0">
              <a:spcBef>
                <a:spcPts val="560"/>
              </a:spcBef>
              <a:spcAft>
                <a:spcPts val="0"/>
              </a:spcAft>
              <a:buClr>
                <a:srgbClr val="262626"/>
              </a:buClr>
              <a:buSzPts val="2800"/>
              <a:buFont typeface="Arial" panose="020B0604020202020204" pitchFamily="34" charset="0"/>
              <a:buChar char="•"/>
            </a:pPr>
            <a:r>
              <a:rPr lang="en-GB" sz="2800" dirty="0" err="1">
                <a:solidFill>
                  <a:srgbClr val="262626"/>
                </a:solidFill>
              </a:rPr>
              <a:t>CoSchedule</a:t>
            </a:r>
            <a:endParaRPr lang="en-GB" sz="2800" dirty="0">
              <a:solidFill>
                <a:srgbClr val="262626"/>
              </a:solidFill>
            </a:endParaRPr>
          </a:p>
          <a:p>
            <a:pPr lvl="0" indent="-457200" algn="l" rtl="0">
              <a:spcBef>
                <a:spcPts val="560"/>
              </a:spcBef>
              <a:spcAft>
                <a:spcPts val="0"/>
              </a:spcAft>
              <a:buClr>
                <a:srgbClr val="262626"/>
              </a:buClr>
              <a:buSzPts val="2800"/>
              <a:buFont typeface="Arial" panose="020B0604020202020204" pitchFamily="34" charset="0"/>
              <a:buChar char="•"/>
            </a:pPr>
            <a:r>
              <a:rPr lang="en-GB" sz="2800" dirty="0">
                <a:solidFill>
                  <a:srgbClr val="262626"/>
                </a:solidFill>
              </a:rPr>
              <a:t>Tailwind</a:t>
            </a:r>
            <a:endParaRPr sz="2800" dirty="0">
              <a:solidFill>
                <a:srgbClr val="262626"/>
              </a:solidFill>
            </a:endParaRPr>
          </a:p>
          <a:p>
            <a:pPr lvl="0" indent="-457200" algn="l" rtl="0">
              <a:spcBef>
                <a:spcPts val="560"/>
              </a:spcBef>
              <a:spcAft>
                <a:spcPts val="0"/>
              </a:spcAft>
              <a:buClr>
                <a:srgbClr val="262626"/>
              </a:buClr>
              <a:buSzPts val="2800"/>
              <a:buFont typeface="Arial" panose="020B0604020202020204" pitchFamily="34" charset="0"/>
              <a:buChar char="•"/>
            </a:pPr>
            <a:r>
              <a:rPr lang="en-GB" sz="2800" dirty="0">
                <a:solidFill>
                  <a:srgbClr val="262626"/>
                </a:solidFill>
              </a:rPr>
              <a:t>Buffer</a:t>
            </a:r>
            <a:endParaRPr dirty="0"/>
          </a:p>
          <a:p>
            <a:pPr lvl="0" indent="-457200" algn="l" rtl="0">
              <a:spcBef>
                <a:spcPts val="560"/>
              </a:spcBef>
              <a:spcAft>
                <a:spcPts val="0"/>
              </a:spcAft>
              <a:buClr>
                <a:srgbClr val="262626"/>
              </a:buClr>
              <a:buSzPts val="2800"/>
              <a:buFont typeface="Arial" panose="020B0604020202020204" pitchFamily="34" charset="0"/>
              <a:buChar char="•"/>
            </a:pPr>
            <a:r>
              <a:rPr lang="en-GB" sz="2800" dirty="0" err="1">
                <a:solidFill>
                  <a:srgbClr val="262626"/>
                </a:solidFill>
              </a:rPr>
              <a:t>ContentCal</a:t>
            </a:r>
            <a:endParaRPr lang="en-GB" sz="2800" dirty="0">
              <a:solidFill>
                <a:srgbClr val="262626"/>
              </a:solidFill>
            </a:endParaRPr>
          </a:p>
          <a:p>
            <a:pPr marL="0" lvl="0" indent="0" algn="l" rtl="0">
              <a:spcBef>
                <a:spcPts val="560"/>
              </a:spcBef>
              <a:spcAft>
                <a:spcPts val="0"/>
              </a:spcAft>
              <a:buClr>
                <a:srgbClr val="262626"/>
              </a:buClr>
              <a:buSzPts val="2800"/>
              <a:buNone/>
            </a:pPr>
            <a:endParaRPr sz="1200" dirty="0">
              <a:solidFill>
                <a:srgbClr val="262626"/>
              </a:solidFill>
            </a:endParaRPr>
          </a:p>
          <a:p>
            <a:pPr marL="0" lvl="0" indent="0" algn="l" rtl="0">
              <a:spcBef>
                <a:spcPts val="560"/>
              </a:spcBef>
              <a:spcAft>
                <a:spcPts val="0"/>
              </a:spcAft>
              <a:buClr>
                <a:srgbClr val="262626"/>
              </a:buClr>
              <a:buSzPts val="2800"/>
              <a:buNone/>
            </a:pPr>
            <a:r>
              <a:rPr lang="en-GB" sz="2800" dirty="0">
                <a:solidFill>
                  <a:srgbClr val="262626"/>
                </a:solidFill>
              </a:rPr>
              <a:t>Create links between your platforms!</a:t>
            </a:r>
            <a:endParaRPr dirty="0"/>
          </a:p>
        </p:txBody>
      </p:sp>
      <p:pic>
        <p:nvPicPr>
          <p:cNvPr id="727" name="Google Shape;727;p7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728" name="Google Shape;728;p7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7C51DE63-9050-4B1B-97D5-D214B89B3391}"/>
              </a:ext>
            </a:extLst>
          </p:cNvPr>
          <p:cNvPicPr>
            <a:picLocks noChangeAspect="1"/>
          </p:cNvPicPr>
          <p:nvPr/>
        </p:nvPicPr>
        <p:blipFill>
          <a:blip r:embed="rId5"/>
          <a:stretch>
            <a:fillRect/>
          </a:stretch>
        </p:blipFill>
        <p:spPr>
          <a:xfrm>
            <a:off x="7431947" y="6338252"/>
            <a:ext cx="1611384" cy="3867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7"/>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A43158"/>
              </a:buClr>
              <a:buSzPts val="4400"/>
              <a:buFont typeface="Calibri"/>
              <a:buNone/>
            </a:pPr>
            <a:r>
              <a:rPr lang="en-GB" b="1" dirty="0">
                <a:solidFill>
                  <a:srgbClr val="A43158"/>
                </a:solidFill>
              </a:rPr>
              <a:t>Why is you business on Social Media?</a:t>
            </a:r>
            <a:endParaRPr dirty="0"/>
          </a:p>
        </p:txBody>
      </p:sp>
      <p:sp>
        <p:nvSpPr>
          <p:cNvPr id="139" name="Google Shape;139;p7"/>
          <p:cNvSpPr txBox="1">
            <a:spLocks noGrp="1"/>
          </p:cNvSpPr>
          <p:nvPr>
            <p:ph type="subTitle" idx="1"/>
          </p:nvPr>
        </p:nvSpPr>
        <p:spPr>
          <a:xfrm>
            <a:off x="251520" y="1268760"/>
            <a:ext cx="8640960" cy="5020276"/>
          </a:xfrm>
          <a:prstGeom prst="rect">
            <a:avLst/>
          </a:prstGeom>
          <a:noFill/>
          <a:ln>
            <a:noFill/>
          </a:ln>
        </p:spPr>
        <p:txBody>
          <a:bodyPr spcFirstLastPara="1" wrap="square" lIns="91425" tIns="45700" rIns="91425" bIns="45700" anchor="t" anchorCtr="0">
            <a:normAutofit/>
          </a:bodyPr>
          <a:lstStyle/>
          <a:p>
            <a:pPr marL="0" lvl="0" indent="0" algn="l">
              <a:lnSpc>
                <a:spcPct val="80000"/>
              </a:lnSpc>
              <a:spcBef>
                <a:spcPts val="434"/>
              </a:spcBef>
              <a:buClr>
                <a:srgbClr val="262626"/>
              </a:buClr>
              <a:buSzPts val="2170"/>
            </a:pPr>
            <a:r>
              <a:rPr lang="en-GB" sz="2400" dirty="0">
                <a:solidFill>
                  <a:srgbClr val="262626"/>
                </a:solidFill>
              </a:rPr>
              <a:t>Beginning with a big-picture objective makes the goal-setting process less intimidating.</a:t>
            </a:r>
          </a:p>
          <a:p>
            <a:pPr marL="0" lvl="0" indent="0" algn="l">
              <a:lnSpc>
                <a:spcPct val="80000"/>
              </a:lnSpc>
              <a:spcBef>
                <a:spcPts val="434"/>
              </a:spcBef>
              <a:buClr>
                <a:srgbClr val="262626"/>
              </a:buClr>
              <a:buSzPts val="2170"/>
            </a:pPr>
            <a:endParaRPr lang="en-GB" sz="2400" dirty="0">
              <a:solidFill>
                <a:srgbClr val="262626"/>
              </a:solidFill>
            </a:endParaRPr>
          </a:p>
          <a:p>
            <a:pPr marL="0" lvl="0" indent="0" algn="l">
              <a:lnSpc>
                <a:spcPct val="80000"/>
              </a:lnSpc>
              <a:spcBef>
                <a:spcPts val="434"/>
              </a:spcBef>
              <a:buClr>
                <a:srgbClr val="262626"/>
              </a:buClr>
              <a:buSzPts val="2170"/>
            </a:pPr>
            <a:r>
              <a:rPr lang="en-GB" sz="2400" dirty="0">
                <a:solidFill>
                  <a:srgbClr val="262626"/>
                </a:solidFill>
              </a:rPr>
              <a:t>Here are some examples for reference:</a:t>
            </a:r>
          </a:p>
          <a:p>
            <a:pPr marL="0" lvl="0" indent="0" algn="l">
              <a:lnSpc>
                <a:spcPct val="80000"/>
              </a:lnSpc>
              <a:spcBef>
                <a:spcPts val="434"/>
              </a:spcBef>
              <a:buClr>
                <a:srgbClr val="262626"/>
              </a:buClr>
              <a:buSzPts val="2170"/>
            </a:pPr>
            <a:endParaRPr lang="en-GB" sz="2400" dirty="0">
              <a:solidFill>
                <a:srgbClr val="262626"/>
              </a:solidFill>
            </a:endParaRPr>
          </a:p>
          <a:p>
            <a:pPr marL="342900" lvl="0" indent="-342900" algn="l">
              <a:lnSpc>
                <a:spcPct val="80000"/>
              </a:lnSpc>
              <a:spcBef>
                <a:spcPts val="434"/>
              </a:spcBef>
              <a:buClr>
                <a:srgbClr val="262626"/>
              </a:buClr>
              <a:buSzPts val="2170"/>
              <a:buFont typeface="Arial" panose="020B0604020202020204" pitchFamily="34" charset="0"/>
              <a:buChar char="•"/>
            </a:pPr>
            <a:r>
              <a:rPr lang="en-GB" sz="2400" dirty="0">
                <a:solidFill>
                  <a:srgbClr val="262626"/>
                </a:solidFill>
              </a:rPr>
              <a:t>Small business: engage local followers and grow a greater community presence</a:t>
            </a:r>
          </a:p>
          <a:p>
            <a:pPr marL="342900" lvl="0" indent="-342900" algn="l">
              <a:lnSpc>
                <a:spcPct val="80000"/>
              </a:lnSpc>
              <a:spcBef>
                <a:spcPts val="434"/>
              </a:spcBef>
              <a:buClr>
                <a:srgbClr val="262626"/>
              </a:buClr>
              <a:buSzPts val="2170"/>
              <a:buFont typeface="Arial" panose="020B0604020202020204" pitchFamily="34" charset="0"/>
              <a:buChar char="•"/>
            </a:pPr>
            <a:r>
              <a:rPr lang="en-GB" sz="2400" dirty="0" err="1">
                <a:solidFill>
                  <a:srgbClr val="262626"/>
                </a:solidFill>
              </a:rPr>
              <a:t>Startup</a:t>
            </a:r>
            <a:r>
              <a:rPr lang="en-GB" sz="2400" dirty="0">
                <a:solidFill>
                  <a:srgbClr val="262626"/>
                </a:solidFill>
              </a:rPr>
              <a:t>: build awareness for a new product and generate leads for it</a:t>
            </a:r>
          </a:p>
          <a:p>
            <a:pPr marL="342900" lvl="0" indent="-342900" algn="l">
              <a:lnSpc>
                <a:spcPct val="80000"/>
              </a:lnSpc>
              <a:spcBef>
                <a:spcPts val="434"/>
              </a:spcBef>
              <a:buClr>
                <a:srgbClr val="262626"/>
              </a:buClr>
              <a:buSzPts val="2170"/>
              <a:buFont typeface="Arial" panose="020B0604020202020204" pitchFamily="34" charset="0"/>
              <a:buChar char="•"/>
            </a:pPr>
            <a:r>
              <a:rPr lang="en-GB" sz="2400" dirty="0">
                <a:solidFill>
                  <a:srgbClr val="262626"/>
                </a:solidFill>
              </a:rPr>
              <a:t>Enterprise company: provide a timely customer service channel to boost customer loyalty</a:t>
            </a:r>
          </a:p>
          <a:p>
            <a:pPr marL="0" lvl="0" indent="0" algn="l">
              <a:lnSpc>
                <a:spcPct val="80000"/>
              </a:lnSpc>
              <a:spcBef>
                <a:spcPts val="434"/>
              </a:spcBef>
              <a:buClr>
                <a:srgbClr val="262626"/>
              </a:buClr>
              <a:buSzPts val="2170"/>
            </a:pPr>
            <a:endParaRPr lang="en-GB" sz="2400" dirty="0">
              <a:solidFill>
                <a:srgbClr val="262626"/>
              </a:solidFill>
            </a:endParaRPr>
          </a:p>
          <a:p>
            <a:pPr marL="0" lvl="0" indent="0" algn="l">
              <a:lnSpc>
                <a:spcPct val="80000"/>
              </a:lnSpc>
              <a:spcBef>
                <a:spcPts val="434"/>
              </a:spcBef>
              <a:buClr>
                <a:srgbClr val="262626"/>
              </a:buClr>
              <a:buSzPts val="2170"/>
            </a:pPr>
            <a:r>
              <a:rPr lang="en-GB" sz="2400" dirty="0">
                <a:solidFill>
                  <a:srgbClr val="262626"/>
                </a:solidFill>
              </a:rPr>
              <a:t>With a broad objective in mind, you can then start thinking about specific, granular goals that’ll directly inspire your day-to-day social activities.</a:t>
            </a:r>
            <a:endParaRPr sz="2170" dirty="0">
              <a:solidFill>
                <a:srgbClr val="3F3F3F"/>
              </a:solidFill>
            </a:endParaRPr>
          </a:p>
          <a:p>
            <a:pPr marL="0" lvl="0" indent="0" algn="ctr" rtl="0">
              <a:lnSpc>
                <a:spcPct val="80000"/>
              </a:lnSpc>
              <a:spcBef>
                <a:spcPts val="434"/>
              </a:spcBef>
              <a:spcAft>
                <a:spcPts val="0"/>
              </a:spcAft>
              <a:buClr>
                <a:srgbClr val="888888"/>
              </a:buClr>
              <a:buSzPts val="2170"/>
              <a:buNone/>
            </a:pPr>
            <a:endParaRPr sz="2170" dirty="0">
              <a:solidFill>
                <a:srgbClr val="3F3F3F"/>
              </a:solidFill>
            </a:endParaRPr>
          </a:p>
          <a:p>
            <a:pPr marL="0" lvl="0" indent="0" algn="ctr" rtl="0">
              <a:lnSpc>
                <a:spcPct val="80000"/>
              </a:lnSpc>
              <a:spcBef>
                <a:spcPts val="434"/>
              </a:spcBef>
              <a:spcAft>
                <a:spcPts val="0"/>
              </a:spcAft>
              <a:buClr>
                <a:srgbClr val="888888"/>
              </a:buClr>
              <a:buSzPts val="2170"/>
              <a:buNone/>
            </a:pPr>
            <a:endParaRPr sz="2170" dirty="0">
              <a:solidFill>
                <a:srgbClr val="3F3F3F"/>
              </a:solidFill>
            </a:endParaRPr>
          </a:p>
          <a:p>
            <a:pPr marL="0" lvl="0" indent="0" algn="ctr" rtl="0">
              <a:lnSpc>
                <a:spcPct val="80000"/>
              </a:lnSpc>
              <a:spcBef>
                <a:spcPts val="434"/>
              </a:spcBef>
              <a:spcAft>
                <a:spcPts val="0"/>
              </a:spcAft>
              <a:buClr>
                <a:srgbClr val="888888"/>
              </a:buClr>
              <a:buSzPts val="2170"/>
              <a:buNone/>
            </a:pPr>
            <a:endParaRPr sz="2170" dirty="0">
              <a:solidFill>
                <a:srgbClr val="3F3F3F"/>
              </a:solidFill>
            </a:endParaRPr>
          </a:p>
          <a:p>
            <a:pPr marL="0" lvl="0" indent="0" algn="ctr" rtl="0">
              <a:lnSpc>
                <a:spcPct val="80000"/>
              </a:lnSpc>
              <a:spcBef>
                <a:spcPts val="434"/>
              </a:spcBef>
              <a:spcAft>
                <a:spcPts val="0"/>
              </a:spcAft>
              <a:buClr>
                <a:srgbClr val="888888"/>
              </a:buClr>
              <a:buSzPts val="2170"/>
              <a:buNone/>
            </a:pPr>
            <a:endParaRPr sz="2170" dirty="0">
              <a:solidFill>
                <a:srgbClr val="3F3F3F"/>
              </a:solidFill>
            </a:endParaRPr>
          </a:p>
          <a:p>
            <a:pPr marL="0" lvl="0" indent="0" algn="ctr" rtl="0">
              <a:lnSpc>
                <a:spcPct val="80000"/>
              </a:lnSpc>
              <a:spcBef>
                <a:spcPts val="434"/>
              </a:spcBef>
              <a:spcAft>
                <a:spcPts val="0"/>
              </a:spcAft>
              <a:buClr>
                <a:srgbClr val="888888"/>
              </a:buClr>
              <a:buSzPts val="2170"/>
              <a:buNone/>
            </a:pPr>
            <a:endParaRPr sz="2170" dirty="0">
              <a:solidFill>
                <a:srgbClr val="3F3F3F"/>
              </a:solidFill>
            </a:endParaRPr>
          </a:p>
          <a:p>
            <a:pPr marL="0" lvl="0" indent="0" algn="ctr" rtl="0">
              <a:lnSpc>
                <a:spcPct val="80000"/>
              </a:lnSpc>
              <a:spcBef>
                <a:spcPts val="434"/>
              </a:spcBef>
              <a:spcAft>
                <a:spcPts val="0"/>
              </a:spcAft>
              <a:buClr>
                <a:srgbClr val="888888"/>
              </a:buClr>
              <a:buSzPts val="2170"/>
              <a:buNone/>
            </a:pPr>
            <a:endParaRPr sz="2170" dirty="0">
              <a:solidFill>
                <a:srgbClr val="3F3F3F"/>
              </a:solidFill>
            </a:endParaRPr>
          </a:p>
        </p:txBody>
      </p:sp>
      <p:pic>
        <p:nvPicPr>
          <p:cNvPr id="140" name="Google Shape;140;p7"/>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41" name="Google Shape;141;p7"/>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908F1D34-AC97-47C7-9CF1-FDBD52FEE667}"/>
              </a:ext>
            </a:extLst>
          </p:cNvPr>
          <p:cNvPicPr>
            <a:picLocks noChangeAspect="1"/>
          </p:cNvPicPr>
          <p:nvPr/>
        </p:nvPicPr>
        <p:blipFill>
          <a:blip r:embed="rId5"/>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2915605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ctrTitle"/>
          </p:nvPr>
        </p:nvSpPr>
        <p:spPr>
          <a:xfrm>
            <a:off x="344285" y="4049655"/>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What to post?</a:t>
            </a:r>
            <a:endParaRPr dirty="0"/>
          </a:p>
        </p:txBody>
      </p:sp>
      <p:pic>
        <p:nvPicPr>
          <p:cNvPr id="158" name="Google Shape;158;p9"/>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59" name="Google Shape;159;p9"/>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7" name="Picture 6">
            <a:extLst>
              <a:ext uri="{FF2B5EF4-FFF2-40B4-BE49-F238E27FC236}">
                <a16:creationId xmlns:a16="http://schemas.microsoft.com/office/drawing/2014/main" id="{08974225-F8ED-49A1-9A86-78E4B7C08459}"/>
              </a:ext>
            </a:extLst>
          </p:cNvPr>
          <p:cNvPicPr>
            <a:picLocks noChangeAspect="1"/>
          </p:cNvPicPr>
          <p:nvPr/>
        </p:nvPicPr>
        <p:blipFill>
          <a:blip r:embed="rId5"/>
          <a:stretch>
            <a:fillRect/>
          </a:stretch>
        </p:blipFill>
        <p:spPr>
          <a:xfrm>
            <a:off x="3173849" y="573944"/>
            <a:ext cx="2981832" cy="2981832"/>
          </a:xfrm>
          <a:prstGeom prst="rect">
            <a:avLst/>
          </a:prstGeom>
        </p:spPr>
      </p:pic>
      <p:pic>
        <p:nvPicPr>
          <p:cNvPr id="6" name="Picture 5" descr="Icon&#10;&#10;Description automatically generated">
            <a:extLst>
              <a:ext uri="{FF2B5EF4-FFF2-40B4-BE49-F238E27FC236}">
                <a16:creationId xmlns:a16="http://schemas.microsoft.com/office/drawing/2014/main" id="{465F56CE-63BE-40BD-89B6-0EDA7C675677}"/>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773742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Match your business objectives</a:t>
            </a:r>
            <a:endParaRPr dirty="0"/>
          </a:p>
        </p:txBody>
      </p:sp>
      <p:sp>
        <p:nvSpPr>
          <p:cNvPr id="97" name="Google Shape;97;p2"/>
          <p:cNvSpPr txBox="1">
            <a:spLocks noGrp="1"/>
          </p:cNvSpPr>
          <p:nvPr>
            <p:ph type="subTitle" idx="1"/>
          </p:nvPr>
        </p:nvSpPr>
        <p:spPr>
          <a:xfrm>
            <a:off x="251520" y="1268760"/>
            <a:ext cx="8640960" cy="50202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2800"/>
            </a:pPr>
            <a:endParaRPr lang="en-US" sz="2400" dirty="0">
              <a:solidFill>
                <a:schemeClr val="tx1">
                  <a:lumMod val="85000"/>
                  <a:lumOff val="15000"/>
                </a:schemeClr>
              </a:solidFill>
            </a:endParaRPr>
          </a:p>
          <a:p>
            <a:pPr marL="0" lvl="0" indent="0" algn="l" rtl="0">
              <a:spcBef>
                <a:spcPts val="0"/>
              </a:spcBef>
              <a:spcAft>
                <a:spcPts val="0"/>
              </a:spcAft>
              <a:buClr>
                <a:srgbClr val="3F3F3F"/>
              </a:buClr>
              <a:buSzPts val="2800"/>
            </a:pPr>
            <a:r>
              <a:rPr lang="en-US" sz="2400" dirty="0">
                <a:solidFill>
                  <a:schemeClr val="tx1">
                    <a:lumMod val="85000"/>
                    <a:lumOff val="15000"/>
                  </a:schemeClr>
                </a:solidFill>
              </a:rPr>
              <a:t>Making sure marketing activities align with business goals seems obvious enough. But, overarching strategy and departmental plans for many companies end up getting made independently.</a:t>
            </a:r>
          </a:p>
          <a:p>
            <a:pPr marL="0" lvl="0" indent="0" algn="l" rtl="0">
              <a:spcBef>
                <a:spcPts val="0"/>
              </a:spcBef>
              <a:spcAft>
                <a:spcPts val="0"/>
              </a:spcAft>
              <a:buClr>
                <a:srgbClr val="3F3F3F"/>
              </a:buClr>
              <a:buSzPts val="2800"/>
            </a:pPr>
            <a:endParaRPr lang="en-US" sz="1000" dirty="0">
              <a:solidFill>
                <a:schemeClr val="tx1">
                  <a:lumMod val="85000"/>
                  <a:lumOff val="15000"/>
                </a:schemeClr>
              </a:solidFill>
            </a:endParaRPr>
          </a:p>
          <a:p>
            <a:pPr marL="0" lvl="0" indent="0" algn="l" rtl="0">
              <a:spcBef>
                <a:spcPts val="0"/>
              </a:spcBef>
              <a:spcAft>
                <a:spcPts val="0"/>
              </a:spcAft>
              <a:buClr>
                <a:srgbClr val="3F3F3F"/>
              </a:buClr>
              <a:buSzPts val="2800"/>
            </a:pPr>
            <a:endParaRPr lang="en-US" sz="1000" dirty="0">
              <a:solidFill>
                <a:schemeClr val="tx1">
                  <a:lumMod val="85000"/>
                  <a:lumOff val="15000"/>
                </a:schemeClr>
              </a:solidFill>
            </a:endParaRPr>
          </a:p>
          <a:p>
            <a:pPr marL="0" lvl="0" indent="0" algn="l" rtl="0">
              <a:spcBef>
                <a:spcPts val="0"/>
              </a:spcBef>
              <a:spcAft>
                <a:spcPts val="0"/>
              </a:spcAft>
              <a:buClr>
                <a:srgbClr val="3F3F3F"/>
              </a:buClr>
              <a:buSzPts val="2800"/>
            </a:pPr>
            <a:r>
              <a:rPr lang="en-US" sz="2400" dirty="0">
                <a:solidFill>
                  <a:schemeClr val="tx1">
                    <a:lumMod val="85000"/>
                    <a:lumOff val="15000"/>
                  </a:schemeClr>
                </a:solidFill>
              </a:rPr>
              <a:t>Social Media can get the work out there quickly, but it takes time to develop an engaged and motivated audience.</a:t>
            </a:r>
            <a:endParaRPr lang="en-GB" sz="2400" dirty="0">
              <a:solidFill>
                <a:schemeClr val="tx1">
                  <a:lumMod val="85000"/>
                  <a:lumOff val="15000"/>
                </a:schemeClr>
              </a:solidFill>
            </a:endParaRPr>
          </a:p>
        </p:txBody>
      </p:sp>
      <p:pic>
        <p:nvPicPr>
          <p:cNvPr id="98" name="Google Shape;98;p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2C2ECBFA-E1A1-4D52-A094-977B64B8F71D}"/>
              </a:ext>
            </a:extLst>
          </p:cNvPr>
          <p:cNvPicPr>
            <a:picLocks noChangeAspect="1"/>
          </p:cNvPicPr>
          <p:nvPr/>
        </p:nvPicPr>
        <p:blipFill>
          <a:blip r:embed="rId5"/>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2912133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Brand Voice Matrix</a:t>
            </a:r>
            <a:endParaRPr dirty="0"/>
          </a:p>
        </p:txBody>
      </p:sp>
      <p:pic>
        <p:nvPicPr>
          <p:cNvPr id="98" name="Google Shape;98;p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3" name="Picture 2" descr="Social Media Brand Voice diagram - covering Character, Tone, Purpose and Language.">
            <a:extLst>
              <a:ext uri="{FF2B5EF4-FFF2-40B4-BE49-F238E27FC236}">
                <a16:creationId xmlns:a16="http://schemas.microsoft.com/office/drawing/2014/main" id="{DC32C4BF-07CD-4D1C-880C-99E23A6069C9}"/>
              </a:ext>
            </a:extLst>
          </p:cNvPr>
          <p:cNvPicPr>
            <a:picLocks noChangeAspect="1"/>
          </p:cNvPicPr>
          <p:nvPr/>
        </p:nvPicPr>
        <p:blipFill rotWithShape="1">
          <a:blip r:embed="rId5"/>
          <a:srcRect t="3835"/>
          <a:stretch/>
        </p:blipFill>
        <p:spPr>
          <a:xfrm>
            <a:off x="0" y="1034142"/>
            <a:ext cx="9144000" cy="5238045"/>
          </a:xfrm>
          <a:prstGeom prst="rect">
            <a:avLst/>
          </a:prstGeom>
        </p:spPr>
      </p:pic>
      <p:pic>
        <p:nvPicPr>
          <p:cNvPr id="6" name="Picture 5" descr="Icon&#10;&#10;Description automatically generated">
            <a:extLst>
              <a:ext uri="{FF2B5EF4-FFF2-40B4-BE49-F238E27FC236}">
                <a16:creationId xmlns:a16="http://schemas.microsoft.com/office/drawing/2014/main" id="{6D4911C0-45B7-4BC0-BDC8-A12B382C1424}"/>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4124465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Posting Content: How often?</a:t>
            </a:r>
            <a:endParaRPr dirty="0"/>
          </a:p>
        </p:txBody>
      </p:sp>
      <p:sp>
        <p:nvSpPr>
          <p:cNvPr id="97" name="Google Shape;97;p2"/>
          <p:cNvSpPr txBox="1">
            <a:spLocks noGrp="1"/>
          </p:cNvSpPr>
          <p:nvPr>
            <p:ph type="subTitle" idx="1"/>
          </p:nvPr>
        </p:nvSpPr>
        <p:spPr>
          <a:xfrm>
            <a:off x="247934" y="1449344"/>
            <a:ext cx="8640960" cy="483969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3F3F3F"/>
              </a:buClr>
              <a:buSzPts val="2800"/>
            </a:pPr>
            <a:r>
              <a:rPr lang="en-US" sz="2200" dirty="0">
                <a:solidFill>
                  <a:schemeClr val="tx1">
                    <a:lumMod val="85000"/>
                    <a:lumOff val="15000"/>
                  </a:schemeClr>
                </a:solidFill>
              </a:rPr>
              <a:t>“</a:t>
            </a:r>
            <a:r>
              <a:rPr lang="en-US" sz="2200" i="1" dirty="0">
                <a:solidFill>
                  <a:schemeClr val="tx1">
                    <a:lumMod val="85000"/>
                    <a:lumOff val="15000"/>
                  </a:schemeClr>
                </a:solidFill>
              </a:rPr>
              <a:t>If you post too infrequently, your audience will forget that you exist and you will quickly fade into the deep dark recesses of their minds. However, if you are posting too often, you will become a complete nuisance and they will dread seeing your posts overcrowding their feed</a:t>
            </a:r>
            <a:r>
              <a:rPr lang="en-US" sz="2200" dirty="0">
                <a:solidFill>
                  <a:schemeClr val="tx1">
                    <a:lumMod val="85000"/>
                    <a:lumOff val="15000"/>
                  </a:schemeClr>
                </a:solidFill>
              </a:rPr>
              <a:t>.”</a:t>
            </a:r>
          </a:p>
          <a:p>
            <a:pPr marL="0" lvl="0" indent="0" algn="r" rtl="0">
              <a:spcBef>
                <a:spcPts val="0"/>
              </a:spcBef>
              <a:spcAft>
                <a:spcPts val="0"/>
              </a:spcAft>
              <a:buClr>
                <a:srgbClr val="3F3F3F"/>
              </a:buClr>
              <a:buSzPts val="2800"/>
            </a:pPr>
            <a:r>
              <a:rPr lang="en-US" sz="2200" dirty="0">
                <a:solidFill>
                  <a:schemeClr val="tx1">
                    <a:lumMod val="85000"/>
                    <a:lumOff val="15000"/>
                  </a:schemeClr>
                </a:solidFill>
              </a:rPr>
              <a:t>Neil Patel</a:t>
            </a:r>
          </a:p>
          <a:p>
            <a:pPr marL="0" lvl="0" indent="0" algn="l" rtl="0">
              <a:spcBef>
                <a:spcPts val="0"/>
              </a:spcBef>
              <a:spcAft>
                <a:spcPts val="0"/>
              </a:spcAft>
              <a:buClr>
                <a:srgbClr val="3F3F3F"/>
              </a:buClr>
              <a:buSzPts val="2800"/>
            </a:pPr>
            <a:endParaRPr lang="en-US" sz="2200" dirty="0">
              <a:solidFill>
                <a:schemeClr val="tx1">
                  <a:lumMod val="85000"/>
                  <a:lumOff val="15000"/>
                </a:schemeClr>
              </a:solidFill>
            </a:endParaRPr>
          </a:p>
          <a:p>
            <a:pPr marL="0" lvl="0" indent="0" algn="l" rtl="0">
              <a:spcBef>
                <a:spcPts val="0"/>
              </a:spcBef>
              <a:spcAft>
                <a:spcPts val="0"/>
              </a:spcAft>
              <a:buClr>
                <a:srgbClr val="3F3F3F"/>
              </a:buClr>
              <a:buSzPts val="2800"/>
            </a:pPr>
            <a:r>
              <a:rPr lang="en-US" sz="2200" dirty="0">
                <a:solidFill>
                  <a:schemeClr val="tx1">
                    <a:lumMod val="85000"/>
                    <a:lumOff val="15000"/>
                  </a:schemeClr>
                </a:solidFill>
              </a:rPr>
              <a:t>Finding the right balance for your business is linked to your audience and their needs / uses of social media accounts.</a:t>
            </a:r>
          </a:p>
          <a:p>
            <a:pPr marL="0" lvl="0" indent="0" algn="l" rtl="0">
              <a:spcBef>
                <a:spcPts val="0"/>
              </a:spcBef>
              <a:spcAft>
                <a:spcPts val="0"/>
              </a:spcAft>
              <a:buClr>
                <a:srgbClr val="3F3F3F"/>
              </a:buClr>
              <a:buSzPts val="2800"/>
            </a:pPr>
            <a:endParaRPr lang="en-US" sz="2200" dirty="0">
              <a:solidFill>
                <a:schemeClr val="tx1">
                  <a:lumMod val="85000"/>
                  <a:lumOff val="15000"/>
                </a:schemeClr>
              </a:solidFill>
            </a:endParaRPr>
          </a:p>
          <a:p>
            <a:pPr marL="0" lvl="0" indent="0" algn="l" rtl="0">
              <a:spcBef>
                <a:spcPts val="0"/>
              </a:spcBef>
              <a:spcAft>
                <a:spcPts val="0"/>
              </a:spcAft>
              <a:buClr>
                <a:srgbClr val="3F3F3F"/>
              </a:buClr>
              <a:buSzPts val="2800"/>
            </a:pPr>
            <a:r>
              <a:rPr lang="en-US" sz="2200" b="1" dirty="0">
                <a:solidFill>
                  <a:schemeClr val="tx1">
                    <a:lumMod val="85000"/>
                    <a:lumOff val="15000"/>
                  </a:schemeClr>
                </a:solidFill>
              </a:rPr>
              <a:t>So, how often to post on social media?</a:t>
            </a:r>
            <a:endParaRPr lang="en-US" sz="2200" dirty="0">
              <a:solidFill>
                <a:schemeClr val="tx1">
                  <a:lumMod val="85000"/>
                  <a:lumOff val="15000"/>
                </a:schemeClr>
              </a:solidFill>
            </a:endParaRPr>
          </a:p>
          <a:p>
            <a:pPr marL="0" lvl="0" indent="0" algn="l" rtl="0">
              <a:spcBef>
                <a:spcPts val="0"/>
              </a:spcBef>
              <a:spcAft>
                <a:spcPts val="0"/>
              </a:spcAft>
              <a:buClr>
                <a:srgbClr val="3F3F3F"/>
              </a:buClr>
              <a:buSzPts val="2800"/>
            </a:pPr>
            <a:r>
              <a:rPr lang="en-US" sz="2200" dirty="0">
                <a:solidFill>
                  <a:schemeClr val="tx1">
                    <a:lumMod val="85000"/>
                    <a:lumOff val="15000"/>
                  </a:schemeClr>
                </a:solidFill>
              </a:rPr>
              <a:t>As often as you can consistently post quality content.</a:t>
            </a:r>
            <a:endParaRPr lang="en-GB" sz="2200" dirty="0">
              <a:solidFill>
                <a:schemeClr val="tx1">
                  <a:lumMod val="85000"/>
                  <a:lumOff val="15000"/>
                </a:schemeClr>
              </a:solidFill>
            </a:endParaRPr>
          </a:p>
        </p:txBody>
      </p:sp>
      <p:pic>
        <p:nvPicPr>
          <p:cNvPr id="98" name="Google Shape;98;p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00EB8849-1A12-409F-97BE-A3F365480B15}"/>
              </a:ext>
            </a:extLst>
          </p:cNvPr>
          <p:cNvPicPr>
            <a:picLocks noChangeAspect="1"/>
          </p:cNvPicPr>
          <p:nvPr/>
        </p:nvPicPr>
        <p:blipFill>
          <a:blip r:embed="rId5"/>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362997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Recommended posting frequency</a:t>
            </a:r>
            <a:endParaRPr dirty="0"/>
          </a:p>
        </p:txBody>
      </p:sp>
      <p:sp>
        <p:nvSpPr>
          <p:cNvPr id="97" name="Google Shape;97;p2"/>
          <p:cNvSpPr txBox="1">
            <a:spLocks noGrp="1"/>
          </p:cNvSpPr>
          <p:nvPr>
            <p:ph type="subTitle" idx="1"/>
          </p:nvPr>
        </p:nvSpPr>
        <p:spPr>
          <a:xfrm>
            <a:off x="247934" y="1268762"/>
            <a:ext cx="8640960" cy="502027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rgbClr val="A43158"/>
              </a:buClr>
              <a:buSzPts val="2800"/>
            </a:pPr>
            <a:r>
              <a:rPr lang="en-US" sz="2600" b="1" dirty="0">
                <a:solidFill>
                  <a:schemeClr val="tx1">
                    <a:lumMod val="85000"/>
                    <a:lumOff val="15000"/>
                  </a:schemeClr>
                </a:solidFill>
              </a:rPr>
              <a:t>Facebook:</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Optimal &gt; 1 per day</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SME &gt; 3 times per week</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Minimum &gt; 1 a week</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Maximum &gt; 2 per day</a:t>
            </a:r>
            <a:br>
              <a:rPr lang="en-US" sz="2200" dirty="0">
                <a:solidFill>
                  <a:schemeClr val="tx1">
                    <a:lumMod val="85000"/>
                    <a:lumOff val="15000"/>
                  </a:schemeClr>
                </a:solidFill>
              </a:rPr>
            </a:br>
            <a:endParaRPr lang="en-US" sz="1200" dirty="0">
              <a:solidFill>
                <a:schemeClr val="tx1">
                  <a:lumMod val="85000"/>
                  <a:lumOff val="15000"/>
                </a:schemeClr>
              </a:solidFill>
            </a:endParaRPr>
          </a:p>
          <a:p>
            <a:pPr marL="0" lvl="0" indent="0" algn="l" rtl="0">
              <a:spcBef>
                <a:spcPts val="0"/>
              </a:spcBef>
              <a:spcAft>
                <a:spcPts val="0"/>
              </a:spcAft>
              <a:buClr>
                <a:srgbClr val="A43158"/>
              </a:buClr>
              <a:buSzPts val="2800"/>
            </a:pPr>
            <a:r>
              <a:rPr lang="en-US" sz="2400" dirty="0" err="1">
                <a:solidFill>
                  <a:schemeClr val="tx1">
                    <a:lumMod val="85000"/>
                    <a:lumOff val="15000"/>
                  </a:schemeClr>
                </a:solidFill>
                <a:hlinkClick r:id="rId3"/>
              </a:rPr>
              <a:t>Hubspot</a:t>
            </a:r>
            <a:r>
              <a:rPr lang="en-US" sz="2400" dirty="0">
                <a:solidFill>
                  <a:schemeClr val="tx1">
                    <a:lumMod val="85000"/>
                    <a:lumOff val="15000"/>
                  </a:schemeClr>
                </a:solidFill>
              </a:rPr>
              <a:t> found that pages under 10,000 fans experienced a 50% drop in engagement per post if they posted more than once per day.</a:t>
            </a:r>
            <a:br>
              <a:rPr lang="en-US" sz="2400" dirty="0">
                <a:solidFill>
                  <a:schemeClr val="tx1">
                    <a:lumMod val="85000"/>
                    <a:lumOff val="15000"/>
                  </a:schemeClr>
                </a:solidFill>
              </a:rPr>
            </a:br>
            <a:r>
              <a:rPr lang="en-US" sz="2400" dirty="0">
                <a:solidFill>
                  <a:schemeClr val="tx1">
                    <a:lumMod val="85000"/>
                    <a:lumOff val="15000"/>
                  </a:schemeClr>
                </a:solidFill>
              </a:rPr>
              <a:t>When your audience is online will determine </a:t>
            </a:r>
            <a:r>
              <a:rPr lang="en-US" sz="2400" b="1" dirty="0">
                <a:solidFill>
                  <a:schemeClr val="tx1">
                    <a:lumMod val="85000"/>
                    <a:lumOff val="15000"/>
                  </a:schemeClr>
                </a:solidFill>
              </a:rPr>
              <a:t>when</a:t>
            </a:r>
            <a:r>
              <a:rPr lang="en-US" sz="2400" dirty="0">
                <a:solidFill>
                  <a:schemeClr val="tx1">
                    <a:lumMod val="85000"/>
                    <a:lumOff val="15000"/>
                  </a:schemeClr>
                </a:solidFill>
              </a:rPr>
              <a:t> you should post. Be sure to check your Facebook Insights</a:t>
            </a:r>
            <a:r>
              <a:rPr lang="en-US" sz="2200" dirty="0">
                <a:solidFill>
                  <a:schemeClr val="tx1">
                    <a:lumMod val="85000"/>
                    <a:lumOff val="15000"/>
                  </a:schemeClr>
                </a:solidFill>
              </a:rPr>
              <a:t>.</a:t>
            </a:r>
          </a:p>
          <a:p>
            <a:pPr marL="0" lvl="0" indent="0" algn="l" rtl="0">
              <a:spcBef>
                <a:spcPts val="0"/>
              </a:spcBef>
              <a:spcAft>
                <a:spcPts val="0"/>
              </a:spcAft>
              <a:buClr>
                <a:srgbClr val="3F3F3F"/>
              </a:buClr>
              <a:buSzPts val="2800"/>
            </a:pPr>
            <a:endParaRPr lang="en-US" sz="1200" dirty="0">
              <a:solidFill>
                <a:schemeClr val="tx1">
                  <a:lumMod val="85000"/>
                  <a:lumOff val="15000"/>
                </a:schemeClr>
              </a:solidFill>
            </a:endParaRPr>
          </a:p>
          <a:p>
            <a:pPr marL="0" lvl="0" indent="0" algn="l" rtl="0">
              <a:spcBef>
                <a:spcPts val="0"/>
              </a:spcBef>
              <a:spcAft>
                <a:spcPts val="0"/>
              </a:spcAft>
              <a:buClr>
                <a:srgbClr val="3F3F3F"/>
              </a:buClr>
              <a:buSzPts val="2800"/>
            </a:pPr>
            <a:endParaRPr lang="en-GB" sz="1200" dirty="0">
              <a:solidFill>
                <a:schemeClr val="tx1">
                  <a:lumMod val="85000"/>
                  <a:lumOff val="15000"/>
                </a:schemeClr>
              </a:solidFill>
            </a:endParaRPr>
          </a:p>
          <a:p>
            <a:pPr marL="0" lvl="0" indent="0" algn="l" rtl="0">
              <a:spcBef>
                <a:spcPts val="0"/>
              </a:spcBef>
              <a:spcAft>
                <a:spcPts val="0"/>
              </a:spcAft>
              <a:buClr>
                <a:srgbClr val="3F3F3F"/>
              </a:buClr>
              <a:buSzPts val="2800"/>
            </a:pPr>
            <a:r>
              <a:rPr lang="en-GB" sz="2600" b="1" dirty="0">
                <a:solidFill>
                  <a:schemeClr val="tx1">
                    <a:lumMod val="85000"/>
                    <a:lumOff val="15000"/>
                  </a:schemeClr>
                </a:solidFill>
              </a:rPr>
              <a:t>Instagram:</a:t>
            </a:r>
            <a:endParaRPr lang="en-GB" sz="2200" b="1" dirty="0">
              <a:solidFill>
                <a:schemeClr val="tx1">
                  <a:lumMod val="85000"/>
                  <a:lumOff val="15000"/>
                </a:schemeClr>
              </a:solidFill>
            </a:endParaRP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Optimal &gt; 1-2 times a day</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SME &gt; 3 times per week</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Minimum &gt; 1 a week</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Maximum &gt; 3 times a day</a:t>
            </a:r>
          </a:p>
          <a:p>
            <a:pPr marL="0" lvl="0" indent="0" algn="l" rtl="0">
              <a:spcBef>
                <a:spcPts val="0"/>
              </a:spcBef>
              <a:spcAft>
                <a:spcPts val="0"/>
              </a:spcAft>
              <a:buClr>
                <a:srgbClr val="A43158"/>
              </a:buClr>
              <a:buSzPts val="2800"/>
            </a:pPr>
            <a:endParaRPr lang="en-US" sz="1200" dirty="0">
              <a:solidFill>
                <a:schemeClr val="tx1">
                  <a:lumMod val="85000"/>
                  <a:lumOff val="15000"/>
                </a:schemeClr>
              </a:solidFill>
            </a:endParaRPr>
          </a:p>
          <a:p>
            <a:pPr marL="0" lvl="0" indent="0" algn="l" rtl="0">
              <a:spcBef>
                <a:spcPts val="0"/>
              </a:spcBef>
              <a:spcAft>
                <a:spcPts val="0"/>
              </a:spcAft>
              <a:buClr>
                <a:srgbClr val="A43158"/>
              </a:buClr>
              <a:buSzPts val="2800"/>
            </a:pPr>
            <a:r>
              <a:rPr lang="en-US" sz="2400" dirty="0">
                <a:solidFill>
                  <a:schemeClr val="tx1">
                    <a:lumMod val="85000"/>
                    <a:lumOff val="15000"/>
                  </a:schemeClr>
                </a:solidFill>
              </a:rPr>
              <a:t>Avoid sharing a bunch of posts in quick succession or disappearing for weeks at a time.</a:t>
            </a:r>
            <a:endParaRPr lang="en-GB" sz="2400" dirty="0">
              <a:solidFill>
                <a:schemeClr val="tx1">
                  <a:lumMod val="85000"/>
                  <a:lumOff val="15000"/>
                </a:schemeClr>
              </a:solidFill>
            </a:endParaRPr>
          </a:p>
        </p:txBody>
      </p:sp>
      <p:pic>
        <p:nvPicPr>
          <p:cNvPr id="98" name="Google Shape;98;p2"/>
          <p:cNvPicPr preferRelativeResize="0"/>
          <p:nvPr/>
        </p:nvPicPr>
        <p:blipFill rotWithShape="1">
          <a:blip r:embed="rId4">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5">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C5570D6C-7A58-442C-BABC-6CCC79CA3902}"/>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1944975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Recommended posting frequency</a:t>
            </a:r>
            <a:endParaRPr dirty="0"/>
          </a:p>
        </p:txBody>
      </p:sp>
      <p:sp>
        <p:nvSpPr>
          <p:cNvPr id="97" name="Google Shape;97;p2"/>
          <p:cNvSpPr txBox="1">
            <a:spLocks noGrp="1"/>
          </p:cNvSpPr>
          <p:nvPr>
            <p:ph type="subTitle" idx="1"/>
          </p:nvPr>
        </p:nvSpPr>
        <p:spPr>
          <a:xfrm>
            <a:off x="247934" y="1268762"/>
            <a:ext cx="8640960" cy="502027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spcBef>
                <a:spcPts val="0"/>
              </a:spcBef>
              <a:spcAft>
                <a:spcPts val="0"/>
              </a:spcAft>
              <a:buClr>
                <a:srgbClr val="A43158"/>
              </a:buClr>
              <a:buSzPts val="2800"/>
            </a:pPr>
            <a:r>
              <a:rPr lang="en-US" sz="2600" b="1" dirty="0">
                <a:solidFill>
                  <a:schemeClr val="tx1">
                    <a:lumMod val="85000"/>
                    <a:lumOff val="15000"/>
                  </a:schemeClr>
                </a:solidFill>
              </a:rPr>
              <a:t>Pinterest:</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Optimal &gt; 5 fresh pins per day</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SME &gt; 1-2 times per day</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Minimum &gt; 3 per week</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Maximum &gt; 25-30 per day</a:t>
            </a:r>
          </a:p>
          <a:p>
            <a:pPr marL="0" lvl="0" indent="0" algn="l" rtl="0">
              <a:spcBef>
                <a:spcPts val="0"/>
              </a:spcBef>
              <a:spcAft>
                <a:spcPts val="0"/>
              </a:spcAft>
              <a:buClr>
                <a:srgbClr val="A43158"/>
              </a:buClr>
              <a:buSzPts val="2800"/>
            </a:pPr>
            <a:endParaRPr lang="en-US" sz="1200" dirty="0">
              <a:solidFill>
                <a:schemeClr val="tx1">
                  <a:lumMod val="85000"/>
                  <a:lumOff val="15000"/>
                </a:schemeClr>
              </a:solidFill>
            </a:endParaRPr>
          </a:p>
          <a:p>
            <a:pPr marL="0" lvl="0" indent="0" algn="l" rtl="0">
              <a:spcBef>
                <a:spcPts val="0"/>
              </a:spcBef>
              <a:spcAft>
                <a:spcPts val="0"/>
              </a:spcAft>
              <a:buClr>
                <a:srgbClr val="A43158"/>
              </a:buClr>
              <a:buSzPts val="2800"/>
            </a:pPr>
            <a:r>
              <a:rPr lang="en-US" sz="2400" dirty="0">
                <a:solidFill>
                  <a:schemeClr val="tx1">
                    <a:lumMod val="85000"/>
                    <a:lumOff val="15000"/>
                  </a:schemeClr>
                </a:solidFill>
              </a:rPr>
              <a:t>In 2019 Pinterest decided to give preference to NEW Pins so ‘fresh’ pins are the way to go rather than re-pinning. </a:t>
            </a:r>
          </a:p>
          <a:p>
            <a:pPr marL="0" lvl="0" indent="0" algn="l" rtl="0">
              <a:spcBef>
                <a:spcPts val="0"/>
              </a:spcBef>
              <a:spcAft>
                <a:spcPts val="0"/>
              </a:spcAft>
              <a:buClr>
                <a:srgbClr val="3F3F3F"/>
              </a:buClr>
              <a:buSzPts val="2800"/>
            </a:pPr>
            <a:endParaRPr lang="en-GB" sz="1200" dirty="0">
              <a:solidFill>
                <a:schemeClr val="tx1">
                  <a:lumMod val="85000"/>
                  <a:lumOff val="15000"/>
                </a:schemeClr>
              </a:solidFill>
            </a:endParaRPr>
          </a:p>
          <a:p>
            <a:pPr marL="0" lvl="0" indent="0" algn="l" rtl="0">
              <a:spcBef>
                <a:spcPts val="0"/>
              </a:spcBef>
              <a:spcAft>
                <a:spcPts val="0"/>
              </a:spcAft>
              <a:buClr>
                <a:srgbClr val="3F3F3F"/>
              </a:buClr>
              <a:buSzPts val="2800"/>
            </a:pPr>
            <a:endParaRPr lang="en-GB" sz="2600" b="1" dirty="0">
              <a:solidFill>
                <a:schemeClr val="tx1">
                  <a:lumMod val="85000"/>
                  <a:lumOff val="15000"/>
                </a:schemeClr>
              </a:solidFill>
            </a:endParaRPr>
          </a:p>
          <a:p>
            <a:pPr marL="0" lvl="0" indent="0" algn="l" rtl="0">
              <a:spcBef>
                <a:spcPts val="0"/>
              </a:spcBef>
              <a:spcAft>
                <a:spcPts val="0"/>
              </a:spcAft>
              <a:buClr>
                <a:srgbClr val="3F3F3F"/>
              </a:buClr>
              <a:buSzPts val="2800"/>
            </a:pPr>
            <a:r>
              <a:rPr lang="en-GB" sz="2600" b="1" dirty="0">
                <a:solidFill>
                  <a:schemeClr val="tx1">
                    <a:lumMod val="85000"/>
                    <a:lumOff val="15000"/>
                  </a:schemeClr>
                </a:solidFill>
              </a:rPr>
              <a:t>Twitter:</a:t>
            </a:r>
            <a:endParaRPr lang="en-GB" sz="2200" b="1" dirty="0">
              <a:solidFill>
                <a:schemeClr val="tx1">
                  <a:lumMod val="85000"/>
                  <a:lumOff val="15000"/>
                </a:schemeClr>
              </a:solidFill>
            </a:endParaRP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Optimal &gt; 15 - 25 per day</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SME &gt; 3-6 times per day</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Minimum &gt; 1 a day</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Maximum &gt; 30 per day (I kind of feel this is extreme)</a:t>
            </a:r>
          </a:p>
          <a:p>
            <a:pPr marL="0" lvl="0" indent="0" algn="l" rtl="0">
              <a:spcBef>
                <a:spcPts val="0"/>
              </a:spcBef>
              <a:spcAft>
                <a:spcPts val="0"/>
              </a:spcAft>
              <a:buClr>
                <a:srgbClr val="A43158"/>
              </a:buClr>
              <a:buSzPts val="2800"/>
            </a:pPr>
            <a:endParaRPr lang="en-US" sz="1200" dirty="0">
              <a:solidFill>
                <a:schemeClr val="tx1">
                  <a:lumMod val="85000"/>
                  <a:lumOff val="15000"/>
                </a:schemeClr>
              </a:solidFill>
            </a:endParaRPr>
          </a:p>
          <a:p>
            <a:pPr marL="0" lvl="0" indent="0" algn="l" rtl="0">
              <a:spcBef>
                <a:spcPts val="0"/>
              </a:spcBef>
              <a:spcAft>
                <a:spcPts val="0"/>
              </a:spcAft>
              <a:buClr>
                <a:srgbClr val="A43158"/>
              </a:buClr>
              <a:buSzPts val="2800"/>
            </a:pPr>
            <a:r>
              <a:rPr lang="en-US" sz="2400" dirty="0">
                <a:solidFill>
                  <a:schemeClr val="tx1">
                    <a:lumMod val="85000"/>
                    <a:lumOff val="15000"/>
                  </a:schemeClr>
                </a:solidFill>
              </a:rPr>
              <a:t>Disappearing from Twitter for weeks or months – you’ll lose followers. Find the right pattern / frequency / cadence for your business and capacity: </a:t>
            </a:r>
            <a:r>
              <a:rPr lang="en-US" sz="2400" dirty="0">
                <a:solidFill>
                  <a:schemeClr val="tx1">
                    <a:lumMod val="85000"/>
                    <a:lumOff val="15000"/>
                  </a:schemeClr>
                </a:solidFill>
                <a:hlinkClick r:id="rId3"/>
              </a:rPr>
              <a:t>some thoughts from Twitter</a:t>
            </a:r>
            <a:r>
              <a:rPr lang="en-US" sz="2400" dirty="0">
                <a:solidFill>
                  <a:schemeClr val="tx1">
                    <a:lumMod val="85000"/>
                    <a:lumOff val="15000"/>
                  </a:schemeClr>
                </a:solidFill>
              </a:rPr>
              <a:t>.</a:t>
            </a:r>
            <a:endParaRPr lang="en-GB" sz="2400" dirty="0">
              <a:solidFill>
                <a:schemeClr val="tx1">
                  <a:lumMod val="85000"/>
                  <a:lumOff val="15000"/>
                </a:schemeClr>
              </a:solidFill>
            </a:endParaRPr>
          </a:p>
        </p:txBody>
      </p:sp>
      <p:pic>
        <p:nvPicPr>
          <p:cNvPr id="98" name="Google Shape;98;p2"/>
          <p:cNvPicPr preferRelativeResize="0"/>
          <p:nvPr/>
        </p:nvPicPr>
        <p:blipFill rotWithShape="1">
          <a:blip r:embed="rId4">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5">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53A527D2-8169-4EF5-B09B-8023E6021E41}"/>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3752649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Recommended posting frequency</a:t>
            </a:r>
            <a:endParaRPr dirty="0"/>
          </a:p>
        </p:txBody>
      </p:sp>
      <p:sp>
        <p:nvSpPr>
          <p:cNvPr id="97" name="Google Shape;97;p2"/>
          <p:cNvSpPr txBox="1">
            <a:spLocks noGrp="1"/>
          </p:cNvSpPr>
          <p:nvPr>
            <p:ph type="subTitle" idx="1"/>
          </p:nvPr>
        </p:nvSpPr>
        <p:spPr>
          <a:xfrm>
            <a:off x="247934" y="1268762"/>
            <a:ext cx="8640960" cy="5020274"/>
          </a:xfrm>
          <a:prstGeom prst="rect">
            <a:avLst/>
          </a:prstGeom>
          <a:noFill/>
          <a:ln>
            <a:noFill/>
          </a:ln>
        </p:spPr>
        <p:txBody>
          <a:bodyPr spcFirstLastPara="1" wrap="square" lIns="91425" tIns="45700" rIns="91425" bIns="45700" anchor="t" anchorCtr="0">
            <a:normAutofit fontScale="92500"/>
          </a:bodyPr>
          <a:lstStyle/>
          <a:p>
            <a:pPr marL="0" lvl="0" indent="0" algn="l" rtl="0">
              <a:spcBef>
                <a:spcPts val="0"/>
              </a:spcBef>
              <a:spcAft>
                <a:spcPts val="0"/>
              </a:spcAft>
              <a:buClr>
                <a:srgbClr val="A43158"/>
              </a:buClr>
              <a:buSzPts val="2800"/>
            </a:pPr>
            <a:r>
              <a:rPr lang="en-US" sz="2600" b="1" dirty="0">
                <a:solidFill>
                  <a:schemeClr val="tx1">
                    <a:lumMod val="85000"/>
                    <a:lumOff val="15000"/>
                  </a:schemeClr>
                </a:solidFill>
              </a:rPr>
              <a:t>LinkedIn:</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Optimal &gt; 1 per day</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SME &gt; 2 times per week</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Minimum &gt; 1 per week</a:t>
            </a:r>
          </a:p>
          <a:p>
            <a:pPr marL="342900" lvl="0" indent="-342900" algn="l" rtl="0">
              <a:spcBef>
                <a:spcPts val="0"/>
              </a:spcBef>
              <a:spcAft>
                <a:spcPts val="0"/>
              </a:spcAft>
              <a:buClr>
                <a:srgbClr val="A43158"/>
              </a:buClr>
              <a:buSzPts val="2800"/>
              <a:buFont typeface="Wingdings" panose="05000000000000000000" pitchFamily="2" charset="2"/>
              <a:buChar char="§"/>
            </a:pPr>
            <a:r>
              <a:rPr lang="en-US" sz="2600" dirty="0">
                <a:solidFill>
                  <a:schemeClr val="tx1">
                    <a:lumMod val="85000"/>
                    <a:lumOff val="15000"/>
                  </a:schemeClr>
                </a:solidFill>
              </a:rPr>
              <a:t>Maximum &gt; 1 per day</a:t>
            </a:r>
          </a:p>
          <a:p>
            <a:pPr marL="0" lvl="0" indent="0" algn="l" rtl="0">
              <a:spcBef>
                <a:spcPts val="0"/>
              </a:spcBef>
              <a:spcAft>
                <a:spcPts val="0"/>
              </a:spcAft>
              <a:buClr>
                <a:srgbClr val="A43158"/>
              </a:buClr>
              <a:buSzPts val="2800"/>
            </a:pPr>
            <a:endParaRPr lang="en-US" sz="1200" dirty="0">
              <a:solidFill>
                <a:schemeClr val="tx1">
                  <a:lumMod val="85000"/>
                  <a:lumOff val="15000"/>
                </a:schemeClr>
              </a:solidFill>
            </a:endParaRPr>
          </a:p>
          <a:p>
            <a:pPr marL="0" lvl="0" indent="0" algn="l" rtl="0">
              <a:spcBef>
                <a:spcPts val="0"/>
              </a:spcBef>
              <a:spcAft>
                <a:spcPts val="0"/>
              </a:spcAft>
              <a:buClr>
                <a:srgbClr val="A43158"/>
              </a:buClr>
              <a:buSzPts val="2800"/>
            </a:pPr>
            <a:r>
              <a:rPr lang="en-US" sz="2400" dirty="0">
                <a:solidFill>
                  <a:schemeClr val="tx1">
                    <a:lumMod val="85000"/>
                    <a:lumOff val="15000"/>
                  </a:schemeClr>
                </a:solidFill>
              </a:rPr>
              <a:t>Post in the mornings is recommended and using a third-party platform (such as </a:t>
            </a:r>
            <a:r>
              <a:rPr lang="en-US" sz="2400" dirty="0" err="1">
                <a:solidFill>
                  <a:schemeClr val="tx1">
                    <a:lumMod val="85000"/>
                    <a:lumOff val="15000"/>
                  </a:schemeClr>
                </a:solidFill>
                <a:hlinkClick r:id="rId3"/>
              </a:rPr>
              <a:t>MissingLettr</a:t>
            </a:r>
            <a:r>
              <a:rPr lang="en-US" sz="2400" dirty="0">
                <a:solidFill>
                  <a:schemeClr val="tx1">
                    <a:lumMod val="85000"/>
                    <a:lumOff val="15000"/>
                  </a:schemeClr>
                </a:solidFill>
              </a:rPr>
              <a:t>) recirculates blog posts and keeps them in front of connections – in case they were missed or time to read was short.</a:t>
            </a:r>
          </a:p>
          <a:p>
            <a:pPr marL="0" lvl="0" indent="0" algn="l" rtl="0">
              <a:spcBef>
                <a:spcPts val="0"/>
              </a:spcBef>
              <a:spcAft>
                <a:spcPts val="0"/>
              </a:spcAft>
              <a:buClr>
                <a:srgbClr val="3F3F3F"/>
              </a:buClr>
              <a:buSzPts val="2800"/>
            </a:pPr>
            <a:endParaRPr lang="en-GB" sz="1200" dirty="0">
              <a:solidFill>
                <a:schemeClr val="tx1">
                  <a:lumMod val="85000"/>
                  <a:lumOff val="15000"/>
                </a:schemeClr>
              </a:solidFill>
            </a:endParaRPr>
          </a:p>
          <a:p>
            <a:pPr marL="0" lvl="0" indent="0" algn="l" rtl="0">
              <a:spcBef>
                <a:spcPts val="0"/>
              </a:spcBef>
              <a:spcAft>
                <a:spcPts val="0"/>
              </a:spcAft>
              <a:buClr>
                <a:srgbClr val="3F3F3F"/>
              </a:buClr>
              <a:buSzPts val="2800"/>
            </a:pPr>
            <a:endParaRPr lang="en-GB" sz="2600" b="1" dirty="0">
              <a:solidFill>
                <a:schemeClr val="tx1">
                  <a:lumMod val="85000"/>
                  <a:lumOff val="15000"/>
                </a:schemeClr>
              </a:solidFill>
            </a:endParaRPr>
          </a:p>
          <a:p>
            <a:pPr marL="0" lvl="0" indent="0" algn="l" rtl="0">
              <a:spcBef>
                <a:spcPts val="0"/>
              </a:spcBef>
              <a:spcAft>
                <a:spcPts val="0"/>
              </a:spcAft>
              <a:buClr>
                <a:srgbClr val="3F3F3F"/>
              </a:buClr>
              <a:buSzPts val="2800"/>
            </a:pPr>
            <a:r>
              <a:rPr lang="en-GB" sz="2600" b="1" dirty="0">
                <a:solidFill>
                  <a:schemeClr val="tx1">
                    <a:lumMod val="85000"/>
                    <a:lumOff val="15000"/>
                  </a:schemeClr>
                </a:solidFill>
              </a:rPr>
              <a:t>YouTube:</a:t>
            </a:r>
            <a:endParaRPr lang="en-GB" sz="2200" b="1" dirty="0">
              <a:solidFill>
                <a:schemeClr val="tx1">
                  <a:lumMod val="85000"/>
                  <a:lumOff val="15000"/>
                </a:schemeClr>
              </a:solidFill>
            </a:endParaRPr>
          </a:p>
          <a:p>
            <a:pPr marL="0" lvl="0" indent="0" algn="l" rtl="0">
              <a:spcBef>
                <a:spcPts val="0"/>
              </a:spcBef>
              <a:spcAft>
                <a:spcPts val="0"/>
              </a:spcAft>
              <a:buClr>
                <a:srgbClr val="A43158"/>
              </a:buClr>
              <a:buSzPts val="2800"/>
            </a:pPr>
            <a:r>
              <a:rPr lang="en-US" sz="2400" dirty="0">
                <a:solidFill>
                  <a:schemeClr val="tx1">
                    <a:lumMod val="85000"/>
                    <a:lumOff val="15000"/>
                  </a:schemeClr>
                </a:solidFill>
              </a:rPr>
              <a:t>There isn’t a set answer for this one – roughly once a week is good. This video from </a:t>
            </a:r>
            <a:r>
              <a:rPr lang="en-US" sz="2400" dirty="0">
                <a:solidFill>
                  <a:schemeClr val="tx1">
                    <a:lumMod val="85000"/>
                    <a:lumOff val="15000"/>
                  </a:schemeClr>
                </a:solidFill>
                <a:hlinkClick r:id="rId4"/>
              </a:rPr>
              <a:t>Amy </a:t>
            </a:r>
            <a:r>
              <a:rPr lang="en-US" sz="2400" dirty="0" err="1">
                <a:solidFill>
                  <a:schemeClr val="tx1">
                    <a:lumMod val="85000"/>
                    <a:lumOff val="15000"/>
                  </a:schemeClr>
                </a:solidFill>
                <a:hlinkClick r:id="rId4"/>
              </a:rPr>
              <a:t>Landino</a:t>
            </a:r>
            <a:r>
              <a:rPr lang="en-US" sz="2400" dirty="0">
                <a:solidFill>
                  <a:schemeClr val="tx1">
                    <a:lumMod val="85000"/>
                    <a:lumOff val="15000"/>
                  </a:schemeClr>
                </a:solidFill>
                <a:hlinkClick r:id="rId4"/>
              </a:rPr>
              <a:t> will set us straight – apologies for her attitude – but it’s real.</a:t>
            </a:r>
            <a:endParaRPr lang="en-US" sz="2400" dirty="0">
              <a:solidFill>
                <a:schemeClr val="tx1">
                  <a:lumMod val="85000"/>
                  <a:lumOff val="15000"/>
                </a:schemeClr>
              </a:solidFill>
            </a:endParaRPr>
          </a:p>
        </p:txBody>
      </p:sp>
      <p:pic>
        <p:nvPicPr>
          <p:cNvPr id="98" name="Google Shape;98;p2"/>
          <p:cNvPicPr preferRelativeResize="0"/>
          <p:nvPr/>
        </p:nvPicPr>
        <p:blipFill rotWithShape="1">
          <a:blip r:embed="rId5">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6">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5E27E1F8-B2CE-42BC-B8D1-8ABEB6F74ABD}"/>
              </a:ext>
            </a:extLst>
          </p:cNvPr>
          <p:cNvPicPr>
            <a:picLocks noChangeAspect="1"/>
          </p:cNvPicPr>
          <p:nvPr/>
        </p:nvPicPr>
        <p:blipFill>
          <a:blip r:embed="rId7"/>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889111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Recommended posting frequency</a:t>
            </a:r>
            <a:endParaRPr dirty="0"/>
          </a:p>
        </p:txBody>
      </p:sp>
      <p:sp>
        <p:nvSpPr>
          <p:cNvPr id="97" name="Google Shape;97;p2"/>
          <p:cNvSpPr txBox="1">
            <a:spLocks noGrp="1"/>
          </p:cNvSpPr>
          <p:nvPr>
            <p:ph type="subTitle" idx="1"/>
          </p:nvPr>
        </p:nvSpPr>
        <p:spPr>
          <a:xfrm>
            <a:off x="247934" y="1268762"/>
            <a:ext cx="8640960" cy="5020274"/>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A43158"/>
              </a:buClr>
              <a:buSzPts val="2800"/>
            </a:pPr>
            <a:r>
              <a:rPr lang="en-GB" sz="2400" dirty="0">
                <a:solidFill>
                  <a:schemeClr val="tx1">
                    <a:lumMod val="85000"/>
                    <a:lumOff val="15000"/>
                  </a:schemeClr>
                </a:solidFill>
              </a:rPr>
              <a:t>What we’ve learnt is that there are a variety of factors that will affect your business Posting Frequency / Pattern / Cadence</a:t>
            </a:r>
            <a:br>
              <a:rPr lang="en-GB" sz="2400" dirty="0">
                <a:solidFill>
                  <a:schemeClr val="tx1">
                    <a:lumMod val="85000"/>
                    <a:lumOff val="15000"/>
                  </a:schemeClr>
                </a:solidFill>
              </a:rPr>
            </a:br>
            <a:endParaRPr lang="en-GB" sz="2400" dirty="0">
              <a:solidFill>
                <a:schemeClr val="tx1">
                  <a:lumMod val="85000"/>
                  <a:lumOff val="15000"/>
                </a:schemeClr>
              </a:solidFill>
            </a:endParaRPr>
          </a:p>
          <a:p>
            <a:pPr marL="342900" lvl="0" indent="-342900" algn="l" rtl="0">
              <a:spcBef>
                <a:spcPts val="0"/>
              </a:spcBef>
              <a:spcAft>
                <a:spcPts val="0"/>
              </a:spcAft>
              <a:buClr>
                <a:srgbClr val="A43158"/>
              </a:buClr>
              <a:buSzPts val="2800"/>
              <a:buFont typeface="Wingdings" panose="05000000000000000000" pitchFamily="2" charset="2"/>
              <a:buChar char="§"/>
            </a:pPr>
            <a:r>
              <a:rPr lang="en-GB" sz="2400" dirty="0">
                <a:solidFill>
                  <a:schemeClr val="tx1">
                    <a:lumMod val="85000"/>
                    <a:lumOff val="15000"/>
                  </a:schemeClr>
                </a:solidFill>
              </a:rPr>
              <a:t>Your audience</a:t>
            </a:r>
          </a:p>
          <a:p>
            <a:pPr marL="342900" lvl="0" indent="-342900" algn="l" rtl="0">
              <a:spcBef>
                <a:spcPts val="0"/>
              </a:spcBef>
              <a:spcAft>
                <a:spcPts val="0"/>
              </a:spcAft>
              <a:buClr>
                <a:srgbClr val="A43158"/>
              </a:buClr>
              <a:buSzPts val="2800"/>
              <a:buFont typeface="Wingdings" panose="05000000000000000000" pitchFamily="2" charset="2"/>
              <a:buChar char="§"/>
            </a:pPr>
            <a:r>
              <a:rPr lang="en-GB" sz="2400" dirty="0">
                <a:solidFill>
                  <a:schemeClr val="tx1">
                    <a:lumMod val="85000"/>
                    <a:lumOff val="15000"/>
                  </a:schemeClr>
                </a:solidFill>
              </a:rPr>
              <a:t>Quality of content</a:t>
            </a:r>
          </a:p>
          <a:p>
            <a:pPr marL="342900" lvl="0" indent="-342900" algn="l" rtl="0">
              <a:spcBef>
                <a:spcPts val="0"/>
              </a:spcBef>
              <a:spcAft>
                <a:spcPts val="0"/>
              </a:spcAft>
              <a:buClr>
                <a:srgbClr val="A43158"/>
              </a:buClr>
              <a:buSzPts val="2800"/>
              <a:buFont typeface="Wingdings" panose="05000000000000000000" pitchFamily="2" charset="2"/>
              <a:buChar char="§"/>
            </a:pPr>
            <a:r>
              <a:rPr lang="en-GB" sz="2400" dirty="0">
                <a:solidFill>
                  <a:schemeClr val="tx1">
                    <a:lumMod val="85000"/>
                    <a:lumOff val="15000"/>
                  </a:schemeClr>
                </a:solidFill>
              </a:rPr>
              <a:t>Capacity of business / organisation (time and resources)</a:t>
            </a:r>
          </a:p>
          <a:p>
            <a:pPr marL="342900" lvl="0" indent="-342900" algn="l" rtl="0">
              <a:spcBef>
                <a:spcPts val="0"/>
              </a:spcBef>
              <a:spcAft>
                <a:spcPts val="0"/>
              </a:spcAft>
              <a:buClr>
                <a:srgbClr val="A43158"/>
              </a:buClr>
              <a:buSzPts val="2800"/>
              <a:buFont typeface="Wingdings" panose="05000000000000000000" pitchFamily="2" charset="2"/>
              <a:buChar char="§"/>
            </a:pPr>
            <a:endParaRPr lang="en-GB" sz="2400" dirty="0">
              <a:solidFill>
                <a:schemeClr val="tx1">
                  <a:lumMod val="85000"/>
                  <a:lumOff val="15000"/>
                </a:schemeClr>
              </a:solidFill>
            </a:endParaRPr>
          </a:p>
          <a:p>
            <a:pPr marL="0" lvl="0" indent="0" algn="l" rtl="0">
              <a:spcBef>
                <a:spcPts val="0"/>
              </a:spcBef>
              <a:spcAft>
                <a:spcPts val="0"/>
              </a:spcAft>
              <a:buClr>
                <a:srgbClr val="A43158"/>
              </a:buClr>
              <a:buSzPts val="2800"/>
            </a:pPr>
            <a:endParaRPr lang="en-GB" sz="2400" dirty="0">
              <a:solidFill>
                <a:schemeClr val="tx1">
                  <a:lumMod val="85000"/>
                  <a:lumOff val="15000"/>
                </a:schemeClr>
              </a:solidFill>
            </a:endParaRPr>
          </a:p>
          <a:p>
            <a:pPr marL="0" lvl="0" indent="0" rtl="0">
              <a:spcBef>
                <a:spcPts val="0"/>
              </a:spcBef>
              <a:spcAft>
                <a:spcPts val="0"/>
              </a:spcAft>
              <a:buClr>
                <a:srgbClr val="A43158"/>
              </a:buClr>
              <a:buSzPts val="2800"/>
            </a:pPr>
            <a:r>
              <a:rPr lang="en-GB" sz="2400" dirty="0">
                <a:solidFill>
                  <a:srgbClr val="A43158"/>
                </a:solidFill>
              </a:rPr>
              <a:t>start from a safe place &gt; get acquainted with the process &gt; </a:t>
            </a:r>
            <a:r>
              <a:rPr lang="en-GB" sz="2400" b="1" dirty="0">
                <a:solidFill>
                  <a:srgbClr val="A43158"/>
                </a:solidFill>
              </a:rPr>
              <a:t>find your flow</a:t>
            </a:r>
            <a:r>
              <a:rPr lang="en-GB" sz="2400" dirty="0">
                <a:solidFill>
                  <a:srgbClr val="A43158"/>
                </a:solidFill>
              </a:rPr>
              <a:t> &gt; build your audience &gt; grow &amp; evolve from there</a:t>
            </a:r>
          </a:p>
        </p:txBody>
      </p:sp>
      <p:pic>
        <p:nvPicPr>
          <p:cNvPr id="98" name="Google Shape;98;p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23A9AFF5-5949-48EE-9473-ADA0EEAEBCF0}"/>
              </a:ext>
            </a:extLst>
          </p:cNvPr>
          <p:cNvPicPr>
            <a:picLocks noChangeAspect="1"/>
          </p:cNvPicPr>
          <p:nvPr/>
        </p:nvPicPr>
        <p:blipFill>
          <a:blip r:embed="rId5"/>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13922148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ctrTitle"/>
          </p:nvPr>
        </p:nvSpPr>
        <p:spPr>
          <a:xfrm>
            <a:off x="344285" y="4049655"/>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More tips to stand out</a:t>
            </a:r>
            <a:endParaRPr dirty="0"/>
          </a:p>
        </p:txBody>
      </p:sp>
      <p:pic>
        <p:nvPicPr>
          <p:cNvPr id="158" name="Google Shape;158;p9"/>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59" name="Google Shape;159;p9"/>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3" name="Picture 2" descr="Diagram, map&#10;&#10;Description automatically generated">
            <a:extLst>
              <a:ext uri="{FF2B5EF4-FFF2-40B4-BE49-F238E27FC236}">
                <a16:creationId xmlns:a16="http://schemas.microsoft.com/office/drawing/2014/main" id="{46F849FC-35CE-446B-B6F9-484F5A6FF3BC}"/>
              </a:ext>
            </a:extLst>
          </p:cNvPr>
          <p:cNvPicPr>
            <a:picLocks noChangeAspect="1"/>
          </p:cNvPicPr>
          <p:nvPr/>
        </p:nvPicPr>
        <p:blipFill>
          <a:blip r:embed="rId5"/>
          <a:stretch>
            <a:fillRect/>
          </a:stretch>
        </p:blipFill>
        <p:spPr>
          <a:xfrm>
            <a:off x="3513101" y="1311335"/>
            <a:ext cx="2303327" cy="2303327"/>
          </a:xfrm>
          <a:prstGeom prst="rect">
            <a:avLst/>
          </a:prstGeom>
        </p:spPr>
      </p:pic>
      <p:pic>
        <p:nvPicPr>
          <p:cNvPr id="6" name="Picture 5" descr="Icon&#10;&#10;Description automatically generated">
            <a:extLst>
              <a:ext uri="{FF2B5EF4-FFF2-40B4-BE49-F238E27FC236}">
                <a16:creationId xmlns:a16="http://schemas.microsoft.com/office/drawing/2014/main" id="{D6066280-8BBC-498B-A839-BCCEEA7DBB9D}"/>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4196815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a:spLocks noGrp="1"/>
          </p:cNvSpPr>
          <p:nvPr>
            <p:ph type="subTitle" idx="1"/>
          </p:nvPr>
        </p:nvSpPr>
        <p:spPr>
          <a:xfrm>
            <a:off x="251520" y="1268760"/>
            <a:ext cx="8640960" cy="50202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2800"/>
            </a:pPr>
            <a:r>
              <a:rPr lang="en-GB" sz="2400" dirty="0">
                <a:solidFill>
                  <a:schemeClr val="tx1">
                    <a:lumMod val="85000"/>
                    <a:lumOff val="15000"/>
                  </a:schemeClr>
                </a:solidFill>
              </a:rPr>
              <a:t>Not a graphic designer? Use tools like Canva for correct sizing and easy design of posts.</a:t>
            </a:r>
          </a:p>
          <a:p>
            <a:pPr marL="0" lvl="0" indent="0" algn="l" rtl="0">
              <a:spcBef>
                <a:spcPts val="0"/>
              </a:spcBef>
              <a:spcAft>
                <a:spcPts val="0"/>
              </a:spcAft>
              <a:buClr>
                <a:srgbClr val="3F3F3F"/>
              </a:buClr>
              <a:buSzPts val="2800"/>
            </a:pPr>
            <a:endParaRPr lang="en-GB" sz="2400" dirty="0">
              <a:solidFill>
                <a:schemeClr val="tx1">
                  <a:lumMod val="85000"/>
                  <a:lumOff val="15000"/>
                </a:schemeClr>
              </a:solidFill>
            </a:endParaRPr>
          </a:p>
        </p:txBody>
      </p:sp>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sz="4000" b="1" dirty="0">
                <a:solidFill>
                  <a:srgbClr val="A43158"/>
                </a:solidFill>
              </a:rPr>
              <a:t>Look and feel</a:t>
            </a:r>
            <a:endParaRPr sz="4000" dirty="0"/>
          </a:p>
        </p:txBody>
      </p:sp>
      <p:pic>
        <p:nvPicPr>
          <p:cNvPr id="98" name="Google Shape;98;p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3" name="Picture 2">
            <a:extLst>
              <a:ext uri="{FF2B5EF4-FFF2-40B4-BE49-F238E27FC236}">
                <a16:creationId xmlns:a16="http://schemas.microsoft.com/office/drawing/2014/main" id="{99D66DE2-8007-40DA-88CA-2F1300FE05EA}"/>
              </a:ext>
            </a:extLst>
          </p:cNvPr>
          <p:cNvPicPr>
            <a:picLocks noChangeAspect="1"/>
          </p:cNvPicPr>
          <p:nvPr/>
        </p:nvPicPr>
        <p:blipFill>
          <a:blip r:embed="rId5"/>
          <a:stretch>
            <a:fillRect/>
          </a:stretch>
        </p:blipFill>
        <p:spPr>
          <a:xfrm>
            <a:off x="374253" y="2367226"/>
            <a:ext cx="8518227" cy="3384217"/>
          </a:xfrm>
          <a:prstGeom prst="rect">
            <a:avLst/>
          </a:prstGeom>
        </p:spPr>
      </p:pic>
      <p:pic>
        <p:nvPicPr>
          <p:cNvPr id="7" name="Picture 6" descr="Icon&#10;&#10;Description automatically generated">
            <a:extLst>
              <a:ext uri="{FF2B5EF4-FFF2-40B4-BE49-F238E27FC236}">
                <a16:creationId xmlns:a16="http://schemas.microsoft.com/office/drawing/2014/main" id="{2815962B-8FAA-4FC7-9AE3-AC3271B1A1C3}"/>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41305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SMM overview tips</a:t>
            </a:r>
            <a:endParaRPr/>
          </a:p>
        </p:txBody>
      </p:sp>
      <p:sp>
        <p:nvSpPr>
          <p:cNvPr id="148" name="Google Shape;148;p8"/>
          <p:cNvSpPr txBox="1">
            <a:spLocks noGrp="1"/>
          </p:cNvSpPr>
          <p:nvPr>
            <p:ph type="subTitle" idx="1"/>
          </p:nvPr>
        </p:nvSpPr>
        <p:spPr>
          <a:xfrm>
            <a:off x="251520" y="1268760"/>
            <a:ext cx="8640960" cy="4608512"/>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262626"/>
              </a:buClr>
              <a:buSzPts val="2000"/>
              <a:buFont typeface="Arial"/>
              <a:buChar char="•"/>
            </a:pPr>
            <a:r>
              <a:rPr lang="en-GB" sz="2000" dirty="0">
                <a:solidFill>
                  <a:srgbClr val="262626"/>
                </a:solidFill>
              </a:rPr>
              <a:t>Humans are a sociable bunch – they want to be part of a community and they love a story. Use this to support your social media and engage with potential clients.</a:t>
            </a:r>
            <a:endParaRPr dirty="0"/>
          </a:p>
          <a:p>
            <a:pPr marL="0" lvl="0" indent="0" algn="l" rtl="0">
              <a:spcBef>
                <a:spcPts val="160"/>
              </a:spcBef>
              <a:spcAft>
                <a:spcPts val="0"/>
              </a:spcAft>
              <a:buClr>
                <a:srgbClr val="888888"/>
              </a:buClr>
              <a:buSzPts val="800"/>
              <a:buNone/>
            </a:pPr>
            <a:endParaRPr sz="800" dirty="0">
              <a:solidFill>
                <a:srgbClr val="262626"/>
              </a:solidFill>
            </a:endParaRPr>
          </a:p>
          <a:p>
            <a:pPr marL="457200" lvl="0" indent="-457200" algn="l" rtl="0">
              <a:spcBef>
                <a:spcPts val="400"/>
              </a:spcBef>
              <a:spcAft>
                <a:spcPts val="0"/>
              </a:spcAft>
              <a:buClr>
                <a:srgbClr val="262626"/>
              </a:buClr>
              <a:buSzPts val="2000"/>
              <a:buFont typeface="Arial"/>
              <a:buChar char="•"/>
            </a:pPr>
            <a:r>
              <a:rPr lang="en-GB" sz="2000" dirty="0">
                <a:solidFill>
                  <a:srgbClr val="262626"/>
                </a:solidFill>
              </a:rPr>
              <a:t>When writing your content – you want to think about both your audience and your business aims.</a:t>
            </a:r>
            <a:endParaRPr dirty="0"/>
          </a:p>
          <a:p>
            <a:pPr marL="0" lvl="0" indent="0" algn="l" rtl="0">
              <a:spcBef>
                <a:spcPts val="160"/>
              </a:spcBef>
              <a:spcAft>
                <a:spcPts val="0"/>
              </a:spcAft>
              <a:buClr>
                <a:srgbClr val="888888"/>
              </a:buClr>
              <a:buSzPts val="800"/>
              <a:buNone/>
            </a:pPr>
            <a:endParaRPr sz="800" dirty="0">
              <a:solidFill>
                <a:srgbClr val="262626"/>
              </a:solidFill>
            </a:endParaRPr>
          </a:p>
          <a:p>
            <a:pPr marL="457200" lvl="0" indent="-457200" algn="l" rtl="0">
              <a:spcBef>
                <a:spcPts val="400"/>
              </a:spcBef>
              <a:spcAft>
                <a:spcPts val="0"/>
              </a:spcAft>
              <a:buClr>
                <a:srgbClr val="262626"/>
              </a:buClr>
              <a:buSzPts val="2000"/>
              <a:buFont typeface="Arial"/>
              <a:buChar char="•"/>
            </a:pPr>
            <a:r>
              <a:rPr lang="en-GB" sz="2000" dirty="0">
                <a:solidFill>
                  <a:srgbClr val="262626"/>
                </a:solidFill>
              </a:rPr>
              <a:t>Identify your target audience and research which SMM platforms they are using. </a:t>
            </a:r>
            <a:endParaRPr dirty="0"/>
          </a:p>
          <a:p>
            <a:pPr marL="0" lvl="0" indent="0" algn="l" rtl="0">
              <a:spcBef>
                <a:spcPts val="160"/>
              </a:spcBef>
              <a:spcAft>
                <a:spcPts val="0"/>
              </a:spcAft>
              <a:buClr>
                <a:srgbClr val="888888"/>
              </a:buClr>
              <a:buSzPts val="800"/>
              <a:buNone/>
            </a:pPr>
            <a:endParaRPr sz="800" dirty="0">
              <a:solidFill>
                <a:srgbClr val="262626"/>
              </a:solidFill>
            </a:endParaRPr>
          </a:p>
          <a:p>
            <a:pPr marL="457200" lvl="0" indent="-457200" algn="l" rtl="0">
              <a:spcBef>
                <a:spcPts val="400"/>
              </a:spcBef>
              <a:spcAft>
                <a:spcPts val="0"/>
              </a:spcAft>
              <a:buClr>
                <a:srgbClr val="262626"/>
              </a:buClr>
              <a:buSzPts val="2000"/>
              <a:buFont typeface="Arial"/>
              <a:buChar char="•"/>
            </a:pPr>
            <a:r>
              <a:rPr lang="en-GB" sz="2000" dirty="0">
                <a:solidFill>
                  <a:srgbClr val="262626"/>
                </a:solidFill>
              </a:rPr>
              <a:t>Ensure your online identity matches – icons and imagery. Logos / branding elements from your website should be visible on your social media. </a:t>
            </a:r>
            <a:endParaRPr dirty="0"/>
          </a:p>
        </p:txBody>
      </p:sp>
      <p:pic>
        <p:nvPicPr>
          <p:cNvPr id="149" name="Google Shape;149;p8"/>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50" name="Google Shape;150;p8"/>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6" name="Picture 5" descr="Icon&#10;&#10;Description automatically generated">
            <a:extLst>
              <a:ext uri="{FF2B5EF4-FFF2-40B4-BE49-F238E27FC236}">
                <a16:creationId xmlns:a16="http://schemas.microsoft.com/office/drawing/2014/main" id="{9A8DD6F1-56D8-4AB1-B33B-7C0594F9C3F8}"/>
              </a:ext>
            </a:extLst>
          </p:cNvPr>
          <p:cNvPicPr>
            <a:picLocks noChangeAspect="1"/>
          </p:cNvPicPr>
          <p:nvPr/>
        </p:nvPicPr>
        <p:blipFill>
          <a:blip r:embed="rId5"/>
          <a:stretch>
            <a:fillRect/>
          </a:stretch>
        </p:blipFill>
        <p:spPr>
          <a:xfrm>
            <a:off x="7431947" y="6338252"/>
            <a:ext cx="1611384" cy="38673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a:spLocks noGrp="1"/>
          </p:cNvSpPr>
          <p:nvPr>
            <p:ph type="subTitle" idx="1"/>
          </p:nvPr>
        </p:nvSpPr>
        <p:spPr>
          <a:xfrm>
            <a:off x="251520" y="1268760"/>
            <a:ext cx="8640960" cy="502027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2800"/>
            </a:pPr>
            <a:r>
              <a:rPr lang="en-GB" sz="2400" dirty="0">
                <a:solidFill>
                  <a:schemeClr val="tx1">
                    <a:lumMod val="85000"/>
                    <a:lumOff val="15000"/>
                  </a:schemeClr>
                </a:solidFill>
              </a:rPr>
              <a:t>We already mentioned about humans being sociable.</a:t>
            </a:r>
          </a:p>
          <a:p>
            <a:pPr marL="0" lvl="0" indent="0" algn="l" rtl="0">
              <a:spcBef>
                <a:spcPts val="0"/>
              </a:spcBef>
              <a:spcAft>
                <a:spcPts val="0"/>
              </a:spcAft>
              <a:buClr>
                <a:srgbClr val="3F3F3F"/>
              </a:buClr>
              <a:buSzPts val="2800"/>
            </a:pPr>
            <a:endParaRPr lang="en-GB" sz="2400" dirty="0">
              <a:solidFill>
                <a:schemeClr val="tx1">
                  <a:lumMod val="85000"/>
                  <a:lumOff val="15000"/>
                </a:schemeClr>
              </a:solidFill>
            </a:endParaRPr>
          </a:p>
          <a:p>
            <a:pPr marL="342900" lvl="0" indent="-342900" algn="l" rtl="0">
              <a:spcBef>
                <a:spcPts val="0"/>
              </a:spcBef>
              <a:spcAft>
                <a:spcPts val="0"/>
              </a:spcAft>
              <a:buClr>
                <a:srgbClr val="3F3F3F"/>
              </a:buClr>
              <a:buSzPts val="2800"/>
              <a:buFont typeface="Arial" panose="020B0604020202020204" pitchFamily="34" charset="0"/>
              <a:buChar char="•"/>
            </a:pPr>
            <a:r>
              <a:rPr lang="en-GB" sz="2400" dirty="0">
                <a:solidFill>
                  <a:schemeClr val="tx1">
                    <a:lumMod val="85000"/>
                    <a:lumOff val="15000"/>
                  </a:schemeClr>
                </a:solidFill>
              </a:rPr>
              <a:t>Your prospective customers want to get to know you.</a:t>
            </a:r>
          </a:p>
          <a:p>
            <a:pPr marL="342900" lvl="0" indent="-342900" algn="l" rtl="0">
              <a:spcBef>
                <a:spcPts val="0"/>
              </a:spcBef>
              <a:spcAft>
                <a:spcPts val="0"/>
              </a:spcAft>
              <a:buClr>
                <a:srgbClr val="3F3F3F"/>
              </a:buClr>
              <a:buSzPts val="2800"/>
              <a:buFont typeface="Arial" panose="020B0604020202020204" pitchFamily="34" charset="0"/>
              <a:buChar char="•"/>
            </a:pPr>
            <a:endParaRPr lang="en-GB" sz="2400" dirty="0">
              <a:solidFill>
                <a:schemeClr val="tx1">
                  <a:lumMod val="85000"/>
                  <a:lumOff val="15000"/>
                </a:schemeClr>
              </a:solidFill>
            </a:endParaRPr>
          </a:p>
          <a:p>
            <a:pPr marL="342900" lvl="0" indent="-342900" algn="l" rtl="0">
              <a:spcBef>
                <a:spcPts val="0"/>
              </a:spcBef>
              <a:spcAft>
                <a:spcPts val="0"/>
              </a:spcAft>
              <a:buClr>
                <a:srgbClr val="3F3F3F"/>
              </a:buClr>
              <a:buSzPts val="2800"/>
              <a:buFont typeface="Arial" panose="020B0604020202020204" pitchFamily="34" charset="0"/>
              <a:buChar char="•"/>
            </a:pPr>
            <a:r>
              <a:rPr lang="en-GB" sz="2400" dirty="0">
                <a:solidFill>
                  <a:schemeClr val="tx1">
                    <a:lumMod val="85000"/>
                    <a:lumOff val="15000"/>
                  </a:schemeClr>
                </a:solidFill>
              </a:rPr>
              <a:t>Use social media to show your personality – or the personality of your business.</a:t>
            </a:r>
          </a:p>
          <a:p>
            <a:pPr marL="342900" lvl="0" indent="-342900" algn="l" rtl="0">
              <a:spcBef>
                <a:spcPts val="0"/>
              </a:spcBef>
              <a:spcAft>
                <a:spcPts val="0"/>
              </a:spcAft>
              <a:buClr>
                <a:srgbClr val="3F3F3F"/>
              </a:buClr>
              <a:buSzPts val="2800"/>
              <a:buFont typeface="Arial" panose="020B0604020202020204" pitchFamily="34" charset="0"/>
              <a:buChar char="•"/>
            </a:pPr>
            <a:endParaRPr lang="en-GB" sz="2400" dirty="0">
              <a:solidFill>
                <a:schemeClr val="tx1">
                  <a:lumMod val="85000"/>
                  <a:lumOff val="15000"/>
                </a:schemeClr>
              </a:solidFill>
            </a:endParaRPr>
          </a:p>
          <a:p>
            <a:pPr marL="342900" lvl="0" indent="-342900" algn="l" rtl="0">
              <a:spcBef>
                <a:spcPts val="0"/>
              </a:spcBef>
              <a:spcAft>
                <a:spcPts val="0"/>
              </a:spcAft>
              <a:buClr>
                <a:srgbClr val="3F3F3F"/>
              </a:buClr>
              <a:buSzPts val="2800"/>
              <a:buFont typeface="Arial" panose="020B0604020202020204" pitchFamily="34" charset="0"/>
              <a:buChar char="•"/>
            </a:pPr>
            <a:r>
              <a:rPr lang="en-GB" sz="2400" dirty="0">
                <a:solidFill>
                  <a:schemeClr val="tx1">
                    <a:lumMod val="85000"/>
                    <a:lumOff val="15000"/>
                  </a:schemeClr>
                </a:solidFill>
              </a:rPr>
              <a:t>Use pictures / videos of you or your staff</a:t>
            </a:r>
          </a:p>
          <a:p>
            <a:pPr marL="0" lvl="0" indent="0" algn="l" rtl="0">
              <a:spcBef>
                <a:spcPts val="0"/>
              </a:spcBef>
              <a:spcAft>
                <a:spcPts val="0"/>
              </a:spcAft>
              <a:buClr>
                <a:srgbClr val="3F3F3F"/>
              </a:buClr>
              <a:buSzPts val="2800"/>
            </a:pPr>
            <a:endParaRPr lang="en-GB" sz="2400" dirty="0">
              <a:solidFill>
                <a:schemeClr val="tx1">
                  <a:lumMod val="85000"/>
                  <a:lumOff val="15000"/>
                </a:schemeClr>
              </a:solidFill>
            </a:endParaRPr>
          </a:p>
        </p:txBody>
      </p:sp>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sz="4000" b="1" dirty="0">
                <a:solidFill>
                  <a:srgbClr val="A43158"/>
                </a:solidFill>
              </a:rPr>
              <a:t>Be personable</a:t>
            </a:r>
            <a:endParaRPr sz="4000" dirty="0"/>
          </a:p>
        </p:txBody>
      </p:sp>
      <p:pic>
        <p:nvPicPr>
          <p:cNvPr id="98" name="Google Shape;98;p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4" name="Picture 3" descr="A picture containing wall, person, indoor&#10;&#10;Description automatically generated">
            <a:extLst>
              <a:ext uri="{FF2B5EF4-FFF2-40B4-BE49-F238E27FC236}">
                <a16:creationId xmlns:a16="http://schemas.microsoft.com/office/drawing/2014/main" id="{853BC82C-E4D7-4187-9AB6-557AD5A31133}"/>
              </a:ext>
            </a:extLst>
          </p:cNvPr>
          <p:cNvPicPr>
            <a:picLocks noChangeAspect="1"/>
          </p:cNvPicPr>
          <p:nvPr/>
        </p:nvPicPr>
        <p:blipFill>
          <a:blip r:embed="rId5"/>
          <a:stretch>
            <a:fillRect/>
          </a:stretch>
        </p:blipFill>
        <p:spPr>
          <a:xfrm>
            <a:off x="1761456" y="4505740"/>
            <a:ext cx="1959090" cy="1959090"/>
          </a:xfrm>
          <a:prstGeom prst="rect">
            <a:avLst/>
          </a:prstGeom>
        </p:spPr>
      </p:pic>
      <p:sp>
        <p:nvSpPr>
          <p:cNvPr id="5" name="TextBox 4">
            <a:extLst>
              <a:ext uri="{FF2B5EF4-FFF2-40B4-BE49-F238E27FC236}">
                <a16:creationId xmlns:a16="http://schemas.microsoft.com/office/drawing/2014/main" id="{BEF08883-86C7-4A8C-BF34-81CC0C9EEB56}"/>
              </a:ext>
            </a:extLst>
          </p:cNvPr>
          <p:cNvSpPr txBox="1"/>
          <p:nvPr/>
        </p:nvSpPr>
        <p:spPr>
          <a:xfrm>
            <a:off x="4436028" y="4808176"/>
            <a:ext cx="3988904" cy="1354217"/>
          </a:xfrm>
          <a:custGeom>
            <a:avLst/>
            <a:gdLst>
              <a:gd name="connsiteX0" fmla="*/ 0 w 3988904"/>
              <a:gd name="connsiteY0" fmla="*/ 0 h 1354217"/>
              <a:gd name="connsiteX1" fmla="*/ 490065 w 3988904"/>
              <a:gd name="connsiteY1" fmla="*/ 0 h 1354217"/>
              <a:gd name="connsiteX2" fmla="*/ 980131 w 3988904"/>
              <a:gd name="connsiteY2" fmla="*/ 0 h 1354217"/>
              <a:gd name="connsiteX3" fmla="*/ 1430307 w 3988904"/>
              <a:gd name="connsiteY3" fmla="*/ 0 h 1354217"/>
              <a:gd name="connsiteX4" fmla="*/ 2040039 w 3988904"/>
              <a:gd name="connsiteY4" fmla="*/ 0 h 1354217"/>
              <a:gd name="connsiteX5" fmla="*/ 2689661 w 3988904"/>
              <a:gd name="connsiteY5" fmla="*/ 0 h 1354217"/>
              <a:gd name="connsiteX6" fmla="*/ 3179726 w 3988904"/>
              <a:gd name="connsiteY6" fmla="*/ 0 h 1354217"/>
              <a:gd name="connsiteX7" fmla="*/ 3988904 w 3988904"/>
              <a:gd name="connsiteY7" fmla="*/ 0 h 1354217"/>
              <a:gd name="connsiteX8" fmla="*/ 3988904 w 3988904"/>
              <a:gd name="connsiteY8" fmla="*/ 410779 h 1354217"/>
              <a:gd name="connsiteX9" fmla="*/ 3988904 w 3988904"/>
              <a:gd name="connsiteY9" fmla="*/ 835100 h 1354217"/>
              <a:gd name="connsiteX10" fmla="*/ 3988904 w 3988904"/>
              <a:gd name="connsiteY10" fmla="*/ 1354217 h 1354217"/>
              <a:gd name="connsiteX11" fmla="*/ 3419061 w 3988904"/>
              <a:gd name="connsiteY11" fmla="*/ 1354217 h 1354217"/>
              <a:gd name="connsiteX12" fmla="*/ 2968884 w 3988904"/>
              <a:gd name="connsiteY12" fmla="*/ 1354217 h 1354217"/>
              <a:gd name="connsiteX13" fmla="*/ 2438930 w 3988904"/>
              <a:gd name="connsiteY13" fmla="*/ 1354217 h 1354217"/>
              <a:gd name="connsiteX14" fmla="*/ 1829197 w 3988904"/>
              <a:gd name="connsiteY14" fmla="*/ 1354217 h 1354217"/>
              <a:gd name="connsiteX15" fmla="*/ 1179576 w 3988904"/>
              <a:gd name="connsiteY15" fmla="*/ 1354217 h 1354217"/>
              <a:gd name="connsiteX16" fmla="*/ 529954 w 3988904"/>
              <a:gd name="connsiteY16" fmla="*/ 1354217 h 1354217"/>
              <a:gd name="connsiteX17" fmla="*/ 0 w 3988904"/>
              <a:gd name="connsiteY17" fmla="*/ 1354217 h 1354217"/>
              <a:gd name="connsiteX18" fmla="*/ 0 w 3988904"/>
              <a:gd name="connsiteY18" fmla="*/ 889269 h 1354217"/>
              <a:gd name="connsiteX19" fmla="*/ 0 w 3988904"/>
              <a:gd name="connsiteY19" fmla="*/ 437863 h 1354217"/>
              <a:gd name="connsiteX20" fmla="*/ 0 w 3988904"/>
              <a:gd name="connsiteY20" fmla="*/ 0 h 135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88904" h="1354217" fill="none" extrusionOk="0">
                <a:moveTo>
                  <a:pt x="0" y="0"/>
                </a:moveTo>
                <a:cubicBezTo>
                  <a:pt x="216445" y="-26830"/>
                  <a:pt x="250876" y="54008"/>
                  <a:pt x="490065" y="0"/>
                </a:cubicBezTo>
                <a:cubicBezTo>
                  <a:pt x="729254" y="-54008"/>
                  <a:pt x="761465" y="41993"/>
                  <a:pt x="980131" y="0"/>
                </a:cubicBezTo>
                <a:cubicBezTo>
                  <a:pt x="1198797" y="-41993"/>
                  <a:pt x="1231795" y="7068"/>
                  <a:pt x="1430307" y="0"/>
                </a:cubicBezTo>
                <a:cubicBezTo>
                  <a:pt x="1628819" y="-7068"/>
                  <a:pt x="1799765" y="72294"/>
                  <a:pt x="2040039" y="0"/>
                </a:cubicBezTo>
                <a:cubicBezTo>
                  <a:pt x="2280313" y="-72294"/>
                  <a:pt x="2557068" y="64377"/>
                  <a:pt x="2689661" y="0"/>
                </a:cubicBezTo>
                <a:cubicBezTo>
                  <a:pt x="2822254" y="-64377"/>
                  <a:pt x="3013356" y="13260"/>
                  <a:pt x="3179726" y="0"/>
                </a:cubicBezTo>
                <a:cubicBezTo>
                  <a:pt x="3346096" y="-13260"/>
                  <a:pt x="3666559" y="10994"/>
                  <a:pt x="3988904" y="0"/>
                </a:cubicBezTo>
                <a:cubicBezTo>
                  <a:pt x="4010346" y="185912"/>
                  <a:pt x="3960503" y="277640"/>
                  <a:pt x="3988904" y="410779"/>
                </a:cubicBezTo>
                <a:cubicBezTo>
                  <a:pt x="4017305" y="543918"/>
                  <a:pt x="3948138" y="737049"/>
                  <a:pt x="3988904" y="835100"/>
                </a:cubicBezTo>
                <a:cubicBezTo>
                  <a:pt x="4029670" y="933151"/>
                  <a:pt x="3978628" y="1211303"/>
                  <a:pt x="3988904" y="1354217"/>
                </a:cubicBezTo>
                <a:cubicBezTo>
                  <a:pt x="3865722" y="1387364"/>
                  <a:pt x="3564939" y="1315383"/>
                  <a:pt x="3419061" y="1354217"/>
                </a:cubicBezTo>
                <a:cubicBezTo>
                  <a:pt x="3273183" y="1393051"/>
                  <a:pt x="3095971" y="1342467"/>
                  <a:pt x="2968884" y="1354217"/>
                </a:cubicBezTo>
                <a:cubicBezTo>
                  <a:pt x="2841797" y="1365967"/>
                  <a:pt x="2677350" y="1346823"/>
                  <a:pt x="2438930" y="1354217"/>
                </a:cubicBezTo>
                <a:cubicBezTo>
                  <a:pt x="2200510" y="1361611"/>
                  <a:pt x="1971505" y="1326004"/>
                  <a:pt x="1829197" y="1354217"/>
                </a:cubicBezTo>
                <a:cubicBezTo>
                  <a:pt x="1686889" y="1382430"/>
                  <a:pt x="1320821" y="1326943"/>
                  <a:pt x="1179576" y="1354217"/>
                </a:cubicBezTo>
                <a:cubicBezTo>
                  <a:pt x="1038331" y="1381491"/>
                  <a:pt x="796303" y="1312074"/>
                  <a:pt x="529954" y="1354217"/>
                </a:cubicBezTo>
                <a:cubicBezTo>
                  <a:pt x="263605" y="1396360"/>
                  <a:pt x="188217" y="1318886"/>
                  <a:pt x="0" y="1354217"/>
                </a:cubicBezTo>
                <a:cubicBezTo>
                  <a:pt x="-37813" y="1141221"/>
                  <a:pt x="17005" y="998089"/>
                  <a:pt x="0" y="889269"/>
                </a:cubicBezTo>
                <a:cubicBezTo>
                  <a:pt x="-17005" y="780449"/>
                  <a:pt x="23093" y="625435"/>
                  <a:pt x="0" y="437863"/>
                </a:cubicBezTo>
                <a:cubicBezTo>
                  <a:pt x="-23093" y="250291"/>
                  <a:pt x="15884" y="153973"/>
                  <a:pt x="0" y="0"/>
                </a:cubicBezTo>
                <a:close/>
              </a:path>
              <a:path w="3988904" h="1354217" stroke="0" extrusionOk="0">
                <a:moveTo>
                  <a:pt x="0" y="0"/>
                </a:moveTo>
                <a:cubicBezTo>
                  <a:pt x="170526" y="-18226"/>
                  <a:pt x="388297" y="50838"/>
                  <a:pt x="490065" y="0"/>
                </a:cubicBezTo>
                <a:cubicBezTo>
                  <a:pt x="591834" y="-50838"/>
                  <a:pt x="973813" y="70768"/>
                  <a:pt x="1099798" y="0"/>
                </a:cubicBezTo>
                <a:cubicBezTo>
                  <a:pt x="1225783" y="-70768"/>
                  <a:pt x="1487224" y="1102"/>
                  <a:pt x="1709530" y="0"/>
                </a:cubicBezTo>
                <a:cubicBezTo>
                  <a:pt x="1931836" y="-1102"/>
                  <a:pt x="1985729" y="51922"/>
                  <a:pt x="2159707" y="0"/>
                </a:cubicBezTo>
                <a:cubicBezTo>
                  <a:pt x="2333685" y="-51922"/>
                  <a:pt x="2576380" y="10067"/>
                  <a:pt x="2769439" y="0"/>
                </a:cubicBezTo>
                <a:cubicBezTo>
                  <a:pt x="2962498" y="-10067"/>
                  <a:pt x="3104505" y="35657"/>
                  <a:pt x="3299393" y="0"/>
                </a:cubicBezTo>
                <a:cubicBezTo>
                  <a:pt x="3494281" y="-35657"/>
                  <a:pt x="3690277" y="21654"/>
                  <a:pt x="3988904" y="0"/>
                </a:cubicBezTo>
                <a:cubicBezTo>
                  <a:pt x="4037101" y="130726"/>
                  <a:pt x="3953368" y="335976"/>
                  <a:pt x="3988904" y="451406"/>
                </a:cubicBezTo>
                <a:cubicBezTo>
                  <a:pt x="4024440" y="566836"/>
                  <a:pt x="3978353" y="726871"/>
                  <a:pt x="3988904" y="889269"/>
                </a:cubicBezTo>
                <a:cubicBezTo>
                  <a:pt x="3999455" y="1051667"/>
                  <a:pt x="3940024" y="1161628"/>
                  <a:pt x="3988904" y="1354217"/>
                </a:cubicBezTo>
                <a:cubicBezTo>
                  <a:pt x="3879648" y="1376241"/>
                  <a:pt x="3650309" y="1300573"/>
                  <a:pt x="3538728" y="1354217"/>
                </a:cubicBezTo>
                <a:cubicBezTo>
                  <a:pt x="3427147" y="1407861"/>
                  <a:pt x="3074064" y="1329793"/>
                  <a:pt x="2928995" y="1354217"/>
                </a:cubicBezTo>
                <a:cubicBezTo>
                  <a:pt x="2783926" y="1378641"/>
                  <a:pt x="2590148" y="1334060"/>
                  <a:pt x="2438930" y="1354217"/>
                </a:cubicBezTo>
                <a:cubicBezTo>
                  <a:pt x="2287713" y="1374374"/>
                  <a:pt x="2054480" y="1314338"/>
                  <a:pt x="1789308" y="1354217"/>
                </a:cubicBezTo>
                <a:cubicBezTo>
                  <a:pt x="1524136" y="1394096"/>
                  <a:pt x="1383914" y="1327825"/>
                  <a:pt x="1259354" y="1354217"/>
                </a:cubicBezTo>
                <a:cubicBezTo>
                  <a:pt x="1134794" y="1380609"/>
                  <a:pt x="987095" y="1302890"/>
                  <a:pt x="809178" y="1354217"/>
                </a:cubicBezTo>
                <a:cubicBezTo>
                  <a:pt x="631261" y="1405544"/>
                  <a:pt x="241578" y="1337699"/>
                  <a:pt x="0" y="1354217"/>
                </a:cubicBezTo>
                <a:cubicBezTo>
                  <a:pt x="-4114" y="1199376"/>
                  <a:pt x="1461" y="1088309"/>
                  <a:pt x="0" y="929896"/>
                </a:cubicBezTo>
                <a:cubicBezTo>
                  <a:pt x="-1461" y="771483"/>
                  <a:pt x="35981" y="660903"/>
                  <a:pt x="0" y="519117"/>
                </a:cubicBezTo>
                <a:cubicBezTo>
                  <a:pt x="-35981" y="377331"/>
                  <a:pt x="34581" y="180847"/>
                  <a:pt x="0" y="0"/>
                </a:cubicBezTo>
                <a:close/>
              </a:path>
            </a:pathLst>
          </a:custGeom>
          <a:solidFill>
            <a:schemeClr val="accent2"/>
          </a:solidFill>
          <a:ln>
            <a:extLst>
              <a:ext uri="{C807C97D-BFC1-408E-A445-0C87EB9F89A2}">
                <ask:lineSketchStyleProps xmlns:ask="http://schemas.microsoft.com/office/drawing/2018/sketchyshapes" sd="4281639491">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a:p>
            <a:r>
              <a:rPr lang="en-GB" sz="1800" dirty="0">
                <a:solidFill>
                  <a:schemeClr val="bg1"/>
                </a:solidFill>
              </a:rPr>
              <a:t>This is Karl wearing a Christmas jumper. Social media loved Karl’s outfit.</a:t>
            </a:r>
          </a:p>
          <a:p>
            <a:endParaRPr lang="en-GB" dirty="0"/>
          </a:p>
        </p:txBody>
      </p:sp>
      <p:sp>
        <p:nvSpPr>
          <p:cNvPr id="6" name="Arrow: Left 5">
            <a:extLst>
              <a:ext uri="{FF2B5EF4-FFF2-40B4-BE49-F238E27FC236}">
                <a16:creationId xmlns:a16="http://schemas.microsoft.com/office/drawing/2014/main" id="{C7911D91-2679-4C1B-9CB8-466FF221DF3A}"/>
              </a:ext>
            </a:extLst>
          </p:cNvPr>
          <p:cNvSpPr/>
          <p:nvPr/>
        </p:nvSpPr>
        <p:spPr>
          <a:xfrm>
            <a:off x="3720546" y="5327374"/>
            <a:ext cx="732184" cy="371061"/>
          </a:xfrm>
          <a:prstGeom prst="leftArrow">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ED97C7DB-0147-4431-941E-8617CCF82287}"/>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1951338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ctrTitle"/>
          </p:nvPr>
        </p:nvSpPr>
        <p:spPr>
          <a:xfrm>
            <a:off x="344285" y="4049655"/>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Trade secret…</a:t>
            </a:r>
            <a:endParaRPr dirty="0"/>
          </a:p>
        </p:txBody>
      </p:sp>
      <p:pic>
        <p:nvPicPr>
          <p:cNvPr id="158" name="Google Shape;158;p9"/>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59" name="Google Shape;159;p9"/>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4" name="Picture 3" descr="A picture containing text&#10;&#10;Description automatically generated">
            <a:extLst>
              <a:ext uri="{FF2B5EF4-FFF2-40B4-BE49-F238E27FC236}">
                <a16:creationId xmlns:a16="http://schemas.microsoft.com/office/drawing/2014/main" id="{B837A307-49E6-4F1E-9995-21197B01EAE4}"/>
              </a:ext>
            </a:extLst>
          </p:cNvPr>
          <p:cNvPicPr>
            <a:picLocks noChangeAspect="1"/>
          </p:cNvPicPr>
          <p:nvPr/>
        </p:nvPicPr>
        <p:blipFill>
          <a:blip r:embed="rId5"/>
          <a:stretch>
            <a:fillRect/>
          </a:stretch>
        </p:blipFill>
        <p:spPr>
          <a:xfrm>
            <a:off x="3267738" y="1291769"/>
            <a:ext cx="2608524" cy="2608524"/>
          </a:xfrm>
          <a:prstGeom prst="rect">
            <a:avLst/>
          </a:prstGeom>
        </p:spPr>
      </p:pic>
      <p:pic>
        <p:nvPicPr>
          <p:cNvPr id="6" name="Picture 5" descr="Icon&#10;&#10;Description automatically generated">
            <a:extLst>
              <a:ext uri="{FF2B5EF4-FFF2-40B4-BE49-F238E27FC236}">
                <a16:creationId xmlns:a16="http://schemas.microsoft.com/office/drawing/2014/main" id="{8740DA39-E8EC-45E5-8630-3B02043BFAB8}"/>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119113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a:spLocks noGrp="1"/>
          </p:cNvSpPr>
          <p:nvPr>
            <p:ph type="subTitle" idx="1"/>
          </p:nvPr>
        </p:nvSpPr>
        <p:spPr>
          <a:xfrm>
            <a:off x="251520" y="1268760"/>
            <a:ext cx="8640960" cy="7853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2800"/>
            </a:pPr>
            <a:r>
              <a:rPr lang="en-GB" sz="2400" dirty="0">
                <a:solidFill>
                  <a:schemeClr val="tx1">
                    <a:lumMod val="85000"/>
                    <a:lumOff val="15000"/>
                  </a:schemeClr>
                </a:solidFill>
              </a:rPr>
              <a:t>Photopea (photopea.com) is a FREE editing software similar to Photoshop CC with just as much power.</a:t>
            </a:r>
          </a:p>
          <a:p>
            <a:pPr marL="0" lvl="0" indent="0" algn="l" rtl="0">
              <a:spcBef>
                <a:spcPts val="0"/>
              </a:spcBef>
              <a:spcAft>
                <a:spcPts val="0"/>
              </a:spcAft>
              <a:buClr>
                <a:srgbClr val="3F3F3F"/>
              </a:buClr>
              <a:buSzPts val="2800"/>
            </a:pPr>
            <a:endParaRPr lang="en-GB" sz="2400" dirty="0">
              <a:solidFill>
                <a:schemeClr val="tx1">
                  <a:lumMod val="85000"/>
                  <a:lumOff val="15000"/>
                </a:schemeClr>
              </a:solidFill>
            </a:endParaRPr>
          </a:p>
        </p:txBody>
      </p:sp>
      <p:sp>
        <p:nvSpPr>
          <p:cNvPr id="96" name="Google Shape;96;p2"/>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sz="4000" b="1" dirty="0">
                <a:solidFill>
                  <a:srgbClr val="A43158"/>
                </a:solidFill>
              </a:rPr>
              <a:t>Photoshop – for free</a:t>
            </a:r>
            <a:endParaRPr sz="4000" dirty="0"/>
          </a:p>
        </p:txBody>
      </p:sp>
      <p:pic>
        <p:nvPicPr>
          <p:cNvPr id="98" name="Google Shape;98;p2"/>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99" name="Google Shape;99;p2"/>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4" name="Picture 3">
            <a:extLst>
              <a:ext uri="{FF2B5EF4-FFF2-40B4-BE49-F238E27FC236}">
                <a16:creationId xmlns:a16="http://schemas.microsoft.com/office/drawing/2014/main" id="{70279B59-FCCB-4985-BE1B-8132BFB6B837}"/>
              </a:ext>
            </a:extLst>
          </p:cNvPr>
          <p:cNvPicPr>
            <a:picLocks noChangeAspect="1"/>
          </p:cNvPicPr>
          <p:nvPr/>
        </p:nvPicPr>
        <p:blipFill>
          <a:blip r:embed="rId5"/>
          <a:stretch>
            <a:fillRect/>
          </a:stretch>
        </p:blipFill>
        <p:spPr>
          <a:xfrm>
            <a:off x="-3586" y="2164671"/>
            <a:ext cx="9144000" cy="3626529"/>
          </a:xfrm>
          <a:prstGeom prst="rect">
            <a:avLst/>
          </a:prstGeom>
        </p:spPr>
      </p:pic>
      <p:pic>
        <p:nvPicPr>
          <p:cNvPr id="7" name="Picture 6" descr="Icon&#10;&#10;Description automatically generated">
            <a:extLst>
              <a:ext uri="{FF2B5EF4-FFF2-40B4-BE49-F238E27FC236}">
                <a16:creationId xmlns:a16="http://schemas.microsoft.com/office/drawing/2014/main" id="{E6E3E5A4-5FB5-4607-82A2-539511C1D7A0}"/>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123756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UK Social Media Behaviours</a:t>
            </a:r>
            <a:endParaRPr dirty="0"/>
          </a:p>
        </p:txBody>
      </p:sp>
      <p:pic>
        <p:nvPicPr>
          <p:cNvPr id="149" name="Google Shape;149;p8"/>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50" name="Google Shape;150;p8"/>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5122" name="Picture 2">
            <a:extLst>
              <a:ext uri="{FF2B5EF4-FFF2-40B4-BE49-F238E27FC236}">
                <a16:creationId xmlns:a16="http://schemas.microsoft.com/office/drawing/2014/main" id="{24804958-400B-425C-A0C8-AEC8C7F99E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 y="1151544"/>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con&#10;&#10;Description automatically generated">
            <a:extLst>
              <a:ext uri="{FF2B5EF4-FFF2-40B4-BE49-F238E27FC236}">
                <a16:creationId xmlns:a16="http://schemas.microsoft.com/office/drawing/2014/main" id="{633B251D-CE57-415D-A207-8A8D46CE73FF}"/>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209577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Most Used Social Platforms</a:t>
            </a:r>
            <a:endParaRPr dirty="0"/>
          </a:p>
        </p:txBody>
      </p:sp>
      <p:pic>
        <p:nvPicPr>
          <p:cNvPr id="158" name="Google Shape;158;p9"/>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59" name="Google Shape;159;p9"/>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5" name="Picture 4" descr="A screenshot of a cell phone&#10;&#10;Description automatically generated">
            <a:extLst>
              <a:ext uri="{FF2B5EF4-FFF2-40B4-BE49-F238E27FC236}">
                <a16:creationId xmlns:a16="http://schemas.microsoft.com/office/drawing/2014/main" id="{B28D51B0-5BC7-46FA-A8BF-DBBBDC270CBE}"/>
              </a:ext>
            </a:extLst>
          </p:cNvPr>
          <p:cNvPicPr>
            <a:picLocks noChangeAspect="1"/>
          </p:cNvPicPr>
          <p:nvPr/>
        </p:nvPicPr>
        <p:blipFill rotWithShape="1">
          <a:blip r:embed="rId5"/>
          <a:srcRect t="6549"/>
          <a:stretch/>
        </p:blipFill>
        <p:spPr>
          <a:xfrm>
            <a:off x="0" y="1376210"/>
            <a:ext cx="9144000" cy="4414990"/>
          </a:xfrm>
          <a:prstGeom prst="rect">
            <a:avLst/>
          </a:prstGeom>
        </p:spPr>
      </p:pic>
      <p:pic>
        <p:nvPicPr>
          <p:cNvPr id="6" name="Picture 5" descr="Icon&#10;&#10;Description automatically generated">
            <a:extLst>
              <a:ext uri="{FF2B5EF4-FFF2-40B4-BE49-F238E27FC236}">
                <a16:creationId xmlns:a16="http://schemas.microsoft.com/office/drawing/2014/main" id="{B214B8CF-E33D-4D40-84DD-13728A4F38D9}"/>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382889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ctrTitle"/>
          </p:nvPr>
        </p:nvSpPr>
        <p:spPr>
          <a:xfrm>
            <a:off x="344285" y="4049655"/>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dirty="0">
                <a:solidFill>
                  <a:srgbClr val="A43158"/>
                </a:solidFill>
              </a:rPr>
              <a:t>Social Media Platforms</a:t>
            </a:r>
            <a:endParaRPr dirty="0"/>
          </a:p>
        </p:txBody>
      </p:sp>
      <p:pic>
        <p:nvPicPr>
          <p:cNvPr id="158" name="Google Shape;158;p9"/>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59" name="Google Shape;159;p9"/>
          <p:cNvPicPr preferRelativeResize="0"/>
          <p:nvPr/>
        </p:nvPicPr>
        <p:blipFill rotWithShape="1">
          <a:blip r:embed="rId4">
            <a:alphaModFix/>
          </a:blip>
          <a:srcRect/>
          <a:stretch/>
        </p:blipFill>
        <p:spPr>
          <a:xfrm>
            <a:off x="0" y="-27384"/>
            <a:ext cx="9144000" cy="107450"/>
          </a:xfrm>
          <a:prstGeom prst="rect">
            <a:avLst/>
          </a:prstGeom>
          <a:noFill/>
          <a:ln>
            <a:noFill/>
          </a:ln>
        </p:spPr>
      </p:pic>
      <p:sp>
        <p:nvSpPr>
          <p:cNvPr id="3" name="Subtitle 2">
            <a:extLst>
              <a:ext uri="{FF2B5EF4-FFF2-40B4-BE49-F238E27FC236}">
                <a16:creationId xmlns:a16="http://schemas.microsoft.com/office/drawing/2014/main" id="{9242BDAA-6A7F-4289-A174-703D99F35BCA}"/>
              </a:ext>
            </a:extLst>
          </p:cNvPr>
          <p:cNvSpPr>
            <a:spLocks noGrp="1"/>
          </p:cNvSpPr>
          <p:nvPr>
            <p:ph type="subTitle" idx="1"/>
          </p:nvPr>
        </p:nvSpPr>
        <p:spPr>
          <a:xfrm>
            <a:off x="1464365" y="4834610"/>
            <a:ext cx="6400800" cy="1752600"/>
          </a:xfrm>
        </p:spPr>
        <p:txBody>
          <a:bodyPr/>
          <a:lstStyle/>
          <a:p>
            <a:r>
              <a:rPr lang="en-GB" dirty="0"/>
              <a:t>What’s the difference?</a:t>
            </a:r>
          </a:p>
        </p:txBody>
      </p:sp>
      <p:pic>
        <p:nvPicPr>
          <p:cNvPr id="5" name="Picture 4" descr="Graphical user interface, application&#10;&#10;Description automatically generated">
            <a:extLst>
              <a:ext uri="{FF2B5EF4-FFF2-40B4-BE49-F238E27FC236}">
                <a16:creationId xmlns:a16="http://schemas.microsoft.com/office/drawing/2014/main" id="{1B2FCFCE-6B28-4DC6-8AA1-EDCF77A147D0}"/>
              </a:ext>
            </a:extLst>
          </p:cNvPr>
          <p:cNvPicPr>
            <a:picLocks noChangeAspect="1"/>
          </p:cNvPicPr>
          <p:nvPr/>
        </p:nvPicPr>
        <p:blipFill>
          <a:blip r:embed="rId5"/>
          <a:stretch>
            <a:fillRect/>
          </a:stretch>
        </p:blipFill>
        <p:spPr>
          <a:xfrm>
            <a:off x="3377789" y="1040598"/>
            <a:ext cx="2381250" cy="2381250"/>
          </a:xfrm>
          <a:prstGeom prst="rect">
            <a:avLst/>
          </a:prstGeom>
        </p:spPr>
      </p:pic>
      <p:pic>
        <p:nvPicPr>
          <p:cNvPr id="7" name="Picture 6" descr="Icon&#10;&#10;Description automatically generated">
            <a:extLst>
              <a:ext uri="{FF2B5EF4-FFF2-40B4-BE49-F238E27FC236}">
                <a16:creationId xmlns:a16="http://schemas.microsoft.com/office/drawing/2014/main" id="{E49F8CA8-5BDA-4D5F-ACE7-D8DC75F3D6C1}"/>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4144299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ctrTitle"/>
          </p:nvPr>
        </p:nvSpPr>
        <p:spPr>
          <a:xfrm>
            <a:off x="251520" y="260649"/>
            <a:ext cx="8640960" cy="100811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A43158"/>
              </a:buClr>
              <a:buSzPts val="4400"/>
              <a:buFont typeface="Calibri"/>
              <a:buNone/>
            </a:pPr>
            <a:r>
              <a:rPr lang="en-GB" b="1">
                <a:solidFill>
                  <a:srgbClr val="A43158"/>
                </a:solidFill>
              </a:rPr>
              <a:t>Facebook</a:t>
            </a:r>
            <a:endParaRPr/>
          </a:p>
        </p:txBody>
      </p:sp>
      <p:sp>
        <p:nvSpPr>
          <p:cNvPr id="157" name="Google Shape;157;p9"/>
          <p:cNvSpPr txBox="1">
            <a:spLocks noGrp="1"/>
          </p:cNvSpPr>
          <p:nvPr>
            <p:ph type="subTitle" idx="1"/>
          </p:nvPr>
        </p:nvSpPr>
        <p:spPr>
          <a:xfrm>
            <a:off x="251520" y="1268760"/>
            <a:ext cx="8640960" cy="46085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200"/>
              <a:buNone/>
            </a:pPr>
            <a:r>
              <a:rPr lang="en-GB" dirty="0">
                <a:solidFill>
                  <a:srgbClr val="262626"/>
                </a:solidFill>
              </a:rPr>
              <a:t>Facebook represents a huge potential market for your social media efforts, but it is becoming increasingly difficult to stand out from the crowd. </a:t>
            </a:r>
            <a:endParaRPr dirty="0"/>
          </a:p>
          <a:p>
            <a:pPr marL="0" lvl="0" indent="0" algn="l" rtl="0">
              <a:spcBef>
                <a:spcPts val="640"/>
              </a:spcBef>
              <a:spcAft>
                <a:spcPts val="0"/>
              </a:spcAft>
              <a:buClr>
                <a:srgbClr val="888888"/>
              </a:buClr>
              <a:buSzPts val="3200"/>
              <a:buNone/>
            </a:pPr>
            <a:endParaRPr dirty="0">
              <a:solidFill>
                <a:srgbClr val="262626"/>
              </a:solidFill>
            </a:endParaRPr>
          </a:p>
          <a:p>
            <a:pPr marL="0" lvl="0" indent="0" algn="l" rtl="0">
              <a:spcBef>
                <a:spcPts val="640"/>
              </a:spcBef>
              <a:spcAft>
                <a:spcPts val="0"/>
              </a:spcAft>
              <a:buClr>
                <a:srgbClr val="262626"/>
              </a:buClr>
              <a:buSzPts val="3200"/>
              <a:buNone/>
            </a:pPr>
            <a:r>
              <a:rPr lang="en-GB" dirty="0">
                <a:solidFill>
                  <a:srgbClr val="262626"/>
                </a:solidFill>
              </a:rPr>
              <a:t>Worldwide, there are over 2.7 billion monthly active Facebook users (Facebook MAUs) which is a 13 percent increase year over year. </a:t>
            </a:r>
            <a:endParaRPr dirty="0"/>
          </a:p>
          <a:p>
            <a:pPr marL="0" lvl="0" indent="0" algn="r" rtl="0">
              <a:spcBef>
                <a:spcPts val="640"/>
              </a:spcBef>
              <a:spcAft>
                <a:spcPts val="0"/>
              </a:spcAft>
              <a:buClr>
                <a:srgbClr val="262626"/>
              </a:buClr>
              <a:buSzPts val="3200"/>
              <a:buNone/>
            </a:pPr>
            <a:r>
              <a:rPr lang="en-GB" dirty="0">
                <a:solidFill>
                  <a:srgbClr val="262626"/>
                </a:solidFill>
              </a:rPr>
              <a:t>(Source: Statista.com as of 10/08/20)</a:t>
            </a:r>
            <a:endParaRPr dirty="0"/>
          </a:p>
        </p:txBody>
      </p:sp>
      <p:pic>
        <p:nvPicPr>
          <p:cNvPr id="158" name="Google Shape;158;p9"/>
          <p:cNvPicPr preferRelativeResize="0"/>
          <p:nvPr/>
        </p:nvPicPr>
        <p:blipFill rotWithShape="1">
          <a:blip r:embed="rId3">
            <a:alphaModFix/>
          </a:blip>
          <a:srcRect/>
          <a:stretch/>
        </p:blipFill>
        <p:spPr>
          <a:xfrm>
            <a:off x="-3586" y="6289036"/>
            <a:ext cx="9144000" cy="596348"/>
          </a:xfrm>
          <a:prstGeom prst="rect">
            <a:avLst/>
          </a:prstGeom>
          <a:noFill/>
          <a:ln>
            <a:noFill/>
          </a:ln>
        </p:spPr>
      </p:pic>
      <p:pic>
        <p:nvPicPr>
          <p:cNvPr id="159" name="Google Shape;159;p9"/>
          <p:cNvPicPr preferRelativeResize="0"/>
          <p:nvPr/>
        </p:nvPicPr>
        <p:blipFill rotWithShape="1">
          <a:blip r:embed="rId4">
            <a:alphaModFix/>
          </a:blip>
          <a:srcRect/>
          <a:stretch/>
        </p:blipFill>
        <p:spPr>
          <a:xfrm>
            <a:off x="0" y="-27384"/>
            <a:ext cx="9144000" cy="107450"/>
          </a:xfrm>
          <a:prstGeom prst="rect">
            <a:avLst/>
          </a:prstGeom>
          <a:noFill/>
          <a:ln>
            <a:noFill/>
          </a:ln>
        </p:spPr>
      </p:pic>
      <p:pic>
        <p:nvPicPr>
          <p:cNvPr id="3" name="Picture 2" descr="Logo, icon&#10;&#10;Description automatically generated">
            <a:extLst>
              <a:ext uri="{FF2B5EF4-FFF2-40B4-BE49-F238E27FC236}">
                <a16:creationId xmlns:a16="http://schemas.microsoft.com/office/drawing/2014/main" id="{3CAD30E9-887B-4D4F-B912-5B74695458C4}"/>
              </a:ext>
            </a:extLst>
          </p:cNvPr>
          <p:cNvPicPr>
            <a:picLocks noChangeAspect="1"/>
          </p:cNvPicPr>
          <p:nvPr/>
        </p:nvPicPr>
        <p:blipFill>
          <a:blip r:embed="rId5"/>
          <a:stretch>
            <a:fillRect/>
          </a:stretch>
        </p:blipFill>
        <p:spPr>
          <a:xfrm>
            <a:off x="8079680" y="268013"/>
            <a:ext cx="812800" cy="812800"/>
          </a:xfrm>
          <a:prstGeom prst="rect">
            <a:avLst/>
          </a:prstGeom>
        </p:spPr>
      </p:pic>
      <p:pic>
        <p:nvPicPr>
          <p:cNvPr id="7" name="Picture 6" descr="Icon&#10;&#10;Description automatically generated">
            <a:extLst>
              <a:ext uri="{FF2B5EF4-FFF2-40B4-BE49-F238E27FC236}">
                <a16:creationId xmlns:a16="http://schemas.microsoft.com/office/drawing/2014/main" id="{CC33E07F-2B01-4F49-9A94-2B85892D05BE}"/>
              </a:ext>
            </a:extLst>
          </p:cNvPr>
          <p:cNvPicPr>
            <a:picLocks noChangeAspect="1"/>
          </p:cNvPicPr>
          <p:nvPr/>
        </p:nvPicPr>
        <p:blipFill>
          <a:blip r:embed="rId6"/>
          <a:stretch>
            <a:fillRect/>
          </a:stretch>
        </p:blipFill>
        <p:spPr>
          <a:xfrm>
            <a:off x="7431947" y="6338252"/>
            <a:ext cx="1611384" cy="386732"/>
          </a:xfrm>
          <a:prstGeom prst="rect">
            <a:avLst/>
          </a:prstGeom>
        </p:spPr>
      </p:pic>
    </p:spTree>
    <p:extLst>
      <p:ext uri="{BB962C8B-B14F-4D97-AF65-F5344CB8AC3E}">
        <p14:creationId xmlns:p14="http://schemas.microsoft.com/office/powerpoint/2010/main" val="116696663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3163</TotalTime>
  <Words>5084</Words>
  <Application>Microsoft Office PowerPoint</Application>
  <PresentationFormat>On-screen Show (4:3)</PresentationFormat>
  <Paragraphs>431</Paragraphs>
  <Slides>52</Slides>
  <Notes>52</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futura-pt</vt:lpstr>
      <vt:lpstr>Lato</vt:lpstr>
      <vt:lpstr>Proxima Nova</vt:lpstr>
      <vt:lpstr>Roboto</vt:lpstr>
      <vt:lpstr>Wingdings</vt:lpstr>
      <vt:lpstr>Office Theme</vt:lpstr>
      <vt:lpstr>Social Media Strategies for Success: Make your Business Bang</vt:lpstr>
      <vt:lpstr>Social Media Marketing</vt:lpstr>
      <vt:lpstr>Research, Research, Research</vt:lpstr>
      <vt:lpstr>Why is you business on Social Media?</vt:lpstr>
      <vt:lpstr>SMM overview tips</vt:lpstr>
      <vt:lpstr>UK Social Media Behaviours</vt:lpstr>
      <vt:lpstr>Most Used Social Platforms</vt:lpstr>
      <vt:lpstr>Social Media Platforms</vt:lpstr>
      <vt:lpstr>Facebook</vt:lpstr>
      <vt:lpstr>Facebook</vt:lpstr>
      <vt:lpstr>Facebook &amp; business</vt:lpstr>
      <vt:lpstr>Facebook &amp; business</vt:lpstr>
      <vt:lpstr>Facebook &amp; strategy</vt:lpstr>
      <vt:lpstr>Facebook &amp; posting</vt:lpstr>
      <vt:lpstr>Messenger for Communication</vt:lpstr>
      <vt:lpstr>Automatic Messages</vt:lpstr>
      <vt:lpstr>Instagram</vt:lpstr>
      <vt:lpstr>Instagram &amp; business</vt:lpstr>
      <vt:lpstr>Instagram - development</vt:lpstr>
      <vt:lpstr>Instagram - what's good</vt:lpstr>
      <vt:lpstr>Instagram - Top Tips</vt:lpstr>
      <vt:lpstr>Instagram - #HashTags</vt:lpstr>
      <vt:lpstr>Twitter</vt:lpstr>
      <vt:lpstr>Twitter</vt:lpstr>
      <vt:lpstr>Twitter &amp; business</vt:lpstr>
      <vt:lpstr>Twitter &amp; business</vt:lpstr>
      <vt:lpstr>Twitter updates</vt:lpstr>
      <vt:lpstr>YouTube</vt:lpstr>
      <vt:lpstr>YouTube demographics</vt:lpstr>
      <vt:lpstr>YouTube – R&amp;R</vt:lpstr>
      <vt:lpstr>YouTube - sharing</vt:lpstr>
      <vt:lpstr>YouTube &amp; SEO</vt:lpstr>
      <vt:lpstr>PINTEREST</vt:lpstr>
      <vt:lpstr>PINTEREST &amp; Business</vt:lpstr>
      <vt:lpstr>PINTEREST &amp; Promotion</vt:lpstr>
      <vt:lpstr>PINTEREST Trends</vt:lpstr>
      <vt:lpstr>PINTEREST  &amp; Boards</vt:lpstr>
      <vt:lpstr>Brand continuity across platforms</vt:lpstr>
      <vt:lpstr>Social Media &amp; Time</vt:lpstr>
      <vt:lpstr>What to post?</vt:lpstr>
      <vt:lpstr>Match your business objectives</vt:lpstr>
      <vt:lpstr>Brand Voice Matrix</vt:lpstr>
      <vt:lpstr>Posting Content: How often?</vt:lpstr>
      <vt:lpstr>Recommended posting frequency</vt:lpstr>
      <vt:lpstr>Recommended posting frequency</vt:lpstr>
      <vt:lpstr>Recommended posting frequency</vt:lpstr>
      <vt:lpstr>Recommended posting frequency</vt:lpstr>
      <vt:lpstr>More tips to stand out</vt:lpstr>
      <vt:lpstr>Look and feel</vt:lpstr>
      <vt:lpstr>Be personable</vt:lpstr>
      <vt:lpstr>Trade secret…</vt:lpstr>
      <vt:lpstr>Photoshop – for free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Marketing</dc:title>
  <dc:creator>Sioban</dc:creator>
  <cp:lastModifiedBy>Debbie Neves</cp:lastModifiedBy>
  <cp:revision>74</cp:revision>
  <cp:lastPrinted>2019-11-04T15:52:29Z</cp:lastPrinted>
  <dcterms:created xsi:type="dcterms:W3CDTF">2016-09-28T19:31:00Z</dcterms:created>
  <dcterms:modified xsi:type="dcterms:W3CDTF">2021-10-01T17:37:26Z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1033-10.2.0.5804</vt:lpwstr>
  </property>
</Properties>
</file>