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t>2018.02.21.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47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t>2018.02.21.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257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t>2018.02.21.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579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t>2018.02.21.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728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t>2018.02.21.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618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t>2018.02.21.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981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t>2018.02.21.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165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t>2018.02.21.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358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t>2018.02.21.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22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t>2018.02.21.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491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38BC-FF4A-4FE2-9C92-411DB1F80436}" type="datetimeFigureOut">
              <a:rPr lang="hu-HU" smtClean="0"/>
              <a:t>2018.02.21.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E6D3-F58D-472B-8903-9DEDE58249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86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F38BC-FF4A-4FE2-9C92-411DB1F80436}" type="datetimeFigureOut">
              <a:rPr lang="hu-HU" smtClean="0"/>
              <a:t>2018.02.21.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5E6D3-F58D-472B-8903-9DEDE58249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847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hyperlink" Target="http://regionalispolitika.kormany.hu/download/3/65/c1000/B13058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89502" y="2001795"/>
            <a:ext cx="9144000" cy="2058166"/>
          </a:xfrm>
        </p:spPr>
        <p:txBody>
          <a:bodyPr>
            <a:normAutofit fontScale="90000"/>
          </a:bodyPr>
          <a:lstStyle/>
          <a:p>
            <a:r>
              <a:rPr lang="hu-HU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határmenti</a:t>
            </a:r>
            <a:r>
              <a:rPr lang="hu-HU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térségek fejlesztési céljai és területi </a:t>
            </a:r>
            <a:r>
              <a:rPr lang="hu-HU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folyamatai</a:t>
            </a:r>
            <a:endParaRPr lang="hu-HU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56265" y="4221826"/>
            <a:ext cx="9144000" cy="923589"/>
          </a:xfrm>
        </p:spPr>
        <p:txBody>
          <a:bodyPr/>
          <a:lstStyle/>
          <a:p>
            <a:r>
              <a:rPr lang="sl-SI" dirty="0" smtClean="0"/>
              <a:t>Chmelik Tamás, Területfejlesztési Tervezési Főosztály, NGM</a:t>
            </a:r>
          </a:p>
          <a:p>
            <a:r>
              <a:rPr lang="sl-SI" dirty="0" smtClean="0"/>
              <a:t>Zalaegerszeg</a:t>
            </a:r>
            <a:r>
              <a:rPr lang="sl-SI" smtClean="0"/>
              <a:t>, </a:t>
            </a:r>
            <a:r>
              <a:rPr lang="sl-SI" smtClean="0"/>
              <a:t>21 </a:t>
            </a:r>
            <a:r>
              <a:rPr lang="sl-SI" dirty="0" smtClean="0"/>
              <a:t>February 2018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422400" y="5444067"/>
            <a:ext cx="9939867" cy="465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67" y="123096"/>
            <a:ext cx="5520267" cy="207177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67" y="5201236"/>
            <a:ext cx="1280160" cy="96012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55" y="5243106"/>
            <a:ext cx="2794211" cy="773514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760" y="5192770"/>
            <a:ext cx="1076190" cy="914286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70" y="5003160"/>
            <a:ext cx="1927860" cy="101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178673" y="362821"/>
            <a:ext cx="84463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Területi folyamatok a </a:t>
            </a:r>
            <a:r>
              <a:rPr lang="hu-HU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határmenti</a:t>
            </a:r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 járásokban </a:t>
            </a:r>
            <a:r>
              <a:rPr lang="hu-H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2009-2014)</a:t>
            </a:r>
          </a:p>
        </p:txBody>
      </p:sp>
      <p:sp>
        <p:nvSpPr>
          <p:cNvPr id="18" name="Cím 1"/>
          <p:cNvSpPr txBox="1">
            <a:spLocks/>
          </p:cNvSpPr>
          <p:nvPr/>
        </p:nvSpPr>
        <p:spPr>
          <a:xfrm>
            <a:off x="317328" y="1195345"/>
            <a:ext cx="7772400" cy="504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hu-HU" sz="7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Az elérhetőség javítása a határon átnyúló közúthálózati fejlesztésekkel, új határátkelők létesítése, a meglévők kapacitásának növelése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graphicFrame>
        <p:nvGraphicFramePr>
          <p:cNvPr id="19" name="Tábláza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572329"/>
              </p:ext>
            </p:extLst>
          </p:nvPr>
        </p:nvGraphicFramePr>
        <p:xfrm>
          <a:off x="317328" y="1707463"/>
          <a:ext cx="6120542" cy="3410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3458"/>
                <a:gridCol w="1277007"/>
                <a:gridCol w="1072055"/>
                <a:gridCol w="1261242"/>
                <a:gridCol w="1266780"/>
              </a:tblGrid>
              <a:tr h="1358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Szomszédos ország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Határszakasz hossza (km)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Határátkelők száma (db</a:t>
                      </a:r>
                      <a:r>
                        <a:rPr lang="hu-H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Közút</a:t>
                      </a:r>
                      <a:r>
                        <a:rPr lang="hu-HU" sz="14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</a:t>
                      </a:r>
                      <a:r>
                        <a:rPr lang="hu-HU" sz="14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vasút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Határátkelők átlagos távolsága az egyes határszakaszokon (km)</a:t>
                      </a: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Új átkelők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(2009-2014)</a:t>
                      </a:r>
                      <a:endParaRPr lang="hu-HU" sz="1400" b="0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</a:tr>
              <a:tr h="276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Szlovákia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677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23/9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</a:tr>
              <a:tr h="276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Románia</a:t>
                      </a:r>
                      <a:endParaRPr lang="hu-H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11/5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</a:tr>
              <a:tr h="276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Ausztria</a:t>
                      </a:r>
                      <a:endParaRPr lang="hu-H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</a:t>
                      </a:r>
                      <a:endParaRPr lang="hu-H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20/7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</a:tr>
              <a:tr h="276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Horvátország</a:t>
                      </a:r>
                      <a:endParaRPr lang="hu-H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</a:t>
                      </a:r>
                      <a:endParaRPr lang="hu-H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7/3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</a:tr>
              <a:tr h="276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Szerbia</a:t>
                      </a:r>
                      <a:endParaRPr lang="hu-H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  <a:endParaRPr lang="hu-H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6/2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</a:tr>
              <a:tr h="276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Ukrajna</a:t>
                      </a:r>
                      <a:endParaRPr lang="hu-H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hu-H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</a:tr>
              <a:tr h="276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Szlovénia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b"/>
                </a:tc>
              </a:tr>
            </a:tbl>
          </a:graphicData>
        </a:graphic>
      </p:graphicFrame>
      <p:pic>
        <p:nvPicPr>
          <p:cNvPr id="20" name="Kép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39" y="1650254"/>
            <a:ext cx="5181157" cy="36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178673" y="362821"/>
            <a:ext cx="84463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Területi folyamatok a </a:t>
            </a:r>
            <a:r>
              <a:rPr lang="hu-HU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határmenti</a:t>
            </a:r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 járásokban </a:t>
            </a:r>
            <a:r>
              <a:rPr lang="hu-H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2009-2014)</a:t>
            </a:r>
          </a:p>
        </p:txBody>
      </p:sp>
      <p:pic>
        <p:nvPicPr>
          <p:cNvPr id="17" name="Kép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3" y="1127605"/>
            <a:ext cx="5541532" cy="391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Kép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74" y="1146143"/>
            <a:ext cx="5540400" cy="390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zövegdoboz 7"/>
          <p:cNvSpPr txBox="1">
            <a:spLocks noChangeArrowheads="1"/>
          </p:cNvSpPr>
          <p:nvPr/>
        </p:nvSpPr>
        <p:spPr bwMode="auto">
          <a:xfrm>
            <a:off x="686458" y="5029565"/>
            <a:ext cx="45259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500" b="1">
                <a:latin typeface="Arial" charset="0"/>
              </a:rPr>
              <a:t>Gyorsforgalmi úthálózat fejlesztése (2009-2014)</a:t>
            </a:r>
          </a:p>
        </p:txBody>
      </p:sp>
      <p:sp>
        <p:nvSpPr>
          <p:cNvPr id="23" name="Szövegdoboz 8"/>
          <p:cNvSpPr txBox="1">
            <a:spLocks noChangeArrowheads="1"/>
          </p:cNvSpPr>
          <p:nvPr/>
        </p:nvSpPr>
        <p:spPr bwMode="auto">
          <a:xfrm>
            <a:off x="7235924" y="5051426"/>
            <a:ext cx="34925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500" b="1">
                <a:latin typeface="Arial" charset="0"/>
              </a:rPr>
              <a:t>Vasúthálózat fejlesztése (2009-2014)</a:t>
            </a:r>
          </a:p>
        </p:txBody>
      </p:sp>
    </p:spTree>
    <p:extLst>
      <p:ext uri="{BB962C8B-B14F-4D97-AF65-F5344CB8AC3E}">
        <p14:creationId xmlns:p14="http://schemas.microsoft.com/office/powerpoint/2010/main" val="5670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178673" y="362821"/>
            <a:ext cx="84463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Területi folyamatok a </a:t>
            </a:r>
            <a:r>
              <a:rPr lang="hu-HU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határmenti</a:t>
            </a:r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 járásokban </a:t>
            </a:r>
            <a:r>
              <a:rPr lang="hu-H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2009-2014)</a:t>
            </a:r>
          </a:p>
        </p:txBody>
      </p:sp>
      <p:sp>
        <p:nvSpPr>
          <p:cNvPr id="18" name="Téglalap 5"/>
          <p:cNvSpPr>
            <a:spLocks noChangeArrowheads="1"/>
          </p:cNvSpPr>
          <p:nvPr/>
        </p:nvSpPr>
        <p:spPr bwMode="auto">
          <a:xfrm>
            <a:off x="418042" y="1012351"/>
            <a:ext cx="11566614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Összehangolt turisztikai termékrendszer kialakítása: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500" i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500" dirty="0">
                <a:latin typeface="Arial" charset="0"/>
              </a:rPr>
              <a:t>2009-2014: </a:t>
            </a:r>
            <a:r>
              <a:rPr lang="hu-HU" altLang="hu-HU" sz="1500" b="1" dirty="0">
                <a:latin typeface="Arial" charset="0"/>
              </a:rPr>
              <a:t>a kereskedelmi-és magánszálláshelyeken eltöltött vendégéjszakák száma </a:t>
            </a:r>
            <a:r>
              <a:rPr lang="hu-HU" altLang="hu-HU" sz="1500" dirty="0">
                <a:latin typeface="Arial" charset="0"/>
              </a:rPr>
              <a:t>jelentősen nem változott.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hu-HU" altLang="hu-HU" sz="1500" dirty="0">
                <a:latin typeface="Arial" charset="0"/>
              </a:rPr>
              <a:t>- Növekedés: szerb, román és szlovák </a:t>
            </a:r>
            <a:r>
              <a:rPr lang="hu-HU" altLang="hu-HU" sz="1500" dirty="0" err="1" smtClean="0">
                <a:latin typeface="Arial" charset="0"/>
              </a:rPr>
              <a:t>határmenti</a:t>
            </a:r>
            <a:r>
              <a:rPr lang="hu-HU" altLang="hu-HU" sz="1500" dirty="0" smtClean="0">
                <a:latin typeface="Arial" charset="0"/>
              </a:rPr>
              <a:t> járások </a:t>
            </a:r>
            <a:r>
              <a:rPr lang="hu-HU" altLang="hu-HU" sz="1500" dirty="0">
                <a:latin typeface="Arial" charset="0"/>
              </a:rPr>
              <a:t>(24, 20, illetve 9</a:t>
            </a:r>
            <a:r>
              <a:rPr lang="hu-HU" altLang="hu-HU" sz="1500" dirty="0" smtClean="0">
                <a:latin typeface="Arial" charset="0"/>
              </a:rPr>
              <a:t>%).</a:t>
            </a:r>
            <a:endParaRPr lang="hu-HU" altLang="hu-HU" sz="1500" dirty="0"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hu-HU" altLang="hu-HU" sz="1500" dirty="0">
                <a:latin typeface="Arial" charset="0"/>
              </a:rPr>
              <a:t>- Nem történt lényeges változás: osztrák és </a:t>
            </a:r>
            <a:r>
              <a:rPr lang="hu-HU" altLang="hu-HU" sz="1500" dirty="0" smtClean="0">
                <a:latin typeface="Arial" charset="0"/>
              </a:rPr>
              <a:t>horvát </a:t>
            </a:r>
            <a:r>
              <a:rPr lang="hu-HU" altLang="hu-HU" sz="1500" dirty="0" err="1" smtClean="0">
                <a:latin typeface="Arial" charset="0"/>
              </a:rPr>
              <a:t>határmenti</a:t>
            </a:r>
            <a:r>
              <a:rPr lang="hu-HU" altLang="hu-HU" sz="1500" dirty="0" smtClean="0">
                <a:latin typeface="Arial" charset="0"/>
              </a:rPr>
              <a:t> járások </a:t>
            </a:r>
            <a:r>
              <a:rPr lang="hu-HU" altLang="hu-HU" sz="1500" dirty="0">
                <a:latin typeface="Arial" charset="0"/>
              </a:rPr>
              <a:t>(-1%)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hu-HU" altLang="hu-HU" sz="1500" dirty="0">
                <a:latin typeface="Arial" charset="0"/>
              </a:rPr>
              <a:t>- Csökkenés: ukrán, horvát szlovén (39, 27, illetve 6</a:t>
            </a:r>
            <a:r>
              <a:rPr lang="hu-HU" altLang="hu-HU" sz="1500" dirty="0" smtClean="0">
                <a:latin typeface="Arial" charset="0"/>
              </a:rPr>
              <a:t>%) </a:t>
            </a:r>
            <a:r>
              <a:rPr lang="hu-HU" altLang="hu-HU" sz="1500" dirty="0" err="1" smtClean="0">
                <a:latin typeface="Arial" charset="0"/>
              </a:rPr>
              <a:t>határmenti</a:t>
            </a:r>
            <a:r>
              <a:rPr lang="hu-HU" altLang="hu-HU" sz="1500" dirty="0" smtClean="0">
                <a:latin typeface="Arial" charset="0"/>
              </a:rPr>
              <a:t> járások.</a:t>
            </a:r>
            <a:endParaRPr lang="hu-HU" altLang="hu-HU" sz="15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500" i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Közös befektetés-ösztönzés, gazdaságfejlesztés, a speciális kereskedelmi és logisztikai előnyök hasznosítása, a munkaerőpiaci és a képzési rendszerek összehangolása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500" dirty="0"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hu-HU" altLang="hu-HU" sz="1500" i="1" dirty="0">
                <a:latin typeface="Arial" charset="0"/>
              </a:rPr>
              <a:t>- A vállalkozói aktivitás alacsonyabb ebben a térségben: </a:t>
            </a:r>
            <a:r>
              <a:rPr lang="hu-HU" altLang="hu-HU" sz="1500" dirty="0">
                <a:latin typeface="Arial" charset="0"/>
              </a:rPr>
              <a:t>ezer lakosra jutó </a:t>
            </a:r>
            <a:r>
              <a:rPr lang="hu-HU" altLang="hu-HU" sz="1500" b="1" dirty="0">
                <a:latin typeface="Arial" charset="0"/>
              </a:rPr>
              <a:t>működő vállalkozások</a:t>
            </a:r>
            <a:r>
              <a:rPr lang="hu-HU" altLang="hu-HU" sz="1500" dirty="0">
                <a:latin typeface="Arial" charset="0"/>
              </a:rPr>
              <a:t> száma az országban átlagosan 59 db volt. A határ menti járások az átlag 81%-át érték el (ugyanezen arány 2009-ben még 87% volt), ami leginkább az ukrán, román, szerb és horvát határszakasz mentén található járások alacsony vállalkozói aktivitásával magyarázható.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hu-HU" altLang="hu-HU" sz="1500" dirty="0"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hu-HU" altLang="hu-HU" sz="1500" dirty="0">
                <a:latin typeface="Arial" charset="0"/>
              </a:rPr>
              <a:t>- Az egy adófizetőre jutó személyi </a:t>
            </a:r>
            <a:r>
              <a:rPr lang="hu-HU" altLang="hu-HU" sz="1500" b="1" dirty="0">
                <a:latin typeface="Arial" charset="0"/>
              </a:rPr>
              <a:t>jövedelemadó-alap</a:t>
            </a:r>
            <a:r>
              <a:rPr lang="hu-HU" altLang="hu-HU" sz="1500" dirty="0">
                <a:latin typeface="Arial" charset="0"/>
              </a:rPr>
              <a:t> a </a:t>
            </a:r>
            <a:r>
              <a:rPr lang="hu-HU" altLang="hu-HU" sz="1500" dirty="0" err="1" smtClean="0">
                <a:latin typeface="Arial" charset="0"/>
              </a:rPr>
              <a:t>határmenti</a:t>
            </a:r>
            <a:r>
              <a:rPr lang="hu-HU" altLang="hu-HU" sz="1500" dirty="0" smtClean="0">
                <a:latin typeface="Arial" charset="0"/>
              </a:rPr>
              <a:t> járások esetében 2013-ban </a:t>
            </a:r>
            <a:r>
              <a:rPr lang="hu-HU" altLang="hu-HU" sz="1500" dirty="0">
                <a:latin typeface="Arial" charset="0"/>
              </a:rPr>
              <a:t>1,7 millió Ft volt, ez az országos átlag 87%-a, amely megegyezik a 2009-es aránnyal.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hu-HU" altLang="hu-HU" sz="1500" dirty="0"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hu-HU" altLang="hu-HU" sz="1500" dirty="0">
                <a:latin typeface="Arial" charset="0"/>
              </a:rPr>
              <a:t>- A </a:t>
            </a:r>
            <a:r>
              <a:rPr lang="hu-HU" altLang="hu-HU" sz="1500" b="1" dirty="0">
                <a:latin typeface="Arial" charset="0"/>
              </a:rPr>
              <a:t>munkanélküliségi ráta</a:t>
            </a:r>
            <a:r>
              <a:rPr lang="hu-HU" altLang="hu-HU" sz="1500" dirty="0">
                <a:latin typeface="Arial" charset="0"/>
              </a:rPr>
              <a:t> 2014-ben 3,7 százalékponttal haladta meg az országos átlagot.</a:t>
            </a:r>
          </a:p>
        </p:txBody>
      </p:sp>
    </p:spTree>
    <p:extLst>
      <p:ext uri="{BB962C8B-B14F-4D97-AF65-F5344CB8AC3E}">
        <p14:creationId xmlns:p14="http://schemas.microsoft.com/office/powerpoint/2010/main" val="16904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178673" y="362821"/>
            <a:ext cx="84463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Területi folyamatok a </a:t>
            </a:r>
            <a:r>
              <a:rPr lang="hu-HU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határmenti</a:t>
            </a:r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 járásokban </a:t>
            </a:r>
            <a:r>
              <a:rPr lang="hu-H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2009-2014)</a:t>
            </a:r>
          </a:p>
        </p:txBody>
      </p:sp>
      <p:sp>
        <p:nvSpPr>
          <p:cNvPr id="11" name="Téglalap 5"/>
          <p:cNvSpPr>
            <a:spLocks noChangeArrowheads="1"/>
          </p:cNvSpPr>
          <p:nvPr/>
        </p:nvSpPr>
        <p:spPr bwMode="auto">
          <a:xfrm>
            <a:off x="395288" y="1247923"/>
            <a:ext cx="58842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A </a:t>
            </a:r>
            <a:r>
              <a:rPr lang="hu-HU" altLang="hu-HU" sz="1800" b="1" dirty="0" err="1">
                <a:latin typeface="Arial" charset="0"/>
              </a:rPr>
              <a:t>határmenti</a:t>
            </a:r>
            <a:r>
              <a:rPr lang="hu-HU" altLang="hu-HU" sz="1800" b="1" dirty="0">
                <a:latin typeface="Arial" charset="0"/>
              </a:rPr>
              <a:t> járások forrásallokációja</a:t>
            </a:r>
            <a:r>
              <a:rPr lang="hu-HU" altLang="hu-HU" sz="1800" b="1" dirty="0" smtClean="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latin typeface="Arial" charset="0"/>
            </a:endParaRPr>
          </a:p>
        </p:txBody>
      </p:sp>
      <p:pic>
        <p:nvPicPr>
          <p:cNvPr id="17" name="Kép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1" y="1689401"/>
            <a:ext cx="5779509" cy="366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zövegdoboz 18"/>
          <p:cNvSpPr txBox="1"/>
          <p:nvPr/>
        </p:nvSpPr>
        <p:spPr>
          <a:xfrm>
            <a:off x="6460178" y="1272228"/>
            <a:ext cx="53953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ide érkező támogatások egy főre jutó értéke 23%-kal haladta meg az országos értéket.</a:t>
            </a:r>
          </a:p>
          <a:p>
            <a:pPr>
              <a:defRPr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Leginkább az országos átlag felett: </a:t>
            </a:r>
          </a:p>
          <a:p>
            <a:pPr marL="742950" lvl="1" indent="-285750">
              <a:buFontTx/>
              <a:buChar char="-"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társadalmi kohézió (hátrányos helyzetű járások) </a:t>
            </a:r>
          </a:p>
          <a:p>
            <a:pPr marL="742950" lvl="1" indent="-285750">
              <a:buFontTx/>
              <a:buChar char="-"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infokommunikációs technológiák fejlesztése (megyeszékhelyek)</a:t>
            </a:r>
          </a:p>
          <a:p>
            <a:pPr marL="742950" lvl="1" indent="-285750">
              <a:buFontTx/>
              <a:buChar char="-"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környezeti beavatkozások</a:t>
            </a:r>
          </a:p>
          <a:p>
            <a:pPr lvl="1">
              <a:defRPr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 indent="-266700">
              <a:tabLst>
                <a:tab pos="266700" algn="l"/>
              </a:tabLst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 	Relatív alacsony támogatottság: közművelődés, kultúra, sport és a szociális célterületek</a:t>
            </a:r>
          </a:p>
          <a:p>
            <a:pPr marL="285750" indent="-285750">
              <a:buFontTx/>
              <a:buChar char="-"/>
              <a:defRPr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178673" y="362821"/>
            <a:ext cx="84463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Területi folyamatok a </a:t>
            </a:r>
            <a:r>
              <a:rPr lang="hu-HU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határmenti</a:t>
            </a:r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 járásokban </a:t>
            </a:r>
            <a:r>
              <a:rPr lang="hu-H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2009-2014)</a:t>
            </a:r>
          </a:p>
        </p:txBody>
      </p:sp>
      <p:sp>
        <p:nvSpPr>
          <p:cNvPr id="11" name="Téglalap 5"/>
          <p:cNvSpPr>
            <a:spLocks noChangeArrowheads="1"/>
          </p:cNvSpPr>
          <p:nvPr/>
        </p:nvSpPr>
        <p:spPr bwMode="auto">
          <a:xfrm>
            <a:off x="395288" y="809097"/>
            <a:ext cx="58842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A </a:t>
            </a:r>
            <a:r>
              <a:rPr lang="hu-HU" altLang="hu-HU" sz="1800" b="1" dirty="0" err="1">
                <a:latin typeface="Arial" charset="0"/>
              </a:rPr>
              <a:t>határmenti</a:t>
            </a:r>
            <a:r>
              <a:rPr lang="hu-HU" altLang="hu-HU" sz="1800" b="1" dirty="0">
                <a:latin typeface="Arial" charset="0"/>
              </a:rPr>
              <a:t> járások forrásallokációja</a:t>
            </a:r>
            <a:r>
              <a:rPr lang="hu-HU" altLang="hu-HU" sz="1800" b="1" dirty="0" smtClean="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latin typeface="Arial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460178" y="1272228"/>
            <a:ext cx="53953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Határon átívelő kapcsolatokat erősítő támogatások: </a:t>
            </a:r>
          </a:p>
          <a:p>
            <a:pPr>
              <a:defRPr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2009 –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2014: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88,01 Mrd Ft</a:t>
            </a:r>
          </a:p>
          <a:p>
            <a:pPr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buFontTx/>
              <a:buChar char="-"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40% 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határmenti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járások,</a:t>
            </a:r>
          </a:p>
          <a:p>
            <a:pPr marL="285750" indent="-285750">
              <a:buFontTx/>
              <a:buChar char="-"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egyeszékhelyek,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Budapest – országos hatáskörű szervezetek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Kép 2" descr="\\gvvrcommon10\gvvrcommon10\lun07\NGM_TERTERV\3_Tervezes_elemzes\36_teruleti_jelentes_2015\IV_eszkozrendszer\ME anyagok (ETE, norveg, svajci)\ETE\T_hatar_menti_kifizetes_jaras_CB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2" y="1174526"/>
            <a:ext cx="5889625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0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178673" y="362821"/>
            <a:ext cx="84463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Területi folyamatok a </a:t>
            </a:r>
            <a:r>
              <a:rPr lang="hu-HU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határmenti</a:t>
            </a:r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 járásokban </a:t>
            </a:r>
            <a:r>
              <a:rPr lang="hu-H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2009-2014)</a:t>
            </a:r>
          </a:p>
        </p:txBody>
      </p:sp>
      <p:pic>
        <p:nvPicPr>
          <p:cNvPr id="17" name="Kép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245" y="1482169"/>
            <a:ext cx="4549775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368790" y="950158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Európai Területi Társulások (ETT):</a:t>
            </a:r>
          </a:p>
          <a:p>
            <a:endParaRPr lang="hu-HU" alt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2006-tól a régiók és helyi hatóságok határokon átnyúló együttműködésének támogatása, valamint a gazdasági és társadalmi kohézió céljából.</a:t>
            </a:r>
          </a:p>
          <a:p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- 2 vagy több tagország területén működő intézmények által létrehozott szervezet ( jogi személyiség, teljes jogképesség, saját költségvetés, szervezeti struktúra (közgyűlés és igazgató), szerződő képesség, ingó és ingatlan vagyont szerezhet, bíróság előtt eljárhat.</a:t>
            </a:r>
          </a:p>
          <a:p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- 2014 vége: magyar részvétellel működött a legtöbb ETT Európában (20 magyar részvételű és 15 magyarországi székhelyű) </a:t>
            </a:r>
            <a:endParaRPr lang="hu-HU" alt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- Magyarország 2011-től költségvetési támogatást nyújt az </a:t>
            </a:r>
            <a:r>
              <a:rPr lang="hu-HU" alt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ETT-k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alapítására, illetve működtetésére (kb. 120 M Ft/év pályázati úton nyújtott támogatás).</a:t>
            </a:r>
          </a:p>
          <a:p>
            <a:endParaRPr lang="hu-HU" alt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4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gvvrcommon10\gvvrcommon10\lun07\NGM_TERTERV\9_FVR\FVR_2016\Képek\A siker titka_3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1439400" y="1484227"/>
            <a:ext cx="9280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  <p:pic>
        <p:nvPicPr>
          <p:cNvPr id="11" name="Kép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4" y="1247923"/>
            <a:ext cx="576103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zövegdoboz 3"/>
          <p:cNvSpPr txBox="1">
            <a:spLocks noChangeArrowheads="1"/>
          </p:cNvSpPr>
          <p:nvPr/>
        </p:nvSpPr>
        <p:spPr bwMode="auto">
          <a:xfrm>
            <a:off x="6108242" y="1376315"/>
            <a:ext cx="58764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- Magyarország járásainak több mint negyede </a:t>
            </a:r>
            <a:r>
              <a:rPr lang="hu-HU" alt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határmenti</a:t>
            </a: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: a terület 30, lakónépesség 22%-a.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Nem </a:t>
            </a: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képeznek egységes 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csoportot.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 határos országok fejlettségi különbségei is alapvetően más irányú folyamatokat 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eredményeznek.</a:t>
            </a:r>
            <a:endParaRPr lang="hu-HU" alt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- Eltérő településszerkezet (megyei jogú városok járásai </a:t>
            </a:r>
            <a:r>
              <a:rPr lang="hu-HU" alt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pl</a:t>
            </a: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: Győr, Salgótarján, Sopron, Szeged, 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Szombathely), </a:t>
            </a: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valamint kis és közép városok határ menti </a:t>
            </a:r>
            <a:r>
              <a:rPr lang="hu-HU" alt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járásai.</a:t>
            </a:r>
            <a:endParaRPr lang="hu-HU" alt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47204" y="362821"/>
            <a:ext cx="7620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Országos Fejlesztési és Területfejlesztési Koncepció –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határmenti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térségek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  <p:sp>
        <p:nvSpPr>
          <p:cNvPr id="16" name="Title 3"/>
          <p:cNvSpPr txBox="1">
            <a:spLocks/>
          </p:cNvSpPr>
          <p:nvPr/>
        </p:nvSpPr>
        <p:spPr>
          <a:xfrm>
            <a:off x="215633" y="1217139"/>
            <a:ext cx="11486216" cy="4235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hu-HU" altLang="hu-HU" sz="2000" dirty="0" smtClean="0">
                <a:latin typeface="Arial" charset="0"/>
                <a:cs typeface="Arial" charset="0"/>
              </a:rPr>
              <a:t>Speciális elhelyezkedés: </a:t>
            </a:r>
            <a:br>
              <a:rPr lang="hu-HU" altLang="hu-HU" sz="2000" dirty="0" smtClean="0">
                <a:latin typeface="Arial" charset="0"/>
                <a:cs typeface="Arial" charset="0"/>
              </a:rPr>
            </a:br>
            <a:r>
              <a:rPr lang="hu-HU" altLang="hu-HU" sz="2000" dirty="0" smtClean="0">
                <a:latin typeface="Arial" charset="0"/>
                <a:cs typeface="Arial" charset="0"/>
              </a:rPr>
              <a:t>	</a:t>
            </a:r>
            <a:r>
              <a:rPr lang="hu-HU" altLang="hu-HU" sz="2000" dirty="0">
                <a:solidFill>
                  <a:srgbClr val="92D050"/>
                </a:solidFill>
                <a:latin typeface="Arial" charset="0"/>
                <a:cs typeface="Arial" charset="0"/>
              </a:rPr>
              <a:t>- lehetőség</a:t>
            </a:r>
            <a:r>
              <a:rPr lang="hu-HU" altLang="hu-HU" sz="2000" dirty="0" smtClean="0">
                <a:solidFill>
                  <a:srgbClr val="92D050"/>
                </a:solidFill>
                <a:latin typeface="Arial" charset="0"/>
                <a:cs typeface="Arial" charset="0"/>
              </a:rPr>
              <a:t>: kapcsolódás</a:t>
            </a:r>
            <a:br>
              <a:rPr lang="hu-HU" altLang="hu-HU" sz="2000" dirty="0" smtClean="0">
                <a:solidFill>
                  <a:srgbClr val="92D050"/>
                </a:solidFill>
                <a:latin typeface="Arial" charset="0"/>
                <a:cs typeface="Arial" charset="0"/>
              </a:rPr>
            </a:br>
            <a:r>
              <a:rPr lang="hu-HU" altLang="hu-HU" sz="2000" dirty="0" smtClean="0">
                <a:solidFill>
                  <a:srgbClr val="92D050"/>
                </a:solidFill>
                <a:latin typeface="Arial" charset="0"/>
                <a:cs typeface="Arial" charset="0"/>
              </a:rPr>
              <a:t>	</a:t>
            </a:r>
            <a:r>
              <a:rPr lang="hu-HU" altLang="hu-HU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- hátrány: történelmi lemaradás, periférikus helyzet, marginalizálódás</a:t>
            </a:r>
            <a:r>
              <a:rPr lang="hu-HU" altLang="hu-HU" sz="2000" dirty="0" smtClean="0">
                <a:latin typeface="Arial" charset="0"/>
                <a:cs typeface="Arial" charset="0"/>
              </a:rPr>
              <a:t/>
            </a:r>
            <a:br>
              <a:rPr lang="hu-HU" altLang="hu-HU" sz="2000" dirty="0" smtClean="0">
                <a:latin typeface="Arial" charset="0"/>
                <a:cs typeface="Arial" charset="0"/>
              </a:rPr>
            </a:br>
            <a:r>
              <a:rPr lang="hu-HU" altLang="hu-HU" sz="2000" dirty="0" smtClean="0">
                <a:latin typeface="Arial" charset="0"/>
                <a:cs typeface="Arial" charset="0"/>
              </a:rPr>
              <a:t/>
            </a:r>
            <a:br>
              <a:rPr lang="hu-HU" altLang="hu-HU" sz="2000" dirty="0" smtClean="0">
                <a:latin typeface="Arial" charset="0"/>
                <a:cs typeface="Arial" charset="0"/>
              </a:rPr>
            </a:br>
            <a:r>
              <a:rPr lang="hu-HU" altLang="hu-HU" sz="2000" dirty="0" smtClean="0">
                <a:latin typeface="Arial" charset="0"/>
                <a:cs typeface="Arial" charset="0"/>
              </a:rPr>
              <a:t>Ezen hatások kompenzálása miatt fontos a térség fejlesztése.</a:t>
            </a:r>
            <a:br>
              <a:rPr lang="hu-HU" altLang="hu-HU" sz="2000" dirty="0" smtClean="0">
                <a:latin typeface="Arial" charset="0"/>
                <a:cs typeface="Arial" charset="0"/>
              </a:rPr>
            </a:br>
            <a:r>
              <a:rPr lang="hu-HU" altLang="hu-HU" sz="2000" dirty="0" smtClean="0">
                <a:latin typeface="Arial" charset="0"/>
                <a:cs typeface="Arial" charset="0"/>
              </a:rPr>
              <a:t/>
            </a:r>
            <a:br>
              <a:rPr lang="hu-HU" altLang="hu-HU" sz="2000" dirty="0" smtClean="0">
                <a:latin typeface="Arial" charset="0"/>
                <a:cs typeface="Arial" charset="0"/>
              </a:rPr>
            </a:br>
            <a:r>
              <a:rPr lang="hu-HU" altLang="hu-HU" sz="2000" dirty="0" smtClean="0">
                <a:latin typeface="Arial" charset="0"/>
                <a:cs typeface="Arial" charset="0"/>
              </a:rPr>
              <a:t>Az OFTK 3 fejlesztési célt jelöl meg a térség kapcsán:</a:t>
            </a:r>
            <a:br>
              <a:rPr lang="hu-HU" altLang="hu-HU" sz="2000" dirty="0" smtClean="0">
                <a:latin typeface="Arial" charset="0"/>
                <a:cs typeface="Arial" charset="0"/>
              </a:rPr>
            </a:br>
            <a:r>
              <a:rPr lang="hu-HU" altLang="hu-HU" sz="2000" dirty="0" smtClean="0">
                <a:latin typeface="Arial" charset="0"/>
                <a:cs typeface="Arial" charset="0"/>
              </a:rPr>
              <a:t/>
            </a:r>
            <a:br>
              <a:rPr lang="hu-HU" altLang="hu-HU" sz="2000" dirty="0" smtClean="0">
                <a:latin typeface="Arial" charset="0"/>
                <a:cs typeface="Arial" charset="0"/>
              </a:rPr>
            </a:br>
            <a:r>
              <a:rPr lang="hu-HU" altLang="hu-HU" sz="2000" b="1" cap="small" dirty="0" smtClean="0">
                <a:latin typeface="Arial" charset="0"/>
                <a:cs typeface="Arial" charset="0"/>
              </a:rPr>
              <a:t>1.) Gazdasági kapcsolatok fejlesztése/együttműködés</a:t>
            </a:r>
            <a:br>
              <a:rPr lang="hu-HU" altLang="hu-HU" sz="2000" b="1" cap="small" dirty="0" smtClean="0">
                <a:latin typeface="Arial" charset="0"/>
                <a:cs typeface="Arial" charset="0"/>
              </a:rPr>
            </a:br>
            <a:r>
              <a:rPr lang="hu-HU" altLang="hu-HU" sz="2000" b="1" cap="small" dirty="0" smtClean="0">
                <a:latin typeface="Arial" charset="0"/>
                <a:cs typeface="Arial" charset="0"/>
              </a:rPr>
              <a:t>2.) A környezeti és infrastrukturális hálózatok összekapcsolása</a:t>
            </a:r>
            <a:br>
              <a:rPr lang="hu-HU" altLang="hu-HU" sz="2000" b="1" cap="small" dirty="0" smtClean="0">
                <a:latin typeface="Arial" charset="0"/>
                <a:cs typeface="Arial" charset="0"/>
              </a:rPr>
            </a:br>
            <a:r>
              <a:rPr lang="hu-HU" altLang="hu-HU" sz="2000" b="1" cap="small" dirty="0" smtClean="0">
                <a:latin typeface="Arial" charset="0"/>
                <a:cs typeface="Arial" charset="0"/>
              </a:rPr>
              <a:t>3.) Az intézményi együttműködés és kapacitások bővítése</a:t>
            </a:r>
            <a:r>
              <a:rPr lang="hu-HU" altLang="hu-HU" sz="2000" dirty="0" smtClean="0">
                <a:latin typeface="Arial" charset="0"/>
                <a:cs typeface="Arial" charset="0"/>
              </a:rPr>
              <a:t/>
            </a:r>
            <a:br>
              <a:rPr lang="hu-HU" altLang="hu-HU" sz="2000" dirty="0" smtClean="0">
                <a:latin typeface="Arial" charset="0"/>
                <a:cs typeface="Arial" charset="0"/>
              </a:rPr>
            </a:br>
            <a:endParaRPr lang="hu-HU" altLang="hu-HU" sz="2000" dirty="0" smtClean="0">
              <a:latin typeface="Arial" charset="0"/>
              <a:cs typeface="Arial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47204" y="362821"/>
            <a:ext cx="7620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Országos Fejlesztési és Területfejlesztési Koncepció –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határmenti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térségek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347204" y="362821"/>
            <a:ext cx="7620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Országos Fejlesztési és Területfejlesztési Koncepció –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határmenti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térségek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40724" y="1247923"/>
            <a:ext cx="1154393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1.) Gazdasági kapcsolatok fejlesztése:</a:t>
            </a:r>
          </a:p>
          <a:p>
            <a:pPr>
              <a:defRPr/>
            </a:pP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Gazdasági növekedés: piacok összekapcsolása</a:t>
            </a:r>
          </a:p>
          <a:p>
            <a:pPr>
              <a:defRPr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Határon átnyúló üzleti kapcsolatok és infrastruktúra: kkv-k, vállalati kapcsolatok, versenyképes üzleti infrastruktúra-hálózat kialakítása, üzleti információk hozzáférhetőségének fejlesztése, turisztika fejlesztése.</a:t>
            </a:r>
          </a:p>
          <a:p>
            <a:pPr>
              <a:defRPr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Munkahely-teremtés: a határtérségek megtartó erejének növelése, az üzleti és munkaerő-piaci kapcsolatok kiemelt szerepe.</a:t>
            </a:r>
          </a:p>
          <a:p>
            <a:pPr marL="285750" indent="-285750">
              <a:buFontTx/>
              <a:buChar char="-"/>
              <a:defRPr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K+F+I tevékenység (tudásközpontok) határon átnyúló tevékenységének támogatása.</a:t>
            </a:r>
          </a:p>
          <a:p>
            <a:pPr marL="285750" indent="-285750">
              <a:buFontTx/>
              <a:buChar char="-"/>
              <a:defRPr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magánszféra bevonása a fejlesztésékbe.</a:t>
            </a:r>
          </a:p>
          <a:p>
            <a:pPr marL="285750" indent="-285750">
              <a:buFontTx/>
              <a:buChar char="-"/>
              <a:defRPr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piaci verseny ösztönzése.</a:t>
            </a:r>
          </a:p>
        </p:txBody>
      </p:sp>
    </p:spTree>
    <p:extLst>
      <p:ext uri="{BB962C8B-B14F-4D97-AF65-F5344CB8AC3E}">
        <p14:creationId xmlns:p14="http://schemas.microsoft.com/office/powerpoint/2010/main" val="33774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347204" y="362821"/>
            <a:ext cx="7620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Országos Fejlesztési és Területfejlesztési Koncepció –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határmenti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térségek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5958189" y="1272527"/>
            <a:ext cx="602646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2.) A környezeti és infrastrukturális hálózatok összekapcsolása</a:t>
            </a: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endParaRPr lang="hu-HU" altLang="hu-H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hálózatok egységben kezelendők, átjárhatóság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szomszédos munkaerőpiacok összekapcsolása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Együttműködések támogatása, összehangolás (vízgazdálkodás, energetika, hulladékkezelés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defRPr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Turisztikai vonzerő növelése: alternatív közlekedés fejlesztése (vízi közlekedés, kerékpárutak), természetvédelem és kultúra (natúrparkok, kulturális útvonalak).</a:t>
            </a:r>
            <a:endParaRPr lang="hu-HU" alt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www.kti.hu/uploads/images/Trendek-9/2--Infrastrukt%C3%BAra/T11_2-1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76" y="1247923"/>
            <a:ext cx="5548313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6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347204" y="362821"/>
            <a:ext cx="7620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Országos Fejlesztési és Területfejlesztési Koncepció –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határmenti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térségek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Kép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28364"/>
            <a:ext cx="51847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églalap 5"/>
          <p:cNvSpPr>
            <a:spLocks noChangeArrowheads="1"/>
          </p:cNvSpPr>
          <p:nvPr/>
        </p:nvSpPr>
        <p:spPr bwMode="auto">
          <a:xfrm>
            <a:off x="5435600" y="1428364"/>
            <a:ext cx="654905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3.) Az intézményi együttműködés és kapacitások </a:t>
            </a:r>
            <a:r>
              <a:rPr lang="hu-HU" altLang="hu-HU" sz="1800" b="1" dirty="0" smtClean="0">
                <a:latin typeface="Arial" charset="0"/>
              </a:rPr>
              <a:t>bővítése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latin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hu-HU" altLang="hu-HU" sz="1600" dirty="0" smtClean="0">
                <a:latin typeface="Arial" charset="0"/>
              </a:rPr>
              <a:t>Közigazgatási- </a:t>
            </a:r>
            <a:r>
              <a:rPr lang="hu-HU" altLang="hu-HU" sz="1600" dirty="0">
                <a:latin typeface="Arial" charset="0"/>
              </a:rPr>
              <a:t>és szakintézmények együttműködése, összehangoltabb területi </a:t>
            </a:r>
            <a:r>
              <a:rPr lang="hu-HU" altLang="hu-HU" sz="1600" dirty="0" smtClean="0">
                <a:latin typeface="Arial" charset="0"/>
              </a:rPr>
              <a:t>fejlesztéspolitika</a:t>
            </a:r>
            <a:r>
              <a:rPr lang="hu-HU" altLang="hu-HU" sz="1600" dirty="0">
                <a:latin typeface="Arial" charset="0"/>
              </a:rPr>
              <a:t>, eredményesebb forráskezelés</a:t>
            </a:r>
            <a:r>
              <a:rPr lang="hu-HU" altLang="hu-HU" sz="1600" dirty="0" smtClean="0">
                <a:latin typeface="Arial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hu-HU" altLang="hu-HU" sz="1600" dirty="0">
              <a:latin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hu-HU" altLang="hu-HU" sz="1600" dirty="0" smtClean="0">
                <a:latin typeface="Arial" charset="0"/>
              </a:rPr>
              <a:t>Európai </a:t>
            </a:r>
            <a:r>
              <a:rPr lang="hu-HU" altLang="hu-HU" sz="1600" dirty="0">
                <a:latin typeface="Arial" charset="0"/>
              </a:rPr>
              <a:t>Területi Társulások Támogatása, közös intézmények felállítása, közös projektek, integrált fejlesztések</a:t>
            </a:r>
            <a:r>
              <a:rPr lang="hu-HU" altLang="hu-HU" sz="1600" dirty="0" smtClean="0"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</a:pPr>
            <a:endParaRPr lang="hu-HU" altLang="hu-HU" sz="1600" dirty="0" smtClean="0">
              <a:latin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hu-HU" altLang="hu-HU" sz="1600" dirty="0" smtClean="0">
                <a:latin typeface="Arial" charset="0"/>
              </a:rPr>
              <a:t>Határ-menti </a:t>
            </a:r>
            <a:r>
              <a:rPr lang="hu-HU" altLang="hu-HU" sz="1600" dirty="0">
                <a:latin typeface="Arial" charset="0"/>
              </a:rPr>
              <a:t>közösségek, oktatási-és kulturális intézmények kapcsolatfelvétele, a kisebbségek kiemelt szerepe.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2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3787931" y="1521262"/>
            <a:ext cx="81967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Területi folyamatok a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határmenti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járásokban </a:t>
            </a:r>
            <a:b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(2009-2014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regionalispolitika.kormany.hu/download/3/65/c1000/B13058.pdf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B/13058. számú beszámoló az ország területi folyamatainak 2009-2014 közötti alakulásáról és a területfejlesztési politika, a területrendezési tervek érvényesítésének hatásairól, a területfejlesztést szolgáló pénzeszközök felhasználásáról, valamint a nemzetközi és határ menti területfejlesztési és területrendezési tevékenységről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42" y="241665"/>
            <a:ext cx="3476625" cy="511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44844" y="1643697"/>
            <a:ext cx="113558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Lakónépesség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40,8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ezer fős csökkenés (2009-2014), amely meghaladta az országos népességcsökkenés ütemét (1,8, illetve 1,6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Növekvő lakónépesség: az osztrák és az ukrán határszakaszokon (0,1%, illetve 4,5%-kal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Csökkenő lakónépesség: szerb (15,1 ezer fő, 4,1%), szlovák (12,8 ezer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fő, 1,4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%), horvát (10 ezer fő 4,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%), román (7,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ezer fő, 1,2%) a szlovén (1,6 ezer, 2,6%) határszakaszon történt. </a:t>
            </a:r>
          </a:p>
          <a:p>
            <a:pPr>
              <a:defRPr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térség belföldi vándorlási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egyenleg:</a:t>
            </a:r>
          </a:p>
          <a:p>
            <a:pPr>
              <a:defRPr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2009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 2014 között összességében mintegy 21 ezer fős passzívumot mutat.</a:t>
            </a:r>
          </a:p>
          <a:p>
            <a:pPr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román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(-12 ezer fő),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szlovák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(-11,8 ezer fő),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horvát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(-5,6 ezer fő),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ukrán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(-4,4 ezer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fő) és a szlovén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(-407 fő) határ menti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járásokban elvándorlás,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míg a szerb határszakasznál stagnálás történt. Egyedüliként az osztrák határszakaszon történt belföldi vándorlási nyereség (10,8 ezer fő). 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172995" y="362821"/>
            <a:ext cx="832864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Területi folyamatok a </a:t>
            </a:r>
            <a:r>
              <a:rPr lang="hu-HU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határmenti</a:t>
            </a:r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 járásokban </a:t>
            </a:r>
            <a:r>
              <a:rPr lang="hu-H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2009-2014)</a:t>
            </a:r>
          </a:p>
        </p:txBody>
      </p:sp>
    </p:spTree>
    <p:extLst>
      <p:ext uri="{BB962C8B-B14F-4D97-AF65-F5344CB8AC3E}">
        <p14:creationId xmlns:p14="http://schemas.microsoft.com/office/powerpoint/2010/main" val="22148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716867" y="5909733"/>
            <a:ext cx="505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637" y="-60615"/>
            <a:ext cx="3483019" cy="130853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31" y="5485334"/>
            <a:ext cx="1280271" cy="9632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592" y="5553871"/>
            <a:ext cx="2756875" cy="76737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04" y="5452589"/>
            <a:ext cx="1076190" cy="9142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00" y="5353415"/>
            <a:ext cx="1927860" cy="1013460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178673" y="362821"/>
            <a:ext cx="84463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Területi folyamatok a </a:t>
            </a:r>
            <a:r>
              <a:rPr lang="hu-HU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határmenti</a:t>
            </a:r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 járásokban </a:t>
            </a:r>
            <a:r>
              <a:rPr lang="hu-H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2009-2014)</a:t>
            </a:r>
          </a:p>
        </p:txBody>
      </p:sp>
      <p:pic>
        <p:nvPicPr>
          <p:cNvPr id="11" name="Kép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3" y="949389"/>
            <a:ext cx="5997576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6363730" y="1235457"/>
            <a:ext cx="5511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hu-HU" altLang="hu-HU" sz="1600" b="1" dirty="0">
                <a:latin typeface="Arial" charset="0"/>
              </a:rPr>
              <a:t>Fejlettségi komplex </a:t>
            </a:r>
            <a:r>
              <a:rPr lang="hu-HU" altLang="hu-HU" sz="1600" b="1" dirty="0" smtClean="0">
                <a:latin typeface="Arial" charset="0"/>
              </a:rPr>
              <a:t>mutató </a:t>
            </a:r>
            <a:r>
              <a:rPr lang="hu-HU" altLang="hu-HU" sz="1600" dirty="0" smtClean="0">
                <a:latin typeface="Arial" charset="0"/>
              </a:rPr>
              <a:t>a</a:t>
            </a:r>
            <a:r>
              <a:rPr lang="hu-HU" altLang="hu-HU" sz="1600" b="1" dirty="0" smtClean="0">
                <a:latin typeface="Arial" charset="0"/>
              </a:rPr>
              <a:t> </a:t>
            </a:r>
            <a:r>
              <a:rPr lang="hu-HU" altLang="hu-HU" sz="1600" dirty="0">
                <a:latin typeface="Arial" charset="0"/>
              </a:rPr>
              <a:t>l</a:t>
            </a:r>
            <a:r>
              <a:rPr lang="hu-HU" altLang="hu-HU" sz="1600" dirty="0" smtClean="0">
                <a:latin typeface="Arial" charset="0"/>
              </a:rPr>
              <a:t>akás </a:t>
            </a:r>
            <a:r>
              <a:rPr lang="hu-HU" altLang="hu-HU" sz="1600" dirty="0">
                <a:latin typeface="Arial" charset="0"/>
              </a:rPr>
              <a:t>és </a:t>
            </a:r>
            <a:r>
              <a:rPr lang="hu-HU" altLang="hu-HU" sz="1600" dirty="0" smtClean="0">
                <a:latin typeface="Arial" charset="0"/>
              </a:rPr>
              <a:t>életkörülmények, a helyi </a:t>
            </a:r>
            <a:r>
              <a:rPr lang="hu-HU" altLang="hu-HU" sz="1600" dirty="0">
                <a:latin typeface="Arial" charset="0"/>
              </a:rPr>
              <a:t>gazdaság és </a:t>
            </a:r>
            <a:r>
              <a:rPr lang="hu-HU" altLang="hu-HU" sz="1600" dirty="0" smtClean="0">
                <a:latin typeface="Arial" charset="0"/>
              </a:rPr>
              <a:t>munkaerő-piaci viszonyok, valamint az infrastruktúra </a:t>
            </a:r>
            <a:r>
              <a:rPr lang="hu-HU" altLang="hu-HU" sz="1600" dirty="0">
                <a:latin typeface="Arial" charset="0"/>
              </a:rPr>
              <a:t>és </a:t>
            </a:r>
            <a:r>
              <a:rPr lang="hu-HU" altLang="hu-HU" sz="1600" dirty="0" smtClean="0">
                <a:latin typeface="Arial" charset="0"/>
              </a:rPr>
              <a:t>környezeti mutatók alapján</a:t>
            </a:r>
          </a:p>
          <a:p>
            <a:pPr algn="just">
              <a:spcBef>
                <a:spcPct val="0"/>
              </a:spcBef>
            </a:pPr>
            <a:endParaRPr lang="hu-HU" altLang="hu-HU" sz="1600" dirty="0" smtClean="0">
              <a:latin typeface="Arial" charset="0"/>
            </a:endParaRPr>
          </a:p>
          <a:p>
            <a:pPr algn="just">
              <a:spcBef>
                <a:spcPct val="0"/>
              </a:spcBef>
            </a:pPr>
            <a:r>
              <a:rPr lang="hu-HU" altLang="hu-HU" sz="1600" b="1" dirty="0" smtClean="0">
                <a:latin typeface="Arial" charset="0"/>
              </a:rPr>
              <a:t>Egy főre jutó bruttó hozzáadott érték</a:t>
            </a:r>
            <a:endParaRPr lang="hu-HU" altLang="hu-HU" sz="1600" b="1" dirty="0">
              <a:latin typeface="Arial" charset="0"/>
            </a:endParaRPr>
          </a:p>
        </p:txBody>
      </p:sp>
      <p:graphicFrame>
        <p:nvGraphicFramePr>
          <p:cNvPr id="17" name="Tábláza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923433"/>
              </p:ext>
            </p:extLst>
          </p:nvPr>
        </p:nvGraphicFramePr>
        <p:xfrm>
          <a:off x="6363731" y="2632832"/>
          <a:ext cx="5620927" cy="2572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053"/>
                <a:gridCol w="1963344"/>
                <a:gridCol w="830864"/>
                <a:gridCol w="1005077"/>
                <a:gridCol w="1265589"/>
              </a:tblGrid>
              <a:tr h="211841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BHÉ/fő (Millió Ft)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Változás, % </a:t>
                      </a:r>
                      <a:br>
                        <a:rPr lang="hu-H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u-H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(2009-2014)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11841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1841">
                <a:tc rowSpan="7"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Határmenti</a:t>
                      </a:r>
                      <a:r>
                        <a:rPr lang="hu-H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járások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Szlovákia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1184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Szlovénia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1184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Ausztria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1184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Szerbia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hu-H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1184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Románia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1184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Horvátország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1184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Ukrajna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3905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Határ menti járások </a:t>
                      </a:r>
                      <a:r>
                        <a:rPr lang="hu-H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összesen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1184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400" u="sng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Magyarország</a:t>
                      </a:r>
                      <a:endParaRPr lang="hu-HU" sz="14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hu-HU" sz="14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hu-HU" sz="14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hu-HU" sz="14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Jobbra nyíl 3"/>
          <p:cNvSpPr/>
          <p:nvPr/>
        </p:nvSpPr>
        <p:spPr>
          <a:xfrm>
            <a:off x="6141181" y="1247923"/>
            <a:ext cx="222549" cy="345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felé nyíl 4"/>
          <p:cNvSpPr/>
          <p:nvPr/>
        </p:nvSpPr>
        <p:spPr>
          <a:xfrm>
            <a:off x="10070758" y="2310714"/>
            <a:ext cx="246530" cy="248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44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top2.potm" id="{D0A0279D-035C-4008-9594-25DAFA6B32D5}" vid="{8840431A-7450-461A-AA3C-5079DF76B0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Ecotop2</Template>
  <TotalTime>506</TotalTime>
  <Words>1001</Words>
  <Application>Microsoft Office PowerPoint</Application>
  <PresentationFormat>Szélesvásznú</PresentationFormat>
  <Paragraphs>191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Office-téma</vt:lpstr>
      <vt:lpstr>A határmenti térségek fejlesztési céljai és területi folyamatai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ECOTOP 2</dc:title>
  <dc:creator>reni</dc:creator>
  <cp:lastModifiedBy>reni</cp:lastModifiedBy>
  <cp:revision>35</cp:revision>
  <dcterms:created xsi:type="dcterms:W3CDTF">2017-06-23T08:13:57Z</dcterms:created>
  <dcterms:modified xsi:type="dcterms:W3CDTF">2018-02-21T06:33:16Z</dcterms:modified>
</cp:coreProperties>
</file>