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8" r:id="rId3"/>
    <p:sldId id="259" r:id="rId4"/>
    <p:sldId id="261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6" r:id="rId18"/>
    <p:sldId id="277" r:id="rId19"/>
    <p:sldId id="278" r:id="rId20"/>
    <p:sldId id="263" r:id="rId21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7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38B8F-27D2-4FAA-9561-1AEE5657AAC0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1F004-9BF3-4D63-AC73-0C66CF30627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847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2257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6579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9728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4618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698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616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1358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4422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9491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5586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F38BC-FF4A-4FE2-9C92-411DB1F8043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0847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gionetcompetitive.eu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hyperlink" Target="https://www.facebook.com/Regionet-Competitive-1600010176705905/?fref=t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info@kva.h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kva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8244" y="1947327"/>
            <a:ext cx="11390243" cy="2237404"/>
          </a:xfrm>
        </p:spPr>
        <p:txBody>
          <a:bodyPr>
            <a:normAutofit fontScale="90000"/>
          </a:bodyPr>
          <a:lstStyle/>
          <a:p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E-CONOMY (SIHU142) </a:t>
            </a:r>
            <a:r>
              <a:rPr lang="hu-HU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i="1" dirty="0" smtClean="0">
                <a:latin typeface="Arial" pitchFamily="34" charset="0"/>
                <a:cs typeface="Arial" pitchFamily="34" charset="0"/>
              </a:rPr>
              <a:t>Határon átnyúló együttműködések,</a:t>
            </a:r>
            <a:br>
              <a:rPr lang="hu-HU" sz="4000" i="1" dirty="0" smtClean="0">
                <a:latin typeface="Arial" pitchFamily="34" charset="0"/>
                <a:cs typeface="Arial" pitchFamily="34" charset="0"/>
              </a:rPr>
            </a:br>
            <a:r>
              <a:rPr lang="hu-HU" sz="4000" i="1" dirty="0" smtClean="0">
                <a:latin typeface="Arial" pitchFamily="34" charset="0"/>
                <a:cs typeface="Arial" pitchFamily="34" charset="0"/>
              </a:rPr>
              <a:t>külpiacra lépés a KVA projekt tapasztalatai tükrében </a:t>
            </a:r>
            <a:endParaRPr lang="hu-HU" sz="4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56265" y="4538132"/>
            <a:ext cx="9144000" cy="573415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itchFamily="34" charset="0"/>
                <a:cs typeface="Arial" pitchFamily="34" charset="0"/>
              </a:rPr>
              <a:t>Zalaegerszeg</a:t>
            </a:r>
            <a:r>
              <a:rPr lang="sl-SI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sz="2000" smtClean="0">
                <a:latin typeface="Arial" pitchFamily="34" charset="0"/>
                <a:cs typeface="Arial" pitchFamily="34" charset="0"/>
              </a:rPr>
              <a:t>21st 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February 2018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422400" y="5444067"/>
            <a:ext cx="9939867" cy="46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067" y="123096"/>
            <a:ext cx="5520267" cy="207177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6867" y="5201236"/>
            <a:ext cx="1280160" cy="96012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3255" y="5243106"/>
            <a:ext cx="2794211" cy="77351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0760" y="5192770"/>
            <a:ext cx="1076190" cy="91428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5070" y="5003160"/>
            <a:ext cx="1927860" cy="10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4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589" y="594463"/>
            <a:ext cx="6392366" cy="47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588" y="621829"/>
            <a:ext cx="6392341" cy="480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9054" y="626145"/>
            <a:ext cx="6358474" cy="481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1210" y="1109879"/>
            <a:ext cx="5706532" cy="431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3541" y="1155023"/>
            <a:ext cx="5613400" cy="425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pic>
        <p:nvPicPr>
          <p:cNvPr id="9218" name="Picture 2" descr="C:\1 KVA\1c Regionet Competitive\Projekt arculat\kivitelezőnek küldeni\molino hu final5d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793" y="1764060"/>
            <a:ext cx="8272732" cy="3102958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 cstate="print"/>
          <a:srcRect t="29177" r="8336"/>
          <a:stretch>
            <a:fillRect/>
          </a:stretch>
        </p:blipFill>
        <p:spPr bwMode="auto">
          <a:xfrm>
            <a:off x="7964738" y="1483743"/>
            <a:ext cx="4030539" cy="200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866349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934886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833604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734430"/>
            <a:ext cx="1927860" cy="1013460"/>
          </a:xfrm>
          <a:prstGeom prst="rect">
            <a:avLst/>
          </a:prstGeom>
        </p:spPr>
      </p:pic>
      <p:pic>
        <p:nvPicPr>
          <p:cNvPr id="9" name="Kép 8" descr="Projectlogo Interreg AT-HU_REGIONET Competitive_rg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2362200"/>
            <a:ext cx="2571829" cy="879184"/>
          </a:xfrm>
          <a:prstGeom prst="rect">
            <a:avLst/>
          </a:prstGeom>
        </p:spPr>
      </p:pic>
      <p:pic>
        <p:nvPicPr>
          <p:cNvPr id="11" name="Kép 10" descr="REGIONET Map_Activity A T1 1 _final!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70200" y="760073"/>
            <a:ext cx="5596468" cy="494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866349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934886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833604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734430"/>
            <a:ext cx="1927860" cy="1013460"/>
          </a:xfrm>
          <a:prstGeom prst="rect">
            <a:avLst/>
          </a:prstGeom>
        </p:spPr>
      </p:pic>
      <p:pic>
        <p:nvPicPr>
          <p:cNvPr id="9" name="Kép 8" descr="Projectlogo Interreg AT-HU_REGIONET Competitive_rg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2362200"/>
            <a:ext cx="2571829" cy="879184"/>
          </a:xfrm>
          <a:prstGeom prst="rect">
            <a:avLst/>
          </a:prstGeom>
        </p:spPr>
      </p:pic>
      <p:sp>
        <p:nvSpPr>
          <p:cNvPr id="16" name="Shape 59"/>
          <p:cNvSpPr txBox="1">
            <a:spLocks/>
          </p:cNvSpPr>
          <p:nvPr/>
        </p:nvSpPr>
        <p:spPr>
          <a:xfrm>
            <a:off x="3248490" y="1667635"/>
            <a:ext cx="6408712" cy="410445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Projekt megvalósítási keretrendszer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noProof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Ágazati tevékenységek elindítása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Térségi</a:t>
            </a:r>
            <a:r>
              <a:rPr kumimoji="0" lang="hu-HU" sz="2400" b="0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hálózatépítési munka megkezdése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aseline="0" noProof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Tanulmányutak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baseline="0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Üzemlátogatás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 59"/>
          <p:cNvSpPr txBox="1">
            <a:spLocks/>
          </p:cNvSpPr>
          <p:nvPr/>
        </p:nvSpPr>
        <p:spPr>
          <a:xfrm>
            <a:off x="4760658" y="731531"/>
            <a:ext cx="3312368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hu-HU" sz="2400" b="1" i="1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Tevékenységek</a:t>
            </a:r>
            <a:endParaRPr kumimoji="0" lang="hu-HU" sz="2400" b="1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866349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934886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833604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734430"/>
            <a:ext cx="1927860" cy="1013460"/>
          </a:xfrm>
          <a:prstGeom prst="rect">
            <a:avLst/>
          </a:prstGeom>
        </p:spPr>
      </p:pic>
      <p:pic>
        <p:nvPicPr>
          <p:cNvPr id="9" name="Kép 8" descr="Projectlogo Interreg AT-HU_REGIONET Competitive_rg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2362200"/>
            <a:ext cx="2571829" cy="879184"/>
          </a:xfrm>
          <a:prstGeom prst="rect">
            <a:avLst/>
          </a:prstGeom>
        </p:spPr>
      </p:pic>
      <p:sp>
        <p:nvSpPr>
          <p:cNvPr id="18" name="Shape 59"/>
          <p:cNvSpPr txBox="1">
            <a:spLocks/>
          </p:cNvSpPr>
          <p:nvPr/>
        </p:nvSpPr>
        <p:spPr>
          <a:xfrm>
            <a:off x="3511180" y="1100500"/>
            <a:ext cx="4824536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kumimoji="0" lang="hu-H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Eddigi tapasztalatok</a:t>
            </a:r>
            <a:endParaRPr kumimoji="0" lang="hu-HU" sz="2400" b="1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59"/>
          <p:cNvSpPr txBox="1">
            <a:spLocks/>
          </p:cNvSpPr>
          <p:nvPr/>
        </p:nvSpPr>
        <p:spPr>
          <a:xfrm>
            <a:off x="2719092" y="2036604"/>
            <a:ext cx="6408712" cy="410445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Nyitottság - elzárkózás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noProof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Kezdeményező - passzivitás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Vállalkozói nehézségek</a:t>
            </a:r>
            <a:endParaRPr kumimoji="0" lang="hu-HU" sz="2400" b="0" i="0" u="none" strike="noStrike" kern="1200" cap="none" spc="0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aseline="0" noProof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Tapasztalatcsere lehetősége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baseline="0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Kölcsönös tanulás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866349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934886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833604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734430"/>
            <a:ext cx="1927860" cy="1013460"/>
          </a:xfrm>
          <a:prstGeom prst="rect">
            <a:avLst/>
          </a:prstGeom>
        </p:spPr>
      </p:pic>
      <p:pic>
        <p:nvPicPr>
          <p:cNvPr id="9" name="Kép 8" descr="Projectlogo Interreg AT-HU_REGIONET Competitive_rg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2362200"/>
            <a:ext cx="2571829" cy="879184"/>
          </a:xfrm>
          <a:prstGeom prst="rect">
            <a:avLst/>
          </a:prstGeom>
        </p:spPr>
      </p:pic>
      <p:sp>
        <p:nvSpPr>
          <p:cNvPr id="16" name="Shape 59"/>
          <p:cNvSpPr txBox="1">
            <a:spLocks/>
          </p:cNvSpPr>
          <p:nvPr/>
        </p:nvSpPr>
        <p:spPr>
          <a:xfrm>
            <a:off x="2223962" y="1268760"/>
            <a:ext cx="8064896" cy="72008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/>
            <a:r>
              <a:rPr lang="hu-H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Csatlakozzon a REGIONET </a:t>
            </a:r>
            <a:r>
              <a:rPr lang="hu-HU" sz="24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Competitive</a:t>
            </a:r>
            <a:r>
              <a:rPr lang="hu-H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projekthez!</a:t>
            </a:r>
            <a:endParaRPr lang="hu-HU" sz="24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84410" y="2164943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zh-CN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Legyen részese a gazdasági hálózatnak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u-HU" altLang="zh-CN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zh-CN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Vegyen részt tapasztalatcsere programjainkon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zh-CN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zh-CN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Használja ki az üzleti kapcsolatépítési lehetőségeket </a:t>
            </a:r>
            <a:r>
              <a:rPr kumimoji="0" lang="hu-HU" altLang="zh-CN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Jelentkezzen tanulmányutjainkra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u-HU" altLang="zh-CN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zh-CN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Alakítson ki együttműködéseket találkozóinkon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zh-CN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zh-CN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Gyarapítsa tudását tréningjeinken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zh-CN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zh-CN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Legyen kiállító vagy látogassa meg szakmai vásárainkat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zh-CN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zh-CN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Kövesse a projekt történéseit a neten </a:t>
            </a:r>
            <a:r>
              <a:rPr kumimoji="0" lang="hu-HU" altLang="zh-CN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www.regionetcompetitive.eu</a:t>
            </a:r>
            <a:r>
              <a:rPr kumimoji="0" lang="hu-HU" altLang="zh-CN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hu-HU" altLang="zh-CN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vagy a </a:t>
            </a:r>
            <a:r>
              <a:rPr kumimoji="0" lang="hu-HU" altLang="zh-CN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Facebookon</a:t>
            </a:r>
            <a:r>
              <a:rPr kumimoji="0" lang="hu-HU" altLang="zh-CN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!</a:t>
            </a:r>
            <a:endParaRPr kumimoji="0" lang="hu-HU" altLang="zh-CN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12800" y="1028988"/>
            <a:ext cx="7620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Kisalföldi Vállalkozásfejlesztési Alapítvány</a:t>
            </a:r>
          </a:p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Győr, Czuczor G. u. 30.  Web: </a:t>
            </a:r>
            <a:r>
              <a:rPr lang="hu-HU" sz="2000" dirty="0" err="1" smtClean="0">
                <a:latin typeface="Arial" pitchFamily="34" charset="0"/>
                <a:cs typeface="Arial" pitchFamily="34" charset="0"/>
                <a:hlinkClick r:id="rId2"/>
              </a:rPr>
              <a:t>www.kva.hu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 E-mail: </a:t>
            </a:r>
            <a:r>
              <a:rPr lang="hu-HU" sz="2000" dirty="0" smtClean="0">
                <a:latin typeface="Arial" pitchFamily="34" charset="0"/>
                <a:cs typeface="Arial" pitchFamily="34" charset="0"/>
                <a:hlinkClick r:id="rId3"/>
              </a:rPr>
              <a:t>info@</a:t>
            </a:r>
            <a:r>
              <a:rPr lang="hu-HU" sz="2000" dirty="0" err="1" smtClean="0">
                <a:latin typeface="Arial" pitchFamily="34" charset="0"/>
                <a:cs typeface="Arial" pitchFamily="34" charset="0"/>
                <a:hlinkClick r:id="rId3"/>
              </a:rPr>
              <a:t>kva.hu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812800" y="2428145"/>
            <a:ext cx="10244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Több mint 20 éves tapasztalat mikro- és kisvállalkozásokkal történő együttműködés terén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Szolgáltatásaink: üzleti tanácsadás,</a:t>
            </a:r>
          </a:p>
          <a:p>
            <a:pPr marL="285750" indent="1784350">
              <a:lnSpc>
                <a:spcPct val="15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pályázatok,</a:t>
            </a:r>
          </a:p>
          <a:p>
            <a:pPr marL="285750" indent="1784350">
              <a:lnSpc>
                <a:spcPct val="15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projekt menedzsment,</a:t>
            </a:r>
          </a:p>
          <a:p>
            <a:pPr marL="285750" indent="1784350">
              <a:lnSpc>
                <a:spcPct val="15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vállalkozásfinanszírozás,</a:t>
            </a:r>
          </a:p>
          <a:p>
            <a:pPr marL="285750" indent="1784350">
              <a:lnSpc>
                <a:spcPct val="15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képzések – tréningek…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818639" y="2653414"/>
            <a:ext cx="8154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megtisztelő figyelmüket!</a:t>
            </a:r>
          </a:p>
          <a:p>
            <a:pPr algn="ctr">
              <a:defRPr/>
            </a:pP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Borbély Sándor – Kisalföldi Vállalkozásfejlesztési Alapítvány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12799" y="660022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Külpiacra lépés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812799" y="1722311"/>
            <a:ext cx="11108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vállalkozási sajátosságok, működési folyamat változások, szervezeti felkészülés szükséges?</a:t>
            </a:r>
          </a:p>
          <a:p>
            <a:pPr marL="285750" indent="-285750">
              <a:lnSpc>
                <a:spcPct val="15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…stabil, nyereséges működés, folyamatelemzés, kapacitás felesleg, nyelvismeret, munkatársak képzése …</a:t>
            </a:r>
          </a:p>
          <a:p>
            <a:pPr marL="285750" indent="-285750">
              <a:lnSpc>
                <a:spcPct val="150000"/>
              </a:lnSpc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Miben különbözik a ‘külpiac’ és a hazai piac?</a:t>
            </a:r>
          </a:p>
          <a:p>
            <a:pPr marL="285750" indent="-285750">
              <a:lnSpc>
                <a:spcPct val="15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… kulturális sajátosságok, törvények – szabályozók, foglalkoztatás, sajátos vállalkozói – üzleti kultúra …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15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KÜLPIACRA LÉPÉS NEM MENEKÜLÉSI, HANEM FEJLŐDÉSI LEHETŐSÉG!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12799" y="660022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Határon átnyúló együttműködés - Külpiacra lépés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3149600" y="2416605"/>
            <a:ext cx="7907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Alapvető eltérések és közös vonások</a:t>
            </a:r>
          </a:p>
          <a:p>
            <a:pPr marL="285750" indent="-285750">
              <a:lnSpc>
                <a:spcPct val="15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kockázat – befektetés - haszon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Melyiket válasszuk? Válasszunk?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12799" y="660022"/>
            <a:ext cx="8154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Határon átnyúló együttműködések és a külpiacra lépés jelentősége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812800" y="1756179"/>
            <a:ext cx="10244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Külpiacra lépés:</a:t>
            </a:r>
          </a:p>
          <a:p>
            <a:pPr marL="285750" indent="-285750">
              <a:lnSpc>
                <a:spcPct val="15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kapacitás lekötés, bevétel – költség optimalizálás, forgalomnövekedés, konkurencia kiszorítása, saját márka megerősítése….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Határon átnyúló együttműködés:</a:t>
            </a:r>
          </a:p>
          <a:p>
            <a:pPr marL="285750" indent="-285750">
              <a:lnSpc>
                <a:spcPct val="15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közös innováció, jó gyakorlatok kölcsönös megismerése, tapasztalatcsere,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, termék-, szolgáltatás fejlesztés –hazai piaci pozíciók erősítés; új megközelítés; üzleti ötlet; közös vállalkozás…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12799" y="660022"/>
            <a:ext cx="8154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Határon átnyúló együttműködések, külpiacra lépés előkészítése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2607753" y="1857783"/>
            <a:ext cx="896620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Konzultáció ezt már ‘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túlét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’ vállalkozásokkal</a:t>
            </a:r>
          </a:p>
          <a:p>
            <a:pPr marL="285750" indent="-285750">
              <a:lnSpc>
                <a:spcPct val="150000"/>
              </a:lnSpc>
            </a:pP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Europe Network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BNI</a:t>
            </a:r>
          </a:p>
          <a:p>
            <a:pPr marL="285750" indent="-285750">
              <a:lnSpc>
                <a:spcPct val="150000"/>
              </a:lnSpc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Tréning</a:t>
            </a:r>
          </a:p>
          <a:p>
            <a:pPr marL="285750" indent="-285750">
              <a:lnSpc>
                <a:spcPct val="150000"/>
              </a:lnSpc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Érdekképviseletek, vállalkozástámogató szervezetek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5187" y="570219"/>
            <a:ext cx="6394563" cy="482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5188" y="591874"/>
            <a:ext cx="6409277" cy="480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9056" y="604972"/>
            <a:ext cx="6265324" cy="46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220109" y="109667"/>
            <a:ext cx="81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tapasztalatok</a:t>
            </a:r>
          </a:p>
        </p:txBody>
      </p:sp>
    </p:spTree>
    <p:extLst>
      <p:ext uri="{BB962C8B-B14F-4D97-AF65-F5344CB8AC3E}">
        <p14:creationId xmlns:p14="http://schemas.microsoft.com/office/powerpoint/2010/main" xmlns="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cotop2.potm" id="{D0A0279D-035C-4008-9594-25DAFA6B32D5}" vid="{8840431A-7450-461A-AA3C-5079DF76B0C5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Ecotop2</Template>
  <TotalTime>3779</TotalTime>
  <Words>228</Words>
  <Application>Microsoft Office PowerPoint</Application>
  <PresentationFormat>Egyéni</PresentationFormat>
  <Paragraphs>89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E-CONOMY (SIHU142) Opening conference   Határon átnyúló együttműködések, külpiacra lépés a KVA projekt tapasztalatai tükrében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</vt:vector>
  </TitlesOfParts>
  <Company>KVA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 pr</dc:title>
  <dc:creator>bs</dc:creator>
  <cp:lastModifiedBy>sanyi</cp:lastModifiedBy>
  <cp:revision>28</cp:revision>
  <dcterms:created xsi:type="dcterms:W3CDTF">2017-06-23T08:13:57Z</dcterms:created>
  <dcterms:modified xsi:type="dcterms:W3CDTF">2018-02-19T08:33:05Z</dcterms:modified>
</cp:coreProperties>
</file>