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90" r:id="rId1"/>
  </p:sldMasterIdLst>
  <p:notesMasterIdLst>
    <p:notesMasterId r:id="rId19"/>
  </p:notesMasterIdLst>
  <p:sldIdLst>
    <p:sldId id="598" r:id="rId2"/>
    <p:sldId id="593" r:id="rId3"/>
    <p:sldId id="267" r:id="rId4"/>
    <p:sldId id="601" r:id="rId5"/>
    <p:sldId id="615" r:id="rId6"/>
    <p:sldId id="663" r:id="rId7"/>
    <p:sldId id="259" r:id="rId8"/>
    <p:sldId id="664" r:id="rId9"/>
    <p:sldId id="665" r:id="rId10"/>
    <p:sldId id="666" r:id="rId11"/>
    <p:sldId id="669" r:id="rId12"/>
    <p:sldId id="667" r:id="rId13"/>
    <p:sldId id="686" r:id="rId14"/>
    <p:sldId id="688" r:id="rId15"/>
    <p:sldId id="689" r:id="rId16"/>
    <p:sldId id="690" r:id="rId17"/>
    <p:sldId id="685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038" userDrawn="1">
          <p15:clr>
            <a:srgbClr val="A4A3A4"/>
          </p15:clr>
        </p15:guide>
        <p15:guide id="3" orient="horz" pos="3680" userDrawn="1">
          <p15:clr>
            <a:srgbClr val="A4A3A4"/>
          </p15:clr>
        </p15:guide>
        <p15:guide id="4" orient="horz" pos="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s Anita" initials="KA" lastIdx="1" clrIdx="0">
    <p:extLst>
      <p:ext uri="{19B8F6BF-5375-455C-9EA6-DF929625EA0E}">
        <p15:presenceInfo xmlns:p15="http://schemas.microsoft.com/office/powerpoint/2012/main" userId="S::kiss.anita@equinoxconsulting.hu::7df9716f-fe11-42d6-87d8-ff46100f21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9CE"/>
    <a:srgbClr val="0A8F73"/>
    <a:srgbClr val="0A4733"/>
    <a:srgbClr val="735952"/>
    <a:srgbClr val="3D1E16"/>
    <a:srgbClr val="404040"/>
    <a:srgbClr val="595959"/>
    <a:srgbClr val="1E5993"/>
    <a:srgbClr val="E83A4C"/>
    <a:srgbClr val="1E2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Világos stílus 2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1" autoAdjust="0"/>
    <p:restoredTop sz="94884" autoAdjust="0"/>
  </p:normalViewPr>
  <p:slideViewPr>
    <p:cSldViewPr snapToGrid="0" snapToObjects="1">
      <p:cViewPr varScale="1">
        <p:scale>
          <a:sx n="104" d="100"/>
          <a:sy n="104" d="100"/>
        </p:scale>
        <p:origin x="1056" y="144"/>
      </p:cViewPr>
      <p:guideLst>
        <p:guide pos="7038"/>
        <p:guide orient="horz" pos="3680"/>
        <p:guide orient="horz" pos="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DD9EE-53B9-504D-80AF-7B78EDA38C42}" type="datetimeFigureOut">
              <a:rPr lang="hu-HU" smtClean="0"/>
              <a:t>2021. 09. 24.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13C9-ACA9-5C43-81A6-C54CC682C093}" type="slidenum">
              <a:rPr lang="hu-HU" smtClean="0"/>
              <a:t>‹Nr.›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785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013C9-ACA9-5C43-81A6-C54CC682C09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63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világos_téma_1s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3447288"/>
            <a:ext cx="7891715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084DCF-4FB5-4025-B4BA-1ED09C4C6730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3084183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98158"/>
            <a:ext cx="7891716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Egy soros főcím Georgia 44pt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06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_világos_té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D8B527B-C712-7C45-9F7A-21114A83D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7793" y="2158903"/>
            <a:ext cx="656414" cy="303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2400">
                <a:solidFill>
                  <a:srgbClr val="E83A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4673D8D-3962-C24E-9C90-D4F4903BB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2664" y="4403742"/>
            <a:ext cx="10226672" cy="844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2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037B59-1B9A-8348-BFFE-FF0D49593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662" y="3105521"/>
            <a:ext cx="10226671" cy="72435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48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Fejezetcím Georgia 48pt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91349" y="-103239"/>
            <a:ext cx="609302" cy="2720254"/>
            <a:chOff x="5791349" y="-103239"/>
            <a:chExt cx="609302" cy="272025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0304F6-6A9F-7F44-AF37-EFB275B403A8}"/>
                </a:ext>
              </a:extLst>
            </p:cNvPr>
            <p:cNvSpPr/>
            <p:nvPr/>
          </p:nvSpPr>
          <p:spPr>
            <a:xfrm>
              <a:off x="5791349" y="2007713"/>
              <a:ext cx="609302" cy="609302"/>
            </a:xfrm>
            <a:prstGeom prst="ellipse">
              <a:avLst/>
            </a:prstGeom>
            <a:noFill/>
            <a:ln w="12700">
              <a:solidFill>
                <a:srgbClr val="E83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A8EBB5-4DE9-264A-A598-10A2F8F9A50E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6094415" y="-103239"/>
              <a:ext cx="1585" cy="2110952"/>
            </a:xfrm>
            <a:prstGeom prst="line">
              <a:avLst/>
            </a:prstGeom>
            <a:ln w="12700">
              <a:solidFill>
                <a:srgbClr val="E83A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6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_sötét_téma">
    <p:bg>
      <p:bgPr>
        <a:solidFill>
          <a:srgbClr val="1E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D8B527B-C712-7C45-9F7A-21114A83D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7793" y="2151923"/>
            <a:ext cx="656414" cy="303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2400">
                <a:solidFill>
                  <a:srgbClr val="E83A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4673D8D-3962-C24E-9C90-D4F4903BB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2664" y="4403742"/>
            <a:ext cx="10226672" cy="844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2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037B59-1B9A-8348-BFFE-FF0D49593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662" y="3105521"/>
            <a:ext cx="10226671" cy="72435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48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Fejezetcím Georgia 48pt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91349" y="-103239"/>
            <a:ext cx="609302" cy="2720254"/>
            <a:chOff x="5791349" y="-103239"/>
            <a:chExt cx="609302" cy="272025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0304F6-6A9F-7F44-AF37-EFB275B403A8}"/>
                </a:ext>
              </a:extLst>
            </p:cNvPr>
            <p:cNvSpPr/>
            <p:nvPr/>
          </p:nvSpPr>
          <p:spPr>
            <a:xfrm>
              <a:off x="5791349" y="2007713"/>
              <a:ext cx="609302" cy="609302"/>
            </a:xfrm>
            <a:prstGeom prst="ellipse">
              <a:avLst/>
            </a:prstGeom>
            <a:noFill/>
            <a:ln w="12700">
              <a:solidFill>
                <a:srgbClr val="E83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A8EBB5-4DE9-264A-A598-10A2F8F9A50E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6094415" y="-103239"/>
              <a:ext cx="1585" cy="2110952"/>
            </a:xfrm>
            <a:prstGeom prst="line">
              <a:avLst/>
            </a:prstGeom>
            <a:ln w="12700">
              <a:solidFill>
                <a:srgbClr val="E83A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14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_kép_téma">
    <p:bg>
      <p:bgPr>
        <a:pattFill prst="pct90">
          <a:fgClr>
            <a:srgbClr val="30A4D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D8B527B-C712-7C45-9F7A-21114A83D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7793" y="2158903"/>
            <a:ext cx="656414" cy="303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4673D8D-3962-C24E-9C90-D4F4903BB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2664" y="4403742"/>
            <a:ext cx="10226672" cy="844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2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037B59-1B9A-8348-BFFE-FF0D49593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662" y="3105521"/>
            <a:ext cx="10226671" cy="72435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48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Fejezetcím Georgia 48pt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91349" y="-103239"/>
            <a:ext cx="609302" cy="2720254"/>
            <a:chOff x="5791349" y="-103239"/>
            <a:chExt cx="609302" cy="272025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0304F6-6A9F-7F44-AF37-EFB275B403A8}"/>
                </a:ext>
              </a:extLst>
            </p:cNvPr>
            <p:cNvSpPr/>
            <p:nvPr/>
          </p:nvSpPr>
          <p:spPr>
            <a:xfrm>
              <a:off x="5791349" y="2007713"/>
              <a:ext cx="609302" cy="60930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A8EBB5-4DE9-264A-A598-10A2F8F9A50E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6094415" y="-103239"/>
              <a:ext cx="1585" cy="21109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400" y="6188400"/>
            <a:ext cx="903600" cy="3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fejezet_fekvő_ké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76060" y="1842247"/>
            <a:ext cx="5119940" cy="17861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ts val="4600"/>
              </a:lnSpc>
              <a:buNone/>
              <a:defRPr sz="36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</a:t>
            </a:r>
            <a:br>
              <a:rPr lang="hu-HU" dirty="0"/>
            </a:br>
            <a:r>
              <a:rPr lang="hu-HU" dirty="0"/>
              <a:t>Georgia 36pt</a:t>
            </a:r>
            <a:br>
              <a:rPr lang="hu-HU" dirty="0"/>
            </a:br>
            <a:r>
              <a:rPr lang="hu-HU" dirty="0"/>
              <a:t>Maximum 3 sor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76061" y="3834955"/>
            <a:ext cx="5119939" cy="1058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</a:t>
            </a:r>
            <a:br>
              <a:rPr lang="hu-HU" dirty="0"/>
            </a:br>
            <a:r>
              <a:rPr lang="hu-HU" dirty="0"/>
              <a:t>4 sor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221894" y="1589713"/>
            <a:ext cx="4970105" cy="330369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A8EBB5-4DE9-264A-A598-10A2F8F9A50E}"/>
              </a:ext>
            </a:extLst>
          </p:cNvPr>
          <p:cNvCxnSpPr>
            <a:cxnSpLocks noChangeAspect="1"/>
          </p:cNvCxnSpPr>
          <p:nvPr/>
        </p:nvCxnSpPr>
        <p:spPr>
          <a:xfrm>
            <a:off x="642650" y="-229703"/>
            <a:ext cx="0" cy="5115654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4D3AE3-9A38-FB4E-8626-7EDF08FFB155}"/>
              </a:ext>
            </a:extLst>
          </p:cNvPr>
          <p:cNvCxnSpPr>
            <a:cxnSpLocks noChangeAspect="1"/>
          </p:cNvCxnSpPr>
          <p:nvPr/>
        </p:nvCxnSpPr>
        <p:spPr>
          <a:xfrm>
            <a:off x="6850596" y="-229703"/>
            <a:ext cx="0" cy="5123108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66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09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fejezet_álló_ké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21894" y="0"/>
            <a:ext cx="497010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4D3AE3-9A38-FB4E-8626-7EDF08FFB155}"/>
              </a:ext>
            </a:extLst>
          </p:cNvPr>
          <p:cNvCxnSpPr>
            <a:cxnSpLocks noChangeAspect="1"/>
          </p:cNvCxnSpPr>
          <p:nvPr/>
        </p:nvCxnSpPr>
        <p:spPr>
          <a:xfrm>
            <a:off x="6850596" y="-103239"/>
            <a:ext cx="0" cy="7092975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76061" y="3834955"/>
            <a:ext cx="5119939" cy="1058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</a:t>
            </a:r>
            <a:br>
              <a:rPr lang="hu-HU" dirty="0"/>
            </a:br>
            <a:r>
              <a:rPr lang="hu-HU" dirty="0"/>
              <a:t>4 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A8EBB5-4DE9-264A-A598-10A2F8F9A50E}"/>
              </a:ext>
            </a:extLst>
          </p:cNvPr>
          <p:cNvCxnSpPr>
            <a:cxnSpLocks noChangeAspect="1"/>
          </p:cNvCxnSpPr>
          <p:nvPr/>
        </p:nvCxnSpPr>
        <p:spPr>
          <a:xfrm>
            <a:off x="642650" y="-229703"/>
            <a:ext cx="0" cy="5115654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76060" y="1842247"/>
            <a:ext cx="5119940" cy="17861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ts val="4600"/>
              </a:lnSpc>
              <a:buNone/>
              <a:defRPr sz="36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</a:t>
            </a:r>
            <a:br>
              <a:rPr lang="hu-HU" dirty="0"/>
            </a:br>
            <a:r>
              <a:rPr lang="hu-HU" dirty="0"/>
              <a:t>Georgia 36pt</a:t>
            </a:r>
            <a:br>
              <a:rPr lang="hu-HU" dirty="0"/>
            </a:br>
            <a:r>
              <a:rPr lang="hu-HU" dirty="0"/>
              <a:t>Maximum 3 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69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jegyzé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A86FC14-43EB-44A9-AEAF-450D9A416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714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Tartalomjegyzék</a:t>
            </a:r>
          </a:p>
        </p:txBody>
      </p:sp>
    </p:spTree>
    <p:extLst>
      <p:ext uri="{BB962C8B-B14F-4D97-AF65-F5344CB8AC3E}">
        <p14:creationId xmlns:p14="http://schemas.microsoft.com/office/powerpoint/2010/main" val="26746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_gondol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385" y="455113"/>
            <a:ext cx="4737603" cy="13267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000"/>
              </a:lnSpc>
              <a:buNone/>
              <a:defRPr sz="44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44pt</a:t>
            </a:r>
            <a:br>
              <a:rPr lang="hu-HU" dirty="0"/>
            </a:br>
            <a:r>
              <a:rPr lang="hu-HU" dirty="0"/>
              <a:t>Maximum 2 sor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388" y="3152375"/>
            <a:ext cx="4737600" cy="26939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r>
              <a:rPr lang="hu-HU" dirty="0"/>
              <a:t> </a:t>
            </a:r>
            <a:r>
              <a:rPr lang="en-US" dirty="0"/>
              <a:t>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0A99A2-F872-A54E-8D12-DC0C47689691}"/>
              </a:ext>
            </a:extLst>
          </p:cNvPr>
          <p:cNvCxnSpPr>
            <a:cxnSpLocks/>
          </p:cNvCxnSpPr>
          <p:nvPr/>
        </p:nvCxnSpPr>
        <p:spPr>
          <a:xfrm>
            <a:off x="300038" y="305409"/>
            <a:ext cx="11591925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76F21F-DC90-2D4C-BC06-F03AD2124666}"/>
              </a:ext>
            </a:extLst>
          </p:cNvPr>
          <p:cNvCxnSpPr>
            <a:cxnSpLocks/>
          </p:cNvCxnSpPr>
          <p:nvPr/>
        </p:nvCxnSpPr>
        <p:spPr>
          <a:xfrm>
            <a:off x="300038" y="2926689"/>
            <a:ext cx="11591925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AAC5B9B-7569-40DB-879D-827D36EE7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6938" y="3152375"/>
            <a:ext cx="4737600" cy="26939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/>
              <a:t>Vestibulum vestibulum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r>
              <a:rPr lang="hu-HU" dirty="0"/>
              <a:t> </a:t>
            </a:r>
            <a:r>
              <a:rPr lang="en-US" dirty="0"/>
              <a:t>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1974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lsorolás_2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A8EBB5-4DE9-264A-A598-10A2F8F9A50E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5795379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3EA6A64-B491-4F0F-8535-57984A17B1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717" y="2588511"/>
            <a:ext cx="2213050" cy="5340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1</a:t>
            </a:r>
            <a:endParaRPr lang="en-US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8974F760-EDB2-4987-948B-95C2808E8F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3719" y="3448502"/>
            <a:ext cx="4568400" cy="2243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8AB2BAC-3FEB-4220-A738-12FF7E3FA6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0993" y="2590194"/>
            <a:ext cx="2213050" cy="5340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888FED6-240A-42CB-AD74-E2E492F29A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0995" y="3450185"/>
            <a:ext cx="4568400" cy="2243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5EDA25-F8F1-4E01-9115-BB3C3350D37D}"/>
              </a:ext>
            </a:extLst>
          </p:cNvPr>
          <p:cNvCxnSpPr>
            <a:cxnSpLocks/>
          </p:cNvCxnSpPr>
          <p:nvPr/>
        </p:nvCxnSpPr>
        <p:spPr>
          <a:xfrm>
            <a:off x="6322120" y="-101556"/>
            <a:ext cx="0" cy="5795379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66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lsorolás_3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B9A45E-1F61-4A00-902F-1A9D4A9E6EF8}"/>
              </a:ext>
            </a:extLst>
          </p:cNvPr>
          <p:cNvCxnSpPr>
            <a:cxnSpLocks/>
          </p:cNvCxnSpPr>
          <p:nvPr/>
        </p:nvCxnSpPr>
        <p:spPr>
          <a:xfrm>
            <a:off x="642650" y="-274320"/>
            <a:ext cx="0" cy="594589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0C72A7-5E2E-4F30-B96F-BF019BB84143}"/>
              </a:ext>
            </a:extLst>
          </p:cNvPr>
          <p:cNvCxnSpPr>
            <a:cxnSpLocks/>
          </p:cNvCxnSpPr>
          <p:nvPr/>
        </p:nvCxnSpPr>
        <p:spPr>
          <a:xfrm>
            <a:off x="4127972" y="-274320"/>
            <a:ext cx="0" cy="594589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1EAEDD-77AA-474F-AC89-204FB6F2811F}"/>
              </a:ext>
            </a:extLst>
          </p:cNvPr>
          <p:cNvCxnSpPr>
            <a:cxnSpLocks/>
          </p:cNvCxnSpPr>
          <p:nvPr/>
        </p:nvCxnSpPr>
        <p:spPr>
          <a:xfrm>
            <a:off x="7607253" y="-274320"/>
            <a:ext cx="0" cy="594589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3717" y="2574446"/>
            <a:ext cx="2880324" cy="52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1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61382" y="2574498"/>
            <a:ext cx="2880324" cy="52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0663" y="2578617"/>
            <a:ext cx="2880324" cy="52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3</a:t>
            </a:r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35FA0611-831F-4BA4-857A-38F6F9E13D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3719" y="3444553"/>
            <a:ext cx="2880322" cy="22475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4F5E08F1-6DB9-43AB-8BFF-6D312E96C5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3880" y="3444552"/>
            <a:ext cx="2880322" cy="2247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D59491C-EE54-4261-B728-FDEB98ED4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4041" y="3444551"/>
            <a:ext cx="2880322" cy="2247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66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5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ciók_3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D35945-A6AD-4870-8C04-6C6D4DF609DB}"/>
              </a:ext>
            </a:extLst>
          </p:cNvPr>
          <p:cNvCxnSpPr>
            <a:cxnSpLocks/>
          </p:cNvCxnSpPr>
          <p:nvPr/>
        </p:nvCxnSpPr>
        <p:spPr>
          <a:xfrm>
            <a:off x="959972" y="23465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8D337F-734A-4643-9CBB-40BAFAC7404E}"/>
              </a:ext>
            </a:extLst>
          </p:cNvPr>
          <p:cNvCxnSpPr/>
          <p:nvPr/>
        </p:nvCxnSpPr>
        <p:spPr>
          <a:xfrm>
            <a:off x="4438522" y="23465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6D09E6-C274-4AA2-B875-EBF5E543E3AF}"/>
              </a:ext>
            </a:extLst>
          </p:cNvPr>
          <p:cNvCxnSpPr/>
          <p:nvPr/>
        </p:nvCxnSpPr>
        <p:spPr>
          <a:xfrm>
            <a:off x="7940662" y="23465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5BB313F-7792-D147-ABCD-A06602A83B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3719" y="3444553"/>
            <a:ext cx="2880322" cy="2247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3717" y="25752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</a:t>
            </a:r>
            <a:endParaRPr lang="en-US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7939" y="25752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B</a:t>
            </a:r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940665" y="25752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C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3554769-B007-47E6-A400-8BF6A3A95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06AF797-7AB8-47D3-BE5C-5C9489F1BE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3880" y="3444552"/>
            <a:ext cx="2880322" cy="2247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B11C39E-FD2E-4429-8438-5E3AD20E1E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4041" y="3444551"/>
            <a:ext cx="2880322" cy="2247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3801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világos_téma_2s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59" y="2457818"/>
            <a:ext cx="7891717" cy="1360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Két soros 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3921261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EAA180E-5168-4EBC-B334-A49D480948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4298349"/>
            <a:ext cx="7891715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</p:spTree>
    <p:extLst>
      <p:ext uri="{BB962C8B-B14F-4D97-AF65-F5344CB8AC3E}">
        <p14:creationId xmlns:p14="http://schemas.microsoft.com/office/powerpoint/2010/main" val="2715438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ciók_6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D35945-A6AD-4870-8C04-6C6D4DF609DB}"/>
              </a:ext>
            </a:extLst>
          </p:cNvPr>
          <p:cNvCxnSpPr>
            <a:cxnSpLocks/>
          </p:cNvCxnSpPr>
          <p:nvPr/>
        </p:nvCxnSpPr>
        <p:spPr>
          <a:xfrm>
            <a:off x="959972" y="15464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8D337F-734A-4643-9CBB-40BAFAC7404E}"/>
              </a:ext>
            </a:extLst>
          </p:cNvPr>
          <p:cNvCxnSpPr/>
          <p:nvPr/>
        </p:nvCxnSpPr>
        <p:spPr>
          <a:xfrm>
            <a:off x="4461382" y="15464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6D09E6-C274-4AA2-B875-EBF5E543E3AF}"/>
              </a:ext>
            </a:extLst>
          </p:cNvPr>
          <p:cNvCxnSpPr/>
          <p:nvPr/>
        </p:nvCxnSpPr>
        <p:spPr>
          <a:xfrm>
            <a:off x="7940662" y="1546445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5BB313F-7792-D147-ABCD-A06602A83B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3719" y="2644453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3717" y="17751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</a:t>
            </a:r>
            <a:endParaRPr lang="en-US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0799" y="17751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B</a:t>
            </a:r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940665" y="1775151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C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3554769-B007-47E6-A400-8BF6A3A95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06AF797-7AB8-47D3-BE5C-5C9489F1BE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3880" y="2644452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B11C39E-FD2E-4429-8438-5E3AD20E1E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4041" y="2644451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FA743D-8B64-4245-9D3A-5CAE7F5CBC97}"/>
              </a:ext>
            </a:extLst>
          </p:cNvPr>
          <p:cNvCxnSpPr>
            <a:cxnSpLocks/>
          </p:cNvCxnSpPr>
          <p:nvPr/>
        </p:nvCxnSpPr>
        <p:spPr>
          <a:xfrm>
            <a:off x="957474" y="3766521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596AFA-F124-4203-8549-2AB6FD09EA4B}"/>
              </a:ext>
            </a:extLst>
          </p:cNvPr>
          <p:cNvCxnSpPr/>
          <p:nvPr/>
        </p:nvCxnSpPr>
        <p:spPr>
          <a:xfrm>
            <a:off x="4458884" y="3766521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BA75A9-3BAA-4037-AABB-13570EBB6004}"/>
              </a:ext>
            </a:extLst>
          </p:cNvPr>
          <p:cNvCxnSpPr/>
          <p:nvPr/>
        </p:nvCxnSpPr>
        <p:spPr>
          <a:xfrm>
            <a:off x="7938164" y="3766521"/>
            <a:ext cx="280800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1CA1DBE3-D743-4620-B047-FEC90FA85F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1221" y="4864529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87F78BF-4681-42BB-B86A-A3339409D8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1219" y="3995227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D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2807EDF-AC8F-4328-A521-DC02DBDF98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78301" y="3995227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B0A83D5-F3A6-408E-9BCB-9BF13962BB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8167" y="3995227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F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BB89EED-EDFD-4778-9CA1-D74A45FF2D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1382" y="4864528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386644D-B270-4E6E-BD67-583764D96A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51543" y="4864527"/>
            <a:ext cx="2880322" cy="7845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00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ővonal_2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717" y="2588511"/>
            <a:ext cx="2213050" cy="5340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2014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5BB313F-7792-D147-ABCD-A06602A83B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3719" y="3448502"/>
            <a:ext cx="4568400" cy="13947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r>
              <a:rPr lang="hu-HU" dirty="0"/>
              <a:t> Nullam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B38273E-9D63-6D47-BBA1-80FD8F8A4B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0293" y="2588511"/>
            <a:ext cx="2213050" cy="5340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2</a:t>
            </a:r>
            <a:r>
              <a:rPr lang="hu-HU" dirty="0"/>
              <a:t>015</a:t>
            </a:r>
            <a:endParaRPr lang="en-US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FFD9E117-B749-0E40-B741-8B1E98DB0E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3717" y="5123590"/>
            <a:ext cx="4568400" cy="6515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buNone/>
              <a:defRPr sz="12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12 pt. Quisque neque tortor, interdum quis rutrum et, vulputate eget nisl. Nullam dapibus nisi nec ipsum dapibus, viverra tempor ante suscipit. </a:t>
            </a:r>
            <a:endParaRPr lang="en-US" dirty="0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59B9143C-A76D-3747-93FE-052F13D619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50293" y="3448502"/>
            <a:ext cx="4568400" cy="13947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r>
              <a:rPr lang="hu-HU" dirty="0"/>
              <a:t> Nullam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32A2E6C4-532B-D24C-BE4F-1C3DDA804C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50291" y="5123590"/>
            <a:ext cx="4568400" cy="6515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buNone/>
              <a:defRPr sz="12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12 pt. Fusce laoreet sit amet erat in tempus. </a:t>
            </a:r>
            <a:r>
              <a:rPr lang="hu-HU" dirty="0" err="1"/>
              <a:t>Fusce</a:t>
            </a:r>
            <a:r>
              <a:rPr lang="hu-HU" dirty="0"/>
              <a:t> </a:t>
            </a:r>
            <a:r>
              <a:rPr lang="hu-HU" dirty="0" err="1"/>
              <a:t>tempus</a:t>
            </a:r>
            <a:r>
              <a:rPr lang="hu-HU" dirty="0"/>
              <a:t> </a:t>
            </a:r>
            <a:r>
              <a:rPr lang="hu-HU" dirty="0" err="1"/>
              <a:t>quam</a:t>
            </a:r>
            <a:r>
              <a:rPr lang="hu-HU" dirty="0"/>
              <a:t> </a:t>
            </a:r>
            <a:r>
              <a:rPr lang="hu-HU" dirty="0" err="1"/>
              <a:t>ac</a:t>
            </a:r>
            <a:r>
              <a:rPr lang="hu-HU" dirty="0"/>
              <a:t> </a:t>
            </a:r>
            <a:r>
              <a:rPr lang="hu-HU" dirty="0" err="1"/>
              <a:t>rhoncus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non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rhoncus</a:t>
            </a:r>
            <a:r>
              <a:rPr lang="hu-HU" dirty="0"/>
              <a:t> dui </a:t>
            </a:r>
            <a:r>
              <a:rPr lang="hu-HU" dirty="0" err="1"/>
              <a:t>posuere</a:t>
            </a:r>
            <a:r>
              <a:rPr lang="hu-HU" dirty="0"/>
              <a:t> fermentum </a:t>
            </a:r>
            <a:r>
              <a:rPr lang="hu-HU" dirty="0" err="1"/>
              <a:t>vel</a:t>
            </a:r>
            <a:r>
              <a:rPr lang="hu-HU" dirty="0"/>
              <a:t> </a:t>
            </a:r>
            <a:r>
              <a:rPr lang="hu-HU" dirty="0" err="1"/>
              <a:t>imperdiet</a:t>
            </a:r>
            <a:r>
              <a:rPr lang="hu-HU" dirty="0"/>
              <a:t> </a:t>
            </a:r>
            <a:r>
              <a:rPr lang="hu-HU" dirty="0" err="1"/>
              <a:t>liber</a:t>
            </a:r>
            <a:r>
              <a:rPr lang="hu-HU" dirty="0"/>
              <a:t>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02047" y="2211670"/>
            <a:ext cx="0" cy="288000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83846" y="2213530"/>
            <a:ext cx="0" cy="288000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AF5CEC3-74B3-4849-81A4-D592C718F9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4707BC-45D3-4EC3-A9AF-21EF5154F622}"/>
              </a:ext>
            </a:extLst>
          </p:cNvPr>
          <p:cNvCxnSpPr>
            <a:cxnSpLocks/>
          </p:cNvCxnSpPr>
          <p:nvPr/>
        </p:nvCxnSpPr>
        <p:spPr>
          <a:xfrm>
            <a:off x="1010497" y="2352516"/>
            <a:ext cx="1134829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301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ővonal_3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8C0866-B307-46FA-B2DE-2A1DDD85E779}"/>
              </a:ext>
            </a:extLst>
          </p:cNvPr>
          <p:cNvCxnSpPr>
            <a:cxnSpLocks/>
          </p:cNvCxnSpPr>
          <p:nvPr/>
        </p:nvCxnSpPr>
        <p:spPr>
          <a:xfrm>
            <a:off x="1010497" y="2352516"/>
            <a:ext cx="1134829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02047" y="2208301"/>
            <a:ext cx="0" cy="288000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1382" y="2576592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2007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1384" y="3445893"/>
            <a:ext cx="2880322" cy="23292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E0E5AE-430C-DE4A-B847-31E6FF03C4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0663" y="2576592"/>
            <a:ext cx="288478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2009</a:t>
            </a:r>
            <a:endParaRPr lang="en-US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E2B6E60C-9C01-F040-8E12-ABFC84F46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0665" y="3445893"/>
            <a:ext cx="2880322" cy="23292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CBE2676-6135-5A43-8336-76C43D3419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717" y="2576592"/>
            <a:ext cx="2880324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spc="0" baseline="0">
                <a:solidFill>
                  <a:srgbClr val="E83A4C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2005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5BB313F-7792-D147-ABCD-A06602A83B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3719" y="3445893"/>
            <a:ext cx="2880322" cy="23292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 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</a:t>
            </a:r>
            <a:endParaRPr lang="hu-HU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504896" y="2208301"/>
            <a:ext cx="0" cy="288000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973672" y="2208301"/>
            <a:ext cx="0" cy="288000"/>
          </a:xfrm>
          <a:prstGeom prst="line">
            <a:avLst/>
          </a:prstGeom>
          <a:ln w="12700">
            <a:solidFill>
              <a:srgbClr val="E94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BA4AB42-083D-41F0-8F2D-F9CAF8FD8D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</p:spTree>
    <p:extLst>
      <p:ext uri="{BB962C8B-B14F-4D97-AF65-F5344CB8AC3E}">
        <p14:creationId xmlns:p14="http://schemas.microsoft.com/office/powerpoint/2010/main" val="2476023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old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388" y="1264961"/>
            <a:ext cx="4737600" cy="458136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</a:t>
            </a:r>
            <a:br>
              <a:rPr lang="hu-HU" dirty="0"/>
            </a:br>
            <a:r>
              <a:rPr lang="hu-HU" dirty="0"/>
              <a:t>A</a:t>
            </a:r>
            <a:r>
              <a:rPr lang="en-US" dirty="0" err="1"/>
              <a:t>nte</a:t>
            </a:r>
            <a:r>
              <a:rPr lang="en-US" dirty="0"/>
              <a:t> lacus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ante lacus maximus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quam.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lacus maximus </a:t>
            </a:r>
            <a:r>
              <a:rPr lang="en-US" dirty="0" err="1"/>
              <a:t>turpis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264961"/>
            <a:ext cx="4737600" cy="458136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ante lacus maximus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quam.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95A48C-9E48-4CD8-8F18-E5D1CAF2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73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oldal+1_álló_ké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388" y="1264961"/>
            <a:ext cx="4737600" cy="45813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</a:t>
            </a:r>
            <a:br>
              <a:rPr lang="hu-HU" dirty="0"/>
            </a:br>
            <a:r>
              <a:rPr lang="hu-HU" dirty="0"/>
              <a:t>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21894" y="0"/>
            <a:ext cx="497010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D3AE3-9A38-FB4E-8626-7EDF08FFB155}"/>
              </a:ext>
            </a:extLst>
          </p:cNvPr>
          <p:cNvCxnSpPr>
            <a:cxnSpLocks noChangeAspect="1"/>
          </p:cNvCxnSpPr>
          <p:nvPr/>
        </p:nvCxnSpPr>
        <p:spPr>
          <a:xfrm>
            <a:off x="6850596" y="-103239"/>
            <a:ext cx="0" cy="7092975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</p:spTree>
    <p:extLst>
      <p:ext uri="{BB962C8B-B14F-4D97-AF65-F5344CB8AC3E}">
        <p14:creationId xmlns:p14="http://schemas.microsoft.com/office/powerpoint/2010/main" val="379936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oldal+1_fekvő_ké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388" y="1264961"/>
            <a:ext cx="4737600" cy="45813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</a:t>
            </a:r>
            <a:br>
              <a:rPr lang="hu-HU" dirty="0"/>
            </a:br>
            <a:r>
              <a:rPr lang="hu-HU" dirty="0"/>
              <a:t>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221894" y="1777154"/>
            <a:ext cx="4970105" cy="330369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4D3AE3-9A38-FB4E-8626-7EDF08FFB155}"/>
              </a:ext>
            </a:extLst>
          </p:cNvPr>
          <p:cNvCxnSpPr>
            <a:cxnSpLocks noChangeAspect="1"/>
          </p:cNvCxnSpPr>
          <p:nvPr/>
        </p:nvCxnSpPr>
        <p:spPr>
          <a:xfrm>
            <a:off x="6850596" y="-229703"/>
            <a:ext cx="0" cy="7276546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AD926-7D91-4029-9680-775904DD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558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_oldal+2_fekvő_ké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D3AE3-9A38-FB4E-8626-7EDF08FFB155}"/>
              </a:ext>
            </a:extLst>
          </p:cNvPr>
          <p:cNvCxnSpPr>
            <a:cxnSpLocks noChangeAspect="1"/>
          </p:cNvCxnSpPr>
          <p:nvPr/>
        </p:nvCxnSpPr>
        <p:spPr>
          <a:xfrm>
            <a:off x="6850596" y="-103239"/>
            <a:ext cx="0" cy="7092975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4737603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221894" y="0"/>
            <a:ext cx="4970105" cy="330369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221894" y="3554308"/>
            <a:ext cx="4970105" cy="330369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388" y="1264961"/>
            <a:ext cx="4737600" cy="45813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hu-HU" dirty="0"/>
              <a:t>. Vivamus mi arcu, efficitur vitae.</a:t>
            </a:r>
            <a:br>
              <a:rPr lang="hu-HU" dirty="0"/>
            </a:br>
            <a:r>
              <a:rPr lang="hu-HU" dirty="0"/>
              <a:t>A</a:t>
            </a:r>
            <a:r>
              <a:rPr lang="en-US" dirty="0" err="1"/>
              <a:t>nte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 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 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vel </a:t>
            </a:r>
            <a:r>
              <a:rPr lang="en-US" dirty="0" err="1"/>
              <a:t>quam</a:t>
            </a:r>
            <a:r>
              <a:rPr lang="en-US" dirty="0"/>
              <a:t>. Cras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lacinia </a:t>
            </a:r>
            <a:r>
              <a:rPr lang="en-US" dirty="0" err="1"/>
              <a:t>feugiat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Vestibulum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ante </a:t>
            </a:r>
            <a:r>
              <a:rPr lang="en-US" dirty="0" err="1"/>
              <a:t>lacus</a:t>
            </a:r>
            <a:r>
              <a:rPr lang="en-US" dirty="0"/>
              <a:t> maximus </a:t>
            </a:r>
            <a:r>
              <a:rPr lang="en-US" dirty="0" err="1"/>
              <a:t>turpis</a:t>
            </a:r>
            <a:r>
              <a:rPr lang="en-US" dirty="0"/>
              <a:t>,</a:t>
            </a:r>
            <a:br>
              <a:rPr lang="hu-HU" dirty="0"/>
            </a:br>
            <a:r>
              <a:rPr lang="en-US" dirty="0"/>
              <a:t>vel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oldal_3_álló_kép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D09E6-C274-4AA2-B875-EBF5E543E3AF}"/>
              </a:ext>
            </a:extLst>
          </p:cNvPr>
          <p:cNvCxnSpPr>
            <a:cxnSpLocks/>
          </p:cNvCxnSpPr>
          <p:nvPr/>
        </p:nvCxnSpPr>
        <p:spPr>
          <a:xfrm>
            <a:off x="962785" y="726167"/>
            <a:ext cx="1132198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2616" y="1063483"/>
            <a:ext cx="2048660" cy="28268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38635" y="1071542"/>
            <a:ext cx="2048660" cy="28268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924958" y="1071542"/>
            <a:ext cx="2048660" cy="28268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30702166-F4D9-4841-835C-E0402ED113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720" y="4398925"/>
            <a:ext cx="2829508" cy="13955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B2EEAE62-5D87-4CD3-AA9E-E271EB41A9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1384" y="4409287"/>
            <a:ext cx="2828166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DF7FD648-4CAA-41A0-8688-6669E8885B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7707" y="4409287"/>
            <a:ext cx="2828165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99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oldal_3_álló_kép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72094" y="718108"/>
            <a:ext cx="2298959" cy="3172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41288" y="726167"/>
            <a:ext cx="2298959" cy="3172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924957" y="726167"/>
            <a:ext cx="2298959" cy="3172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B9A45E-1F61-4A00-902F-1A9D4A9E6EF8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269A1D1-117B-417C-ABE2-DD1E209BD5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720" y="4398925"/>
            <a:ext cx="2829508" cy="13955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D2D21555-76B2-497E-84BD-47B7C653C4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1384" y="4409287"/>
            <a:ext cx="2828166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9477926A-6D99-400F-AE84-DE009451B9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7707" y="4409287"/>
            <a:ext cx="2828165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26DFC7-1D83-41C2-935B-E6B3B7FBDE07}"/>
              </a:ext>
            </a:extLst>
          </p:cNvPr>
          <p:cNvCxnSpPr>
            <a:cxnSpLocks/>
          </p:cNvCxnSpPr>
          <p:nvPr/>
        </p:nvCxnSpPr>
        <p:spPr>
          <a:xfrm>
            <a:off x="4145782" y="-113600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A82130-FC1C-4204-8204-30C85679C70B}"/>
              </a:ext>
            </a:extLst>
          </p:cNvPr>
          <p:cNvCxnSpPr>
            <a:cxnSpLocks/>
          </p:cNvCxnSpPr>
          <p:nvPr/>
        </p:nvCxnSpPr>
        <p:spPr>
          <a:xfrm>
            <a:off x="7607253" y="-113600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7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478">
          <p15:clr>
            <a:srgbClr val="FBAE40"/>
          </p15:clr>
        </p15:guide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oldal_3_kép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D09E6-C274-4AA2-B875-EBF5E543E3AF}"/>
              </a:ext>
            </a:extLst>
          </p:cNvPr>
          <p:cNvCxnSpPr/>
          <p:nvPr/>
        </p:nvCxnSpPr>
        <p:spPr>
          <a:xfrm>
            <a:off x="962785" y="726167"/>
            <a:ext cx="11321980" cy="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35006" y="1061494"/>
            <a:ext cx="4255200" cy="282848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2616" y="1063483"/>
            <a:ext cx="2048660" cy="28268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438635" y="1071542"/>
            <a:ext cx="2048660" cy="28268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28DB79C-CE77-479F-8C71-2FF2A57E08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720" y="4398925"/>
            <a:ext cx="2829508" cy="13955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F4ED5429-320E-4C3B-9147-6E6ADBDF7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1384" y="4409287"/>
            <a:ext cx="2828166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74B8FE8-DB1B-409D-A483-CE6CE5705D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7707" y="4409287"/>
            <a:ext cx="2828165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61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2797">
          <p15:clr>
            <a:srgbClr val="FBAE40"/>
          </p15:clr>
        </p15:guide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világos_téma_3s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59" y="2457817"/>
            <a:ext cx="7891717" cy="20672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Három soros</a:t>
            </a:r>
            <a:br>
              <a:rPr lang="hu-HU" dirty="0"/>
            </a:br>
            <a:r>
              <a:rPr lang="hu-HU" dirty="0"/>
              <a:t>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5018181"/>
            <a:ext cx="7891715" cy="5163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 Verdana 16pt</a:t>
            </a:r>
            <a:br>
              <a:rPr lang="hu-HU" dirty="0"/>
            </a:br>
            <a:r>
              <a:rPr lang="hu-HU" dirty="0"/>
              <a:t>Maximum 2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4628347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49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es_oldal_3_kép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72094" y="718108"/>
            <a:ext cx="2298959" cy="3172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41288" y="726167"/>
            <a:ext cx="2298959" cy="3172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B1692D65-A7E1-8948-ACEF-ABB91E5C3BBB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35006" y="726167"/>
            <a:ext cx="4255200" cy="316381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/>
              <a:t>Kép helye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05EB335-73D8-4317-8557-186D878170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720" y="4398925"/>
            <a:ext cx="2829508" cy="13955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A88821E-26F5-4859-9283-BF971B016D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1384" y="4409287"/>
            <a:ext cx="2828166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9CCEC47-7194-44C5-BD2F-3EA72B3B594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7707" y="4409287"/>
            <a:ext cx="2828165" cy="1395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20202020204" pitchFamily="34" charset="0"/>
              <a:buNone/>
              <a:tabLst/>
              <a:defRPr sz="16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Kenyérszöveg Verdana 16 pt. </a:t>
            </a:r>
            <a:r>
              <a:rPr lang="en-US" dirty="0"/>
              <a:t>Vestibulum vel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hu-HU" dirty="0"/>
              <a:t>.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3FB1C-9325-4C56-999B-62CD851F2A1F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F054BB-8A47-47E6-B70A-9A908D98B9D4}"/>
              </a:ext>
            </a:extLst>
          </p:cNvPr>
          <p:cNvCxnSpPr>
            <a:cxnSpLocks/>
          </p:cNvCxnSpPr>
          <p:nvPr/>
        </p:nvCxnSpPr>
        <p:spPr>
          <a:xfrm>
            <a:off x="4145782" y="-113600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3B6AB-8A5A-4850-BDCF-2862CEB07495}"/>
              </a:ext>
            </a:extLst>
          </p:cNvPr>
          <p:cNvCxnSpPr>
            <a:cxnSpLocks/>
          </p:cNvCxnSpPr>
          <p:nvPr/>
        </p:nvCxnSpPr>
        <p:spPr>
          <a:xfrm>
            <a:off x="7607253" y="-113600"/>
            <a:ext cx="0" cy="5908110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53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27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bra_1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982662" y="1365250"/>
            <a:ext cx="10226675" cy="45005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hu-HU" dirty="0"/>
              <a:t>Ábra/Kép/Táblázat stb. helye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8231390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450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558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bra_2e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6529388" y="1365284"/>
            <a:ext cx="4679950" cy="45005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hu-HU" dirty="0"/>
              <a:t>Ábra/Kép/Táblázat stb. helye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982663" y="1365250"/>
            <a:ext cx="4679950" cy="45005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hu-HU" dirty="0"/>
              <a:t>Ábra/Kép/Táblázat stb. helye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6385" y="315662"/>
            <a:ext cx="8231390" cy="5812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Cím Georgia 36pt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9783B2-3483-E241-8FFF-0F5CEDC5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655" y="6341802"/>
            <a:ext cx="2743200" cy="234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1400">
                <a:solidFill>
                  <a:srgbClr val="E83A4C"/>
                </a:solidFill>
              </a:defRPr>
            </a:lvl1pPr>
          </a:lstStyle>
          <a:p>
            <a:fld id="{FA70BDC0-20F1-474C-B459-468D69EB5852}" type="slidenum">
              <a:rPr lang="hu-HU" smtClean="0"/>
              <a:pPr/>
              <a:t>‹Nr.›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064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586">
          <p15:clr>
            <a:srgbClr val="FBAE40"/>
          </p15:clr>
        </p15:guide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7086-8D0B-450C-A042-FA5735424950}" type="slidenum">
              <a:rPr lang="hu-HU" smtClean="0"/>
              <a:t>‹Nr.›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143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sötét_téma_1sor">
    <p:bg>
      <p:bgPr>
        <a:solidFill>
          <a:srgbClr val="1E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98158"/>
            <a:ext cx="7891716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Egy soros főcím Georgia 44pt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3447288"/>
            <a:ext cx="7891715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084DCF-4FB5-4025-B4BA-1ED09C4C6730}"/>
              </a:ext>
            </a:extLst>
          </p:cNvPr>
          <p:cNvCxnSpPr>
            <a:cxnSpLocks/>
          </p:cNvCxnSpPr>
          <p:nvPr/>
        </p:nvCxnSpPr>
        <p:spPr>
          <a:xfrm>
            <a:off x="642650" y="-89792"/>
            <a:ext cx="0" cy="3084183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2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sötét_téma_2sor">
    <p:bg>
      <p:bgPr>
        <a:solidFill>
          <a:srgbClr val="1E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57818"/>
            <a:ext cx="7891715" cy="1360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Két soros 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3921261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EAA180E-5168-4EBC-B334-A49D480948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4298349"/>
            <a:ext cx="7891713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</p:spTree>
    <p:extLst>
      <p:ext uri="{BB962C8B-B14F-4D97-AF65-F5344CB8AC3E}">
        <p14:creationId xmlns:p14="http://schemas.microsoft.com/office/powerpoint/2010/main" val="253344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sötét_téma_3sor">
    <p:bg>
      <p:bgPr>
        <a:solidFill>
          <a:srgbClr val="1E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57817"/>
            <a:ext cx="7891716" cy="20672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Három soros</a:t>
            </a:r>
            <a:br>
              <a:rPr lang="hu-HU" dirty="0"/>
            </a:br>
            <a:r>
              <a:rPr lang="hu-HU" dirty="0"/>
              <a:t>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5018181"/>
            <a:ext cx="7891714" cy="5163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 Verdana 16pt</a:t>
            </a:r>
            <a:br>
              <a:rPr lang="hu-HU" dirty="0"/>
            </a:br>
            <a:r>
              <a:rPr lang="hu-HU" dirty="0"/>
              <a:t>Maximum 2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4628347"/>
          </a:xfrm>
          <a:prstGeom prst="line">
            <a:avLst/>
          </a:prstGeom>
          <a:ln w="12700">
            <a:solidFill>
              <a:srgbClr val="E83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57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kép_téma_1sor">
    <p:bg>
      <p:bgPr>
        <a:pattFill prst="pct90">
          <a:fgClr>
            <a:srgbClr val="30A4D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98158"/>
            <a:ext cx="7891716" cy="5231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Egy soros főcím Georgia 44pt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3447288"/>
            <a:ext cx="7891715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084DCF-4FB5-4025-B4BA-1ED09C4C6730}"/>
              </a:ext>
            </a:extLst>
          </p:cNvPr>
          <p:cNvCxnSpPr>
            <a:cxnSpLocks/>
          </p:cNvCxnSpPr>
          <p:nvPr/>
        </p:nvCxnSpPr>
        <p:spPr>
          <a:xfrm>
            <a:off x="642650" y="-89792"/>
            <a:ext cx="0" cy="3084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400" y="6188400"/>
            <a:ext cx="903600" cy="3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98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kép_téma_2sor">
    <p:bg>
      <p:bgPr>
        <a:pattFill prst="pct90">
          <a:fgClr>
            <a:srgbClr val="30A4D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57818"/>
            <a:ext cx="7891715" cy="1360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Két soros 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39212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EAA180E-5168-4EBC-B334-A49D480948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4298349"/>
            <a:ext cx="7891713" cy="7708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</a:t>
            </a:r>
            <a:br>
              <a:rPr lang="hu-HU" dirty="0"/>
            </a:br>
            <a:r>
              <a:rPr lang="hu-HU" dirty="0"/>
              <a:t>Verdana 16pt</a:t>
            </a:r>
            <a:br>
              <a:rPr lang="hu-HU" dirty="0"/>
            </a:br>
            <a:r>
              <a:rPr lang="hu-HU" dirty="0"/>
              <a:t>Maximum 3 sor</a:t>
            </a: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400" y="6188400"/>
            <a:ext cx="903600" cy="3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93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őcím_kép_téma_3sor">
    <p:bg>
      <p:bgPr>
        <a:pattFill prst="pct90">
          <a:fgClr>
            <a:srgbClr val="30A4D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B7E821-AACC-9B4C-AB9C-529FA5ECF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060" y="2457817"/>
            <a:ext cx="7891716" cy="20672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5400"/>
              </a:lnSpc>
              <a:buNone/>
              <a:defRPr sz="4400" spc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hu-HU" dirty="0"/>
              <a:t>Három soros</a:t>
            </a:r>
            <a:br>
              <a:rPr lang="hu-HU" dirty="0"/>
            </a:br>
            <a:r>
              <a:rPr lang="hu-HU" dirty="0"/>
              <a:t>főcím</a:t>
            </a:r>
            <a:br>
              <a:rPr lang="hu-HU" dirty="0"/>
            </a:br>
            <a:r>
              <a:rPr lang="hu-HU" dirty="0"/>
              <a:t>Georgia 44pt</a:t>
            </a:r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DF101C3-E7AA-F64D-99D6-46D4133A73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061" y="5018181"/>
            <a:ext cx="7891714" cy="5163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16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u-HU" dirty="0"/>
              <a:t>Alcím Verdana 16pt</a:t>
            </a:r>
            <a:br>
              <a:rPr lang="hu-HU" dirty="0"/>
            </a:br>
            <a:r>
              <a:rPr lang="hu-HU" dirty="0"/>
              <a:t>Maximum 2 sor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1EDA2-85F1-400B-91CA-A2E2D3AA2B0B}"/>
              </a:ext>
            </a:extLst>
          </p:cNvPr>
          <p:cNvCxnSpPr>
            <a:cxnSpLocks/>
          </p:cNvCxnSpPr>
          <p:nvPr/>
        </p:nvCxnSpPr>
        <p:spPr>
          <a:xfrm>
            <a:off x="642650" y="-103239"/>
            <a:ext cx="0" cy="46283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400" y="6188400"/>
            <a:ext cx="903600" cy="3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3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91">
          <p15:clr>
            <a:srgbClr val="FBAE40"/>
          </p15:clr>
        </p15:guide>
        <p15:guide id="2" pos="619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02400" y="6188400"/>
            <a:ext cx="902401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19" r:id="rId10"/>
    <p:sldLayoutId id="2147484420" r:id="rId11"/>
    <p:sldLayoutId id="2147484421" r:id="rId12"/>
    <p:sldLayoutId id="2147484422" r:id="rId13"/>
    <p:sldLayoutId id="2147484423" r:id="rId14"/>
    <p:sldLayoutId id="2147484400" r:id="rId15"/>
    <p:sldLayoutId id="2147484401" r:id="rId16"/>
    <p:sldLayoutId id="2147484402" r:id="rId17"/>
    <p:sldLayoutId id="2147484403" r:id="rId18"/>
    <p:sldLayoutId id="2147484404" r:id="rId19"/>
    <p:sldLayoutId id="2147484405" r:id="rId20"/>
    <p:sldLayoutId id="2147484406" r:id="rId21"/>
    <p:sldLayoutId id="2147484407" r:id="rId22"/>
    <p:sldLayoutId id="2147484408" r:id="rId23"/>
    <p:sldLayoutId id="2147484409" r:id="rId24"/>
    <p:sldLayoutId id="2147484410" r:id="rId25"/>
    <p:sldLayoutId id="2147484411" r:id="rId26"/>
    <p:sldLayoutId id="2147484412" r:id="rId27"/>
    <p:sldLayoutId id="2147484413" r:id="rId28"/>
    <p:sldLayoutId id="2147484414" r:id="rId29"/>
    <p:sldLayoutId id="2147484415" r:id="rId30"/>
    <p:sldLayoutId id="2147484416" r:id="rId31"/>
    <p:sldLayoutId id="2147484417" r:id="rId32"/>
    <p:sldLayoutId id="2147484418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Verdana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khu.szentkut.hu/a-monumentis-projekt-eredmenyei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khu.szentkut.h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szecseny.ferencesek.hu/en/kezdolap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7E65B-2FA5-4F76-B3B7-763DA91D4C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6061" y="4292588"/>
            <a:ext cx="7891715" cy="443799"/>
          </a:xfrm>
        </p:spPr>
        <p:txBody>
          <a:bodyPr/>
          <a:lstStyle/>
          <a:p>
            <a:r>
              <a:rPr lang="hu-HU" dirty="0" err="1"/>
              <a:t>Closing</a:t>
            </a:r>
            <a:r>
              <a:rPr lang="hu-HU" dirty="0"/>
              <a:t> </a:t>
            </a:r>
            <a:r>
              <a:rPr lang="hu-HU" dirty="0" err="1"/>
              <a:t>Conference</a:t>
            </a:r>
            <a:endParaRPr lang="hu-H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01763A-C630-42D8-A1AA-3E146519FA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6059" y="1047964"/>
            <a:ext cx="10647669" cy="1746607"/>
          </a:xfrm>
        </p:spPr>
        <p:txBody>
          <a:bodyPr/>
          <a:lstStyle/>
          <a:p>
            <a:r>
              <a:rPr lang="en-US" sz="2800" dirty="0"/>
              <a:t>Touristic Development of Franciscan Cultural Heritage Sites of the Border Area by the Cooperation of the Two Provinces</a:t>
            </a:r>
            <a:endParaRPr lang="hu-HU" sz="2800" dirty="0"/>
          </a:p>
          <a:p>
            <a:r>
              <a:rPr lang="en-US" sz="1600" dirty="0"/>
              <a:t>SKHU/1601/1.1/060</a:t>
            </a:r>
          </a:p>
          <a:p>
            <a:r>
              <a:rPr lang="hu-HU" sz="2800" dirty="0"/>
              <a:t>MONUMENTIS</a:t>
            </a:r>
          </a:p>
          <a:p>
            <a:endParaRPr lang="hu-HU" sz="2800" dirty="0"/>
          </a:p>
          <a:p>
            <a:endParaRPr lang="hu-HU" sz="2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F5468D5-2473-45B4-AE98-EA5491CF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23" y="6357616"/>
            <a:ext cx="1700931" cy="33530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263EDE-DF27-499F-88FA-5716274E2B35}"/>
              </a:ext>
            </a:extLst>
          </p:cNvPr>
          <p:cNvPicPr/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8" y="6355104"/>
            <a:ext cx="1625600" cy="3378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A7931E8-C2D0-4B02-89F6-F75B8DF7F8A5}"/>
              </a:ext>
            </a:extLst>
          </p:cNvPr>
          <p:cNvSpPr txBox="1"/>
          <p:nvPr/>
        </p:nvSpPr>
        <p:spPr>
          <a:xfrm>
            <a:off x="8867776" y="6402161"/>
            <a:ext cx="8449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/>
              <a:t>skhu.eu 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41E3AFA-1227-490C-AA1D-1CE0846835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712759" y="6285552"/>
            <a:ext cx="2061583" cy="4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6060" y="324725"/>
            <a:ext cx="5119940" cy="1426583"/>
          </a:xfrm>
        </p:spPr>
        <p:txBody>
          <a:bodyPr/>
          <a:lstStyle/>
          <a:p>
            <a:r>
              <a:rPr lang="hu-HU" dirty="0">
                <a:solidFill>
                  <a:srgbClr val="E83A4C"/>
                </a:solidFill>
              </a:rPr>
              <a:t>2.2.4.</a:t>
            </a:r>
          </a:p>
          <a:p>
            <a:r>
              <a:rPr lang="hu-HU" dirty="0" err="1"/>
              <a:t>Fil’akovo</a:t>
            </a:r>
            <a:endParaRPr lang="hu-H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76061" y="2185261"/>
            <a:ext cx="5119939" cy="1836549"/>
          </a:xfrm>
        </p:spPr>
        <p:txBody>
          <a:bodyPr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200" dirty="0"/>
              <a:t>-     </a:t>
            </a:r>
            <a:r>
              <a:rPr lang="en-US" sz="1200" dirty="0"/>
              <a:t>Vernissage at the opening of the permanent exhibition in </a:t>
            </a:r>
            <a:r>
              <a:rPr lang="en-US" sz="1200" dirty="0" err="1"/>
              <a:t>Fiľ</a:t>
            </a:r>
            <a:r>
              <a:rPr lang="hu-HU" sz="1200" dirty="0"/>
              <a:t> </a:t>
            </a:r>
            <a:r>
              <a:rPr lang="en-US" sz="1200" dirty="0" err="1"/>
              <a:t>akovo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Booklet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Social</a:t>
            </a:r>
            <a:r>
              <a:rPr lang="hu-HU" sz="1200" dirty="0"/>
              <a:t> </a:t>
            </a:r>
            <a:r>
              <a:rPr lang="hu-HU" sz="1200" dirty="0" err="1"/>
              <a:t>network</a:t>
            </a:r>
            <a:r>
              <a:rPr lang="hu-HU" sz="1200" dirty="0"/>
              <a:t> </a:t>
            </a:r>
            <a:r>
              <a:rPr lang="hu-HU" sz="1200" dirty="0" err="1"/>
              <a:t>campaign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Digitalisation</a:t>
            </a:r>
            <a:r>
              <a:rPr lang="hu-HU" sz="1200" dirty="0"/>
              <a:t> of 17th </a:t>
            </a:r>
            <a:r>
              <a:rPr lang="hu-HU" sz="1200" dirty="0" err="1"/>
              <a:t>century</a:t>
            </a:r>
            <a:r>
              <a:rPr lang="hu-HU" sz="1200" dirty="0"/>
              <a:t> </a:t>
            </a:r>
            <a:r>
              <a:rPr lang="hu-HU" sz="1200" dirty="0" err="1"/>
              <a:t>book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Press </a:t>
            </a:r>
            <a:r>
              <a:rPr lang="hu-HU" sz="1200" dirty="0" err="1"/>
              <a:t>advertising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Logo</a:t>
            </a:r>
            <a:r>
              <a:rPr lang="hu-HU" sz="1200" dirty="0"/>
              <a:t> </a:t>
            </a:r>
            <a:r>
              <a:rPr lang="hu-HU" sz="1200" dirty="0" err="1"/>
              <a:t>creation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Restoration</a:t>
            </a:r>
            <a:r>
              <a:rPr lang="hu-HU" sz="1200" dirty="0"/>
              <a:t> of </a:t>
            </a:r>
            <a:r>
              <a:rPr lang="hu-HU" sz="1200" dirty="0" err="1"/>
              <a:t>altar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Adaptation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historic</a:t>
            </a:r>
            <a:r>
              <a:rPr lang="hu-HU" sz="1200" dirty="0"/>
              <a:t> </a:t>
            </a:r>
            <a:r>
              <a:rPr lang="hu-HU" sz="1200" dirty="0" err="1"/>
              <a:t>friars</a:t>
            </a:r>
            <a:r>
              <a:rPr lang="hu-HU" sz="1200" dirty="0"/>
              <a:t>’ </a:t>
            </a:r>
            <a:r>
              <a:rPr lang="hu-HU" sz="1200" dirty="0" err="1"/>
              <a:t>room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Adaptation</a:t>
            </a:r>
            <a:r>
              <a:rPr lang="hu-HU" sz="1200" dirty="0"/>
              <a:t> of </a:t>
            </a:r>
            <a:r>
              <a:rPr lang="hu-HU" sz="1200" dirty="0" err="1"/>
              <a:t>corridor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installattion</a:t>
            </a:r>
            <a:r>
              <a:rPr lang="hu-HU" sz="1200" dirty="0"/>
              <a:t> of </a:t>
            </a:r>
            <a:r>
              <a:rPr lang="hu-HU" sz="1200" dirty="0" err="1"/>
              <a:t>exhibition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Equipment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exhibition</a:t>
            </a:r>
            <a:r>
              <a:rPr lang="hu-HU" sz="1200" dirty="0"/>
              <a:t> </a:t>
            </a:r>
            <a:r>
              <a:rPr lang="hu-HU" sz="1200" dirty="0" err="1"/>
              <a:t>room</a:t>
            </a:r>
            <a:r>
              <a:rPr lang="hu-HU" sz="1200" dirty="0"/>
              <a:t> </a:t>
            </a:r>
            <a:r>
              <a:rPr lang="hu-HU" sz="1200" dirty="0" err="1"/>
              <a:t>with</a:t>
            </a:r>
            <a:r>
              <a:rPr lang="hu-HU" sz="1200" dirty="0"/>
              <a:t> </a:t>
            </a:r>
            <a:r>
              <a:rPr lang="hu-HU" sz="1200" dirty="0" err="1"/>
              <a:t>chairs</a:t>
            </a:r>
            <a:r>
              <a:rPr lang="hu-HU" sz="1200" dirty="0"/>
              <a:t> and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historic</a:t>
            </a:r>
            <a:r>
              <a:rPr lang="hu-HU" sz="1200" dirty="0"/>
              <a:t> </a:t>
            </a:r>
            <a:r>
              <a:rPr lang="hu-HU" sz="1200" dirty="0" err="1"/>
              <a:t>friar’s</a:t>
            </a:r>
            <a:r>
              <a:rPr lang="hu-HU" sz="1200" dirty="0"/>
              <a:t> </a:t>
            </a:r>
            <a:r>
              <a:rPr lang="hu-HU" sz="1200" dirty="0" err="1"/>
              <a:t>room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Cleaning and preparation of exhibition items for the permanent exhibitions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Interactive</a:t>
            </a:r>
            <a:r>
              <a:rPr lang="hu-HU" sz="1200" dirty="0"/>
              <a:t> projection.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10</a:t>
            </a:fld>
            <a:endParaRPr lang="hu-HU" dirty="0"/>
          </a:p>
        </p:txBody>
      </p:sp>
      <p:pic>
        <p:nvPicPr>
          <p:cNvPr id="12" name="Kép helye 11" descr="A képen szöveg, személy, állás, személyek látható&#10;&#10;Automatikusan generált leírás">
            <a:extLst>
              <a:ext uri="{FF2B5EF4-FFF2-40B4-BE49-F238E27FC236}">
                <a16:creationId xmlns:a16="http://schemas.microsoft.com/office/drawing/2014/main" id="{C8F165C9-64CA-4FA7-A49E-FB65EBD79C0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73" r="173"/>
          <a:stretch>
            <a:fillRect/>
          </a:stretch>
        </p:blipFill>
        <p:spPr>
          <a:xfrm>
            <a:off x="7088330" y="1589713"/>
            <a:ext cx="4970105" cy="3303692"/>
          </a:xfrm>
        </p:spPr>
      </p:pic>
    </p:spTree>
    <p:extLst>
      <p:ext uri="{BB962C8B-B14F-4D97-AF65-F5344CB8AC3E}">
        <p14:creationId xmlns:p14="http://schemas.microsoft.com/office/powerpoint/2010/main" val="163786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EF7FA2-6DA1-4772-AE14-920E509C03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385" y="315662"/>
            <a:ext cx="8058164" cy="581292"/>
          </a:xfrm>
        </p:spPr>
        <p:txBody>
          <a:bodyPr/>
          <a:lstStyle/>
          <a:p>
            <a:r>
              <a:rPr lang="hu-HU" dirty="0"/>
              <a:t>The MONUMENTIS project in </a:t>
            </a:r>
            <a:r>
              <a:rPr lang="hu-HU" dirty="0" err="1"/>
              <a:t>pictures</a:t>
            </a:r>
            <a:r>
              <a:rPr lang="hu-HU" dirty="0"/>
              <a:t> and in </a:t>
            </a:r>
            <a:r>
              <a:rPr lang="hu-HU" dirty="0" err="1"/>
              <a:t>words</a:t>
            </a:r>
            <a:endParaRPr lang="hu-H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9DE90-F7C5-4746-87FF-0425DEC4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BDC0-20F1-474C-B459-468D69EB5852}" type="slidenum">
              <a:rPr lang="hu-HU" smtClean="0"/>
              <a:pPr/>
              <a:t>11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E3A80E5-0069-4E4F-B408-8F5093CB4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427" y="1323248"/>
            <a:ext cx="4612603" cy="461260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002AF5F-FB58-4455-9A50-BE266274CE8D}"/>
              </a:ext>
            </a:extLst>
          </p:cNvPr>
          <p:cNvSpPr txBox="1"/>
          <p:nvPr/>
        </p:nvSpPr>
        <p:spPr>
          <a:xfrm>
            <a:off x="735292" y="3429000"/>
            <a:ext cx="6025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http://skhu.szentkut.hu/a-monumentis-projekt-eredmenyei/</a:t>
            </a:r>
            <a:endParaRPr lang="hu-HU" i="1" dirty="0"/>
          </a:p>
          <a:p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38180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CA0CB-7DC8-0940-83E4-0BD6ED388D97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/>
        <p:txBody>
          <a:bodyPr wrap="square"/>
          <a:lstStyle/>
          <a:p>
            <a:r>
              <a:rPr lang="hu-HU" dirty="0">
                <a:solidFill>
                  <a:srgbClr val="E83A4C"/>
                </a:solidFill>
              </a:rPr>
              <a:t>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6B990-F77E-4245-AB4D-EB91F01051DA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982662" y="3105520"/>
            <a:ext cx="10226671" cy="1869435"/>
          </a:xfrm>
        </p:spPr>
        <p:txBody>
          <a:bodyPr wrap="square"/>
          <a:lstStyle/>
          <a:p>
            <a:r>
              <a:rPr lang="hu-HU" dirty="0" err="1"/>
              <a:t>Implementation</a:t>
            </a:r>
            <a:r>
              <a:rPr lang="hu-HU" dirty="0"/>
              <a:t> </a:t>
            </a:r>
            <a:r>
              <a:rPr lang="hu-HU" dirty="0" err="1"/>
              <a:t>experiences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227251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D9F9DF-3438-484C-92E5-090E42FA9E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385" y="455113"/>
            <a:ext cx="10218153" cy="1326790"/>
          </a:xfrm>
        </p:spPr>
        <p:txBody>
          <a:bodyPr/>
          <a:lstStyle/>
          <a:p>
            <a:r>
              <a:rPr lang="hu-HU" dirty="0"/>
              <a:t>Best </a:t>
            </a:r>
            <a:r>
              <a:rPr lang="hu-HU" dirty="0" err="1"/>
              <a:t>practises</a:t>
            </a:r>
            <a:r>
              <a:rPr lang="hu-HU" dirty="0"/>
              <a:t>, </a:t>
            </a:r>
            <a:r>
              <a:rPr lang="hu-HU" dirty="0" err="1"/>
              <a:t>good</a:t>
            </a:r>
            <a:r>
              <a:rPr lang="hu-HU" dirty="0"/>
              <a:t> </a:t>
            </a:r>
            <a:r>
              <a:rPr lang="hu-HU" dirty="0" err="1"/>
              <a:t>experiences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7C72C1-8E7E-47B5-BF4C-C841536FEA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85750" lvl="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Solution</a:t>
            </a:r>
            <a:r>
              <a:rPr lang="hu-HU" dirty="0"/>
              <a:t> </a:t>
            </a:r>
            <a:r>
              <a:rPr lang="hu-HU" dirty="0" err="1"/>
              <a:t>oriented</a:t>
            </a:r>
            <a:r>
              <a:rPr lang="hu-HU" dirty="0"/>
              <a:t> </a:t>
            </a:r>
            <a:r>
              <a:rPr lang="hu-HU" dirty="0" err="1"/>
              <a:t>participants</a:t>
            </a:r>
            <a:r>
              <a:rPr lang="hu-HU" dirty="0"/>
              <a:t>.</a:t>
            </a:r>
          </a:p>
          <a:p>
            <a:pPr marL="285750" lvl="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Patience</a:t>
            </a:r>
            <a:r>
              <a:rPr lang="hu-HU" dirty="0"/>
              <a:t> and </a:t>
            </a:r>
            <a:r>
              <a:rPr lang="hu-HU" dirty="0" err="1"/>
              <a:t>politically</a:t>
            </a:r>
            <a:r>
              <a:rPr lang="hu-HU" dirty="0"/>
              <a:t> </a:t>
            </a:r>
            <a:r>
              <a:rPr lang="hu-HU" dirty="0" err="1"/>
              <a:t>correct</a:t>
            </a:r>
            <a:r>
              <a:rPr lang="hu-HU" dirty="0"/>
              <a:t> </a:t>
            </a:r>
            <a:r>
              <a:rPr lang="hu-HU" dirty="0" err="1"/>
              <a:t>approaches</a:t>
            </a:r>
            <a:r>
              <a:rPr lang="hu-HU" dirty="0"/>
              <a:t> in preparation </a:t>
            </a:r>
            <a:r>
              <a:rPr lang="hu-HU" dirty="0" err="1"/>
              <a:t>bilingual</a:t>
            </a:r>
            <a:r>
              <a:rPr lang="hu-HU" dirty="0"/>
              <a:t> </a:t>
            </a:r>
            <a:r>
              <a:rPr lang="hu-HU" dirty="0" err="1"/>
              <a:t>historical</a:t>
            </a:r>
            <a:r>
              <a:rPr lang="hu-HU" dirty="0"/>
              <a:t> texts.</a:t>
            </a:r>
          </a:p>
          <a:p>
            <a:pPr marL="285750" lvl="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/>
              <a:t>Good </a:t>
            </a:r>
            <a:r>
              <a:rPr lang="hu-HU" dirty="0" err="1"/>
              <a:t>experiences</a:t>
            </a:r>
            <a:r>
              <a:rPr lang="hu-HU" dirty="0"/>
              <a:t> in </a:t>
            </a: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Slovak</a:t>
            </a:r>
            <a:r>
              <a:rPr lang="hu-HU" dirty="0"/>
              <a:t> </a:t>
            </a:r>
            <a:r>
              <a:rPr lang="hu-HU" dirty="0" err="1"/>
              <a:t>Province</a:t>
            </a:r>
            <a:r>
              <a:rPr lang="hu-HU" dirty="0"/>
              <a:t>.</a:t>
            </a:r>
          </a:p>
          <a:p>
            <a:pPr marL="285750" lvl="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/>
              <a:t>Humor.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BDC0-20F1-474C-B459-468D69EB5852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696BE35C-ADA4-4EFB-813C-8BCA03D8F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hu-HU" dirty="0" err="1"/>
              <a:t>Working</a:t>
            </a:r>
            <a:r>
              <a:rPr lang="hu-HU" dirty="0"/>
              <a:t> </a:t>
            </a:r>
            <a:r>
              <a:rPr lang="hu-HU" dirty="0" err="1"/>
              <a:t>relationship</a:t>
            </a:r>
            <a:r>
              <a:rPr lang="hu-HU" dirty="0"/>
              <a:t> in </a:t>
            </a:r>
            <a:r>
              <a:rPr lang="hu-HU" dirty="0" err="1"/>
              <a:t>implementing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project.</a:t>
            </a:r>
          </a:p>
          <a:p>
            <a:pPr marL="285750" indent="-285750">
              <a:buFontTx/>
              <a:buChar char="-"/>
            </a:pPr>
            <a:r>
              <a:rPr lang="hu-HU" dirty="0" err="1"/>
              <a:t>First</a:t>
            </a:r>
            <a:r>
              <a:rPr lang="hu-HU" dirty="0"/>
              <a:t> project </a:t>
            </a:r>
            <a:r>
              <a:rPr lang="hu-HU" dirty="0" err="1"/>
              <a:t>participation</a:t>
            </a:r>
            <a:r>
              <a:rPr lang="hu-HU" dirty="0"/>
              <a:t> </a:t>
            </a:r>
            <a:r>
              <a:rPr lang="hu-HU" dirty="0" err="1"/>
              <a:t>opportunity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Slovak</a:t>
            </a:r>
            <a:r>
              <a:rPr lang="hu-HU" dirty="0"/>
              <a:t> </a:t>
            </a:r>
            <a:r>
              <a:rPr lang="hu-HU" dirty="0" err="1"/>
              <a:t>Province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F571746-50E9-4750-8C20-A4939BE63080}"/>
              </a:ext>
            </a:extLst>
          </p:cNvPr>
          <p:cNvSpPr txBox="1"/>
          <p:nvPr/>
        </p:nvSpPr>
        <p:spPr>
          <a:xfrm>
            <a:off x="636389" y="2178121"/>
            <a:ext cx="4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83A4C"/>
                </a:solidFill>
              </a:rPr>
              <a:t>Lead </a:t>
            </a:r>
            <a:r>
              <a:rPr lang="hu-HU" sz="2000" dirty="0" err="1">
                <a:solidFill>
                  <a:srgbClr val="E83A4C"/>
                </a:solidFill>
              </a:rPr>
              <a:t>Beneficiary</a:t>
            </a:r>
            <a:endParaRPr lang="hu-HU" sz="2000" dirty="0">
              <a:solidFill>
                <a:srgbClr val="E83A4C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400F2D4-D974-498B-B720-4733943A1135}"/>
              </a:ext>
            </a:extLst>
          </p:cNvPr>
          <p:cNvSpPr txBox="1"/>
          <p:nvPr/>
        </p:nvSpPr>
        <p:spPr>
          <a:xfrm>
            <a:off x="6096000" y="2178121"/>
            <a:ext cx="4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rgbClr val="E83A4C"/>
                </a:solidFill>
              </a:rPr>
              <a:t>Slovak</a:t>
            </a:r>
            <a:r>
              <a:rPr lang="hu-HU" sz="2000" dirty="0">
                <a:solidFill>
                  <a:srgbClr val="E83A4C"/>
                </a:solidFill>
              </a:rPr>
              <a:t> </a:t>
            </a:r>
            <a:r>
              <a:rPr lang="hu-HU" sz="2000" dirty="0" err="1">
                <a:solidFill>
                  <a:srgbClr val="E83A4C"/>
                </a:solidFill>
              </a:rPr>
              <a:t>Beneficiary</a:t>
            </a:r>
            <a:endParaRPr lang="hu-HU" sz="2000" dirty="0">
              <a:solidFill>
                <a:srgbClr val="E83A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5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D9F9DF-3438-484C-92E5-090E42FA9E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385" y="455113"/>
            <a:ext cx="10218153" cy="1326790"/>
          </a:xfrm>
        </p:spPr>
        <p:txBody>
          <a:bodyPr/>
          <a:lstStyle/>
          <a:p>
            <a:r>
              <a:rPr lang="hu-HU" dirty="0" err="1"/>
              <a:t>Difficulties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7C72C1-8E7E-47B5-BF4C-C841536FEA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7944" y="3036138"/>
            <a:ext cx="4737600" cy="3366749"/>
          </a:xfrm>
        </p:spPr>
        <p:txBody>
          <a:bodyPr/>
          <a:lstStyle/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Changes</a:t>
            </a:r>
            <a:r>
              <a:rPr lang="hu-HU" dirty="0"/>
              <a:t> in lead </a:t>
            </a:r>
            <a:r>
              <a:rPr lang="hu-HU" dirty="0" err="1"/>
              <a:t>roles</a:t>
            </a:r>
            <a:r>
              <a:rPr lang="hu-HU" dirty="0"/>
              <a:t> </a:t>
            </a:r>
            <a:r>
              <a:rPr lang="hu-HU" dirty="0" err="1"/>
              <a:t>during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project (Szentkút, Szécsény).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/>
              <a:t>International project, </a:t>
            </a:r>
            <a:r>
              <a:rPr lang="hu-HU" dirty="0" err="1"/>
              <a:t>lots</a:t>
            </a:r>
            <a:r>
              <a:rPr lang="hu-HU" dirty="0"/>
              <a:t> of </a:t>
            </a:r>
            <a:r>
              <a:rPr lang="hu-HU" dirty="0" err="1"/>
              <a:t>participants</a:t>
            </a:r>
            <a:r>
              <a:rPr lang="hu-HU" dirty="0"/>
              <a:t>.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Missing</a:t>
            </a:r>
            <a:r>
              <a:rPr lang="hu-HU" dirty="0"/>
              <a:t> </a:t>
            </a:r>
            <a:r>
              <a:rPr lang="hu-HU" dirty="0" err="1"/>
              <a:t>competent</a:t>
            </a:r>
            <a:r>
              <a:rPr lang="hu-HU" dirty="0"/>
              <a:t> </a:t>
            </a:r>
            <a:r>
              <a:rPr lang="hu-HU" dirty="0" err="1"/>
              <a:t>person</a:t>
            </a:r>
            <a:r>
              <a:rPr lang="hu-HU" dirty="0"/>
              <a:t> in Szécsény </a:t>
            </a:r>
            <a:r>
              <a:rPr lang="hu-HU" dirty="0" err="1"/>
              <a:t>who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supervise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restoration</a:t>
            </a:r>
            <a:r>
              <a:rPr lang="hu-HU" dirty="0"/>
              <a:t> </a:t>
            </a:r>
            <a:r>
              <a:rPr lang="hu-HU" dirty="0" err="1"/>
              <a:t>works</a:t>
            </a:r>
            <a:r>
              <a:rPr lang="hu-HU" dirty="0"/>
              <a:t> (no </a:t>
            </a:r>
            <a:r>
              <a:rPr lang="hu-HU" dirty="0" err="1"/>
              <a:t>official</a:t>
            </a:r>
            <a:r>
              <a:rPr lang="hu-HU" dirty="0"/>
              <a:t> </a:t>
            </a:r>
            <a:r>
              <a:rPr lang="hu-HU" dirty="0" err="1"/>
              <a:t>supervision</a:t>
            </a:r>
            <a:r>
              <a:rPr lang="hu-HU" dirty="0"/>
              <a:t> in Hungary).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Difficulties</a:t>
            </a:r>
            <a:r>
              <a:rPr lang="hu-HU" dirty="0"/>
              <a:t> in </a:t>
            </a:r>
            <a:r>
              <a:rPr lang="hu-HU" dirty="0" err="1"/>
              <a:t>seeing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framework</a:t>
            </a:r>
            <a:r>
              <a:rPr lang="hu-HU" dirty="0"/>
              <a:t> </a:t>
            </a:r>
            <a:r>
              <a:rPr lang="hu-HU" dirty="0" err="1"/>
              <a:t>provided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JS (</a:t>
            </a:r>
            <a:r>
              <a:rPr lang="hu-HU" dirty="0" err="1"/>
              <a:t>legal</a:t>
            </a:r>
            <a:r>
              <a:rPr lang="hu-HU" dirty="0"/>
              <a:t>, </a:t>
            </a:r>
            <a:r>
              <a:rPr lang="hu-HU" dirty="0" err="1"/>
              <a:t>technical</a:t>
            </a:r>
            <a:r>
              <a:rPr lang="hu-HU" dirty="0"/>
              <a:t>, </a:t>
            </a:r>
            <a:r>
              <a:rPr lang="hu-HU" dirty="0" err="1"/>
              <a:t>administration</a:t>
            </a:r>
            <a:r>
              <a:rPr lang="hu-HU" dirty="0"/>
              <a:t>)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beginning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project.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/>
              <a:t>IMIS </a:t>
            </a:r>
            <a:r>
              <a:rPr lang="hu-HU" dirty="0" err="1"/>
              <a:t>problems</a:t>
            </a:r>
            <a:r>
              <a:rPr lang="hu-HU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BDC0-20F1-474C-B459-468D69EB5852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696BE35C-ADA4-4EFB-813C-8BCA03D8F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22470" y="3054924"/>
            <a:ext cx="5117119" cy="3214140"/>
          </a:xfrm>
        </p:spPr>
        <p:txBody>
          <a:bodyPr/>
          <a:lstStyle/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Legal</a:t>
            </a:r>
            <a:r>
              <a:rPr lang="hu-HU" dirty="0"/>
              <a:t> </a:t>
            </a:r>
            <a:r>
              <a:rPr lang="hu-HU" dirty="0" err="1"/>
              <a:t>framework</a:t>
            </a:r>
            <a:r>
              <a:rPr lang="hu-HU" dirty="0"/>
              <a:t> </a:t>
            </a:r>
            <a:r>
              <a:rPr lang="hu-HU" dirty="0" err="1"/>
              <a:t>provides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supervision</a:t>
            </a:r>
            <a:r>
              <a:rPr lang="hu-HU" dirty="0"/>
              <a:t>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continously</a:t>
            </a:r>
            <a:r>
              <a:rPr lang="hu-HU" dirty="0"/>
              <a:t> </a:t>
            </a:r>
            <a:r>
              <a:rPr lang="hu-HU" dirty="0" err="1"/>
              <a:t>during</a:t>
            </a:r>
            <a:r>
              <a:rPr lang="hu-HU" dirty="0"/>
              <a:t> </a:t>
            </a:r>
            <a:r>
              <a:rPr lang="hu-HU" dirty="0" err="1"/>
              <a:t>implementation</a:t>
            </a:r>
            <a:r>
              <a:rPr lang="hu-HU" dirty="0"/>
              <a:t> and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finishing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restoration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responsible</a:t>
            </a:r>
            <a:r>
              <a:rPr lang="hu-HU" dirty="0"/>
              <a:t> </a:t>
            </a:r>
            <a:r>
              <a:rPr lang="hu-HU" dirty="0" err="1"/>
              <a:t>authority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-site monitor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results</a:t>
            </a:r>
            <a:r>
              <a:rPr lang="hu-HU" dirty="0"/>
              <a:t>.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 err="1"/>
              <a:t>Slovak</a:t>
            </a:r>
            <a:r>
              <a:rPr lang="hu-HU" dirty="0"/>
              <a:t> FLC </a:t>
            </a:r>
            <a:r>
              <a:rPr lang="hu-HU" dirty="0" err="1"/>
              <a:t>should</a:t>
            </a:r>
            <a:r>
              <a:rPr lang="hu-HU" dirty="0"/>
              <a:t> be more </a:t>
            </a:r>
            <a:r>
              <a:rPr lang="hu-HU" dirty="0" err="1"/>
              <a:t>customer</a:t>
            </a:r>
            <a:r>
              <a:rPr lang="hu-HU" dirty="0"/>
              <a:t> and </a:t>
            </a:r>
            <a:r>
              <a:rPr lang="hu-HU" dirty="0" err="1"/>
              <a:t>solution</a:t>
            </a:r>
            <a:r>
              <a:rPr lang="hu-HU" dirty="0"/>
              <a:t> </a:t>
            </a:r>
            <a:r>
              <a:rPr lang="hu-HU" dirty="0" err="1"/>
              <a:t>oriented</a:t>
            </a:r>
            <a:r>
              <a:rPr lang="hu-HU" dirty="0"/>
              <a:t>: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prepare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beneficiary</a:t>
            </a:r>
            <a:r>
              <a:rPr lang="hu-HU" dirty="0"/>
              <a:t> </a:t>
            </a:r>
            <a:r>
              <a:rPr lang="hu-HU" dirty="0" err="1"/>
              <a:t>report</a:t>
            </a:r>
            <a:r>
              <a:rPr lang="hu-HU" dirty="0"/>
              <a:t> </a:t>
            </a:r>
            <a:r>
              <a:rPr lang="hu-HU" dirty="0" err="1"/>
              <a:t>than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porject</a:t>
            </a:r>
            <a:r>
              <a:rPr lang="hu-HU" dirty="0"/>
              <a:t> </a:t>
            </a:r>
            <a:r>
              <a:rPr lang="hu-HU" dirty="0" err="1"/>
              <a:t>report</a:t>
            </a:r>
            <a:r>
              <a:rPr lang="hu-HU" dirty="0"/>
              <a:t> </a:t>
            </a:r>
            <a:r>
              <a:rPr lang="hu-HU" dirty="0" err="1"/>
              <a:t>caused</a:t>
            </a:r>
            <a:r>
              <a:rPr lang="hu-HU" dirty="0"/>
              <a:t> </a:t>
            </a:r>
            <a:r>
              <a:rPr lang="hu-HU" dirty="0" err="1"/>
              <a:t>many</a:t>
            </a:r>
            <a:r>
              <a:rPr lang="hu-HU" dirty="0"/>
              <a:t> </a:t>
            </a:r>
            <a:r>
              <a:rPr lang="hu-HU" dirty="0" err="1"/>
              <a:t>difficulties</a:t>
            </a:r>
            <a:r>
              <a:rPr lang="hu-HU" dirty="0"/>
              <a:t> in </a:t>
            </a:r>
            <a:r>
              <a:rPr lang="hu-HU" dirty="0" err="1"/>
              <a:t>reporting</a:t>
            </a:r>
            <a:r>
              <a:rPr lang="hu-HU" dirty="0"/>
              <a:t>. </a:t>
            </a:r>
          </a:p>
          <a:p>
            <a:pPr marL="285750" indent="-285750">
              <a:buClr>
                <a:srgbClr val="E9455A"/>
              </a:buClr>
              <a:buSzPct val="120000"/>
              <a:buFontTx/>
              <a:buChar char="-"/>
            </a:pPr>
            <a:r>
              <a:rPr lang="hu-HU" dirty="0"/>
              <a:t>IMIS had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transfering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beneficiary</a:t>
            </a:r>
            <a:r>
              <a:rPr lang="hu-HU" dirty="0"/>
              <a:t> </a:t>
            </a:r>
            <a:r>
              <a:rPr lang="hu-HU" dirty="0" err="1"/>
              <a:t>reports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project </a:t>
            </a:r>
            <a:r>
              <a:rPr lang="hu-HU" dirty="0" err="1"/>
              <a:t>reports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F571746-50E9-4750-8C20-A4939BE63080}"/>
              </a:ext>
            </a:extLst>
          </p:cNvPr>
          <p:cNvSpPr txBox="1"/>
          <p:nvPr/>
        </p:nvSpPr>
        <p:spPr>
          <a:xfrm>
            <a:off x="636389" y="2178121"/>
            <a:ext cx="4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83A4C"/>
                </a:solidFill>
              </a:rPr>
              <a:t>Lead </a:t>
            </a:r>
            <a:r>
              <a:rPr lang="hu-HU" sz="2000" dirty="0" err="1">
                <a:solidFill>
                  <a:srgbClr val="E83A4C"/>
                </a:solidFill>
              </a:rPr>
              <a:t>Beneficiary</a:t>
            </a:r>
            <a:endParaRPr lang="hu-HU" sz="2000" dirty="0">
              <a:solidFill>
                <a:srgbClr val="E83A4C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400F2D4-D974-498B-B720-4733943A1135}"/>
              </a:ext>
            </a:extLst>
          </p:cNvPr>
          <p:cNvSpPr txBox="1"/>
          <p:nvPr/>
        </p:nvSpPr>
        <p:spPr>
          <a:xfrm>
            <a:off x="6096000" y="2178121"/>
            <a:ext cx="4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rgbClr val="E83A4C"/>
                </a:solidFill>
              </a:rPr>
              <a:t>Slovak</a:t>
            </a:r>
            <a:r>
              <a:rPr lang="hu-HU" sz="2000" dirty="0">
                <a:solidFill>
                  <a:srgbClr val="E83A4C"/>
                </a:solidFill>
              </a:rPr>
              <a:t> </a:t>
            </a:r>
            <a:r>
              <a:rPr lang="hu-HU" sz="2000" dirty="0" err="1">
                <a:solidFill>
                  <a:srgbClr val="E83A4C"/>
                </a:solidFill>
              </a:rPr>
              <a:t>Beneficiary</a:t>
            </a:r>
            <a:endParaRPr lang="hu-HU" sz="2000" dirty="0">
              <a:solidFill>
                <a:srgbClr val="E83A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1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CA0CB-7DC8-0940-83E4-0BD6ED388D97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/>
        <p:txBody>
          <a:bodyPr wrap="square"/>
          <a:lstStyle/>
          <a:p>
            <a:r>
              <a:rPr lang="hu-HU" dirty="0">
                <a:solidFill>
                  <a:srgbClr val="E83A4C"/>
                </a:solidFill>
              </a:rPr>
              <a:t>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6B990-F77E-4245-AB4D-EB91F01051DA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982662" y="3105520"/>
            <a:ext cx="10226671" cy="1869435"/>
          </a:xfrm>
        </p:spPr>
        <p:txBody>
          <a:bodyPr wrap="square"/>
          <a:lstStyle/>
          <a:p>
            <a:r>
              <a:rPr lang="hu-HU" dirty="0" err="1"/>
              <a:t>Future</a:t>
            </a:r>
            <a:r>
              <a:rPr lang="hu-HU" dirty="0"/>
              <a:t> </a:t>
            </a: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possibilities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4509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BDC0-20F1-474C-B459-468D69EB5852}" type="slidenum">
              <a:rPr lang="hu-HU" smtClean="0"/>
              <a:pPr/>
              <a:t>16</a:t>
            </a:fld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D9F9DF-3438-484C-92E5-090E42FA9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4947" y="1355612"/>
            <a:ext cx="5201053" cy="534068"/>
          </a:xfrm>
        </p:spPr>
        <p:txBody>
          <a:bodyPr/>
          <a:lstStyle/>
          <a:p>
            <a:r>
              <a:rPr lang="hu-HU" sz="3600" dirty="0" err="1"/>
              <a:t>Joint</a:t>
            </a:r>
            <a:r>
              <a:rPr lang="hu-HU" sz="3600" dirty="0"/>
              <a:t> Marketing </a:t>
            </a:r>
            <a:r>
              <a:rPr lang="hu-HU" sz="3600" dirty="0" err="1"/>
              <a:t>Plan</a:t>
            </a:r>
            <a:endParaRPr lang="hu-HU" sz="36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192D635-A28F-4418-AE05-3C700883FD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947" y="2578579"/>
            <a:ext cx="4568400" cy="224363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u-HU" dirty="0"/>
              <a:t>R</a:t>
            </a:r>
            <a:r>
              <a:rPr lang="en-US" dirty="0" err="1"/>
              <a:t>ecommend</a:t>
            </a:r>
            <a:r>
              <a:rPr lang="en-US" dirty="0"/>
              <a:t> each other’s cultural events, </a:t>
            </a:r>
            <a:r>
              <a:rPr lang="en-US" dirty="0" err="1"/>
              <a:t>programmes</a:t>
            </a:r>
            <a:r>
              <a:rPr lang="en-US" dirty="0"/>
              <a:t> and attractions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r>
              <a:rPr lang="hu-HU" dirty="0"/>
              <a:t>O</a:t>
            </a:r>
            <a:r>
              <a:rPr lang="en-US" dirty="0" err="1"/>
              <a:t>rganising</a:t>
            </a:r>
            <a:r>
              <a:rPr lang="en-US" dirty="0"/>
              <a:t> joint cultural events and pilgrimages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r>
              <a:rPr lang="hu-HU" dirty="0"/>
              <a:t>V</a:t>
            </a:r>
            <a:r>
              <a:rPr lang="en-US" dirty="0" err="1"/>
              <a:t>isiting</a:t>
            </a:r>
            <a:r>
              <a:rPr lang="en-US" dirty="0"/>
              <a:t> each other’s locations for ecclesiastical purposes</a:t>
            </a:r>
            <a:r>
              <a:rPr lang="hu-HU" dirty="0"/>
              <a:t>.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63D3119D-A828-4A45-8929-581EA731F9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70993" y="1356718"/>
            <a:ext cx="4547292" cy="534068"/>
          </a:xfrm>
        </p:spPr>
        <p:txBody>
          <a:bodyPr/>
          <a:lstStyle/>
          <a:p>
            <a:r>
              <a:rPr lang="hu-HU" sz="3600" dirty="0" err="1"/>
              <a:t>Possible</a:t>
            </a:r>
            <a:r>
              <a:rPr lang="hu-HU" sz="3600" dirty="0"/>
              <a:t> </a:t>
            </a:r>
            <a:r>
              <a:rPr lang="hu-HU" sz="3600" dirty="0" err="1"/>
              <a:t>next</a:t>
            </a:r>
            <a:r>
              <a:rPr lang="hu-HU" sz="3600" dirty="0"/>
              <a:t> </a:t>
            </a:r>
            <a:r>
              <a:rPr lang="hu-HU" sz="3600" dirty="0" err="1"/>
              <a:t>steps</a:t>
            </a:r>
            <a:endParaRPr lang="hu-HU" sz="3600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110F7953-6F5C-4206-8215-A4CC331974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60992" y="2555999"/>
            <a:ext cx="4836061" cy="308132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Szentkút and </a:t>
            </a:r>
            <a:r>
              <a:rPr lang="hu-HU" dirty="0" err="1"/>
              <a:t>Fil’akovo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circulation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travellling</a:t>
            </a:r>
            <a:r>
              <a:rPr lang="hu-HU" dirty="0"/>
              <a:t> </a:t>
            </a:r>
            <a:r>
              <a:rPr lang="hu-HU" dirty="0" err="1"/>
              <a:t>exhibition</a:t>
            </a:r>
            <a:r>
              <a:rPr lang="hu-HU" dirty="0"/>
              <a:t> </a:t>
            </a:r>
            <a:r>
              <a:rPr lang="hu-HU" dirty="0" err="1"/>
              <a:t>materials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r>
              <a:rPr lang="hu-HU" dirty="0" err="1"/>
              <a:t>September</a:t>
            </a:r>
            <a:r>
              <a:rPr lang="hu-HU" dirty="0"/>
              <a:t> 2021 Szentkút </a:t>
            </a:r>
            <a:r>
              <a:rPr lang="hu-HU" dirty="0" err="1"/>
              <a:t>gathering</a:t>
            </a:r>
            <a:r>
              <a:rPr lang="hu-HU" dirty="0"/>
              <a:t> </a:t>
            </a:r>
            <a:r>
              <a:rPr lang="hu-HU" dirty="0" err="1"/>
              <a:t>Slovak</a:t>
            </a:r>
            <a:r>
              <a:rPr lang="hu-HU" dirty="0"/>
              <a:t> </a:t>
            </a:r>
            <a:r>
              <a:rPr lang="hu-HU" dirty="0" err="1"/>
              <a:t>pilgrimages</a:t>
            </a:r>
            <a:r>
              <a:rPr lang="hu-HU" dirty="0"/>
              <a:t> is </a:t>
            </a:r>
            <a:r>
              <a:rPr lang="hu-HU" dirty="0" err="1"/>
              <a:t>possible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Slovak</a:t>
            </a:r>
            <a:r>
              <a:rPr lang="hu-HU" dirty="0"/>
              <a:t> part (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Fil’akovo</a:t>
            </a:r>
            <a:r>
              <a:rPr lang="hu-HU" dirty="0"/>
              <a:t>).</a:t>
            </a:r>
          </a:p>
          <a:p>
            <a:r>
              <a:rPr lang="hu-HU" dirty="0"/>
              <a:t>-    </a:t>
            </a: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Bratislava – </a:t>
            </a:r>
            <a:r>
              <a:rPr lang="hu-HU" dirty="0" err="1"/>
              <a:t>Fr</a:t>
            </a:r>
            <a:r>
              <a:rPr lang="hu-HU" dirty="0"/>
              <a:t>. Lóránt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travel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Bratislava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travelling</a:t>
            </a:r>
            <a:r>
              <a:rPr lang="hu-HU" dirty="0"/>
              <a:t> </a:t>
            </a:r>
            <a:r>
              <a:rPr lang="hu-HU" dirty="0" err="1"/>
              <a:t>exhibition</a:t>
            </a:r>
            <a:r>
              <a:rPr lang="hu-HU" dirty="0"/>
              <a:t> </a:t>
            </a:r>
            <a:r>
              <a:rPr lang="hu-HU" dirty="0" err="1"/>
              <a:t>material</a:t>
            </a:r>
            <a:r>
              <a:rPr lang="hu-HU" dirty="0"/>
              <a:t> and </a:t>
            </a:r>
            <a:r>
              <a:rPr lang="hu-HU" dirty="0" err="1"/>
              <a:t>discuss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possibilities</a:t>
            </a:r>
            <a:r>
              <a:rPr lang="hu-HU" dirty="0"/>
              <a:t>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592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FF05FBB-AC40-4D26-8E19-1839DD5CB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6060" y="1842246"/>
            <a:ext cx="5119940" cy="2627011"/>
          </a:xfrm>
        </p:spPr>
        <p:txBody>
          <a:bodyPr/>
          <a:lstStyle/>
          <a:p>
            <a:r>
              <a:rPr lang="en-US" sz="3600" dirty="0"/>
              <a:t>Thank you for your attention</a:t>
            </a:r>
            <a:r>
              <a:rPr lang="hu-HU" sz="3600" dirty="0"/>
              <a:t>!</a:t>
            </a:r>
          </a:p>
          <a:p>
            <a:endParaRPr lang="hu-HU" dirty="0"/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4098270E-D283-4F1E-A9CF-1C77C4AB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776" y="0"/>
            <a:ext cx="275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4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hely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579831"/>
              </p:ext>
            </p:extLst>
          </p:nvPr>
        </p:nvGraphicFramePr>
        <p:xfrm>
          <a:off x="636384" y="2439000"/>
          <a:ext cx="10572953" cy="19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8611">
                  <a:extLst>
                    <a:ext uri="{9D8B030D-6E8A-4147-A177-3AD203B41FA5}">
                      <a16:colId xmlns:a16="http://schemas.microsoft.com/office/drawing/2014/main" val="3935149330"/>
                    </a:ext>
                  </a:extLst>
                </a:gridCol>
                <a:gridCol w="1834342">
                  <a:extLst>
                    <a:ext uri="{9D8B030D-6E8A-4147-A177-3AD203B41FA5}">
                      <a16:colId xmlns:a16="http://schemas.microsoft.com/office/drawing/2014/main" val="365632690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Project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summary</a:t>
                      </a:r>
                      <a:endParaRPr lang="hu-HU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0" dirty="0">
                          <a:solidFill>
                            <a:srgbClr val="E83A4C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20202020204" pitchFamily="34" charset="0"/>
                        </a:rPr>
                        <a:t>3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9017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Project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results</a:t>
                      </a:r>
                      <a:endParaRPr lang="hu-HU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0" dirty="0">
                          <a:solidFill>
                            <a:srgbClr val="E83A4C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20202020204" pitchFamily="34" charset="0"/>
                        </a:rPr>
                        <a:t>6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408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Implementation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experience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project</a:t>
                      </a:r>
                      <a:endParaRPr lang="hu-HU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2020202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0" dirty="0">
                          <a:solidFill>
                            <a:srgbClr val="E83A4C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20202020204" pitchFamily="34" charset="0"/>
                        </a:rPr>
                        <a:t>12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9155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Future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cooperation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possibilities</a:t>
                      </a:r>
                      <a:endParaRPr lang="hu-HU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2020202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0" dirty="0">
                          <a:solidFill>
                            <a:srgbClr val="E83A4C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20202020204" pitchFamily="34" charset="0"/>
                        </a:rPr>
                        <a:t>15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82645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hu-HU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hu-HU" sz="1600" b="0" dirty="0">
                        <a:solidFill>
                          <a:srgbClr val="E83A4C"/>
                        </a:solidFill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20202020204" pitchFamily="34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535557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0B685-116A-4E51-9AC4-106AD53AD2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9335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CA0CB-7DC8-0940-83E4-0BD6ED388D97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/>
        <p:txBody>
          <a:bodyPr wrap="square"/>
          <a:lstStyle/>
          <a:p>
            <a:r>
              <a:rPr lang="hu-HU" dirty="0">
                <a:solidFill>
                  <a:srgbClr val="E83A4C"/>
                </a:solidFill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6B990-F77E-4245-AB4D-EB91F01051DA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982662" y="3105520"/>
            <a:ext cx="10226671" cy="1869435"/>
          </a:xfrm>
        </p:spPr>
        <p:txBody>
          <a:bodyPr wrap="square"/>
          <a:lstStyle/>
          <a:p>
            <a:r>
              <a:rPr lang="hu-HU" dirty="0"/>
              <a:t>Project </a:t>
            </a:r>
            <a:r>
              <a:rPr lang="hu-HU" dirty="0" err="1"/>
              <a:t>summary</a:t>
            </a:r>
            <a:endParaRPr lang="hu-HU" dirty="0"/>
          </a:p>
          <a:p>
            <a:r>
              <a:rPr lang="hu-HU" dirty="0"/>
              <a:t>12/2017-01/2021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594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3979ED-2313-4D0E-8EA1-464934D808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3717" y="2588511"/>
            <a:ext cx="4814900" cy="534068"/>
          </a:xfrm>
        </p:spPr>
        <p:txBody>
          <a:bodyPr/>
          <a:lstStyle/>
          <a:p>
            <a:r>
              <a:rPr lang="hu-HU" dirty="0"/>
              <a:t>Lead </a:t>
            </a:r>
            <a:r>
              <a:rPr lang="hu-HU" dirty="0" err="1"/>
              <a:t>Beneficiary</a:t>
            </a:r>
            <a:endParaRPr lang="hu-HU" dirty="0">
              <a:solidFill>
                <a:srgbClr val="E83A4C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E1C0B-DF69-4FA8-B3A9-875D5F53E0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hu-HU" dirty="0"/>
              <a:t>FONS SACER belső egyházi jogi személy</a:t>
            </a:r>
          </a:p>
          <a:p>
            <a:r>
              <a:rPr lang="hu-HU" dirty="0"/>
              <a:t>Hungary: Mátraverebély-Szentkút, Szécsény</a:t>
            </a:r>
          </a:p>
          <a:p>
            <a:r>
              <a:rPr lang="hu-HU" dirty="0" err="1"/>
              <a:t>Budget</a:t>
            </a:r>
            <a:r>
              <a:rPr lang="hu-HU" dirty="0"/>
              <a:t>: 1 959 340,63 EUR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77A813-8B28-425D-AB66-B775ED36E3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70992" y="2590194"/>
            <a:ext cx="3937597" cy="534068"/>
          </a:xfrm>
        </p:spPr>
        <p:txBody>
          <a:bodyPr/>
          <a:lstStyle/>
          <a:p>
            <a:r>
              <a:rPr lang="hu-HU" dirty="0" err="1">
                <a:solidFill>
                  <a:srgbClr val="E83A4C"/>
                </a:solidFill>
              </a:rPr>
              <a:t>Beneficiary</a:t>
            </a:r>
            <a:endParaRPr lang="hu-HU" dirty="0">
              <a:solidFill>
                <a:srgbClr val="E83A4C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D2E259-6286-45AD-82F6-148732AC24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hu-HU" dirty="0"/>
              <a:t>Franciscan</a:t>
            </a:r>
          </a:p>
          <a:p>
            <a:r>
              <a:rPr lang="hu-HU" dirty="0" err="1"/>
              <a:t>Slovakia</a:t>
            </a:r>
            <a:r>
              <a:rPr lang="hu-HU" dirty="0"/>
              <a:t>: Bratislava, </a:t>
            </a:r>
            <a:r>
              <a:rPr lang="hu-HU" dirty="0" err="1"/>
              <a:t>Fil’akovo</a:t>
            </a:r>
            <a:endParaRPr lang="hu-HU" dirty="0"/>
          </a:p>
          <a:p>
            <a:r>
              <a:rPr lang="hu-HU" dirty="0" err="1"/>
              <a:t>Budget</a:t>
            </a:r>
            <a:r>
              <a:rPr lang="hu-HU" dirty="0"/>
              <a:t>: 980 544,49 EUR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302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BDC0-20F1-474C-B459-468D69EB5852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85C2B6-A653-463A-95B2-E2E0A54CA6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3717" y="1612185"/>
            <a:ext cx="2880324" cy="523127"/>
          </a:xfrm>
        </p:spPr>
        <p:txBody>
          <a:bodyPr/>
          <a:lstStyle/>
          <a:p>
            <a:r>
              <a:rPr lang="hu-HU" sz="2400" dirty="0"/>
              <a:t>Project management</a:t>
            </a:r>
          </a:p>
          <a:p>
            <a:r>
              <a:rPr lang="hu-HU" dirty="0">
                <a:solidFill>
                  <a:srgbClr val="E83A4C"/>
                </a:solidFill>
              </a:rPr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E2F94B-0982-4335-942E-BE16E9E659C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0799" y="1612185"/>
            <a:ext cx="2880324" cy="333451"/>
          </a:xfrm>
        </p:spPr>
        <p:txBody>
          <a:bodyPr/>
          <a:lstStyle/>
          <a:p>
            <a:r>
              <a:rPr lang="hu-HU" sz="2400" dirty="0" err="1">
                <a:solidFill>
                  <a:srgbClr val="E83A4C"/>
                </a:solidFill>
              </a:rPr>
              <a:t>Communication</a:t>
            </a:r>
            <a:endParaRPr lang="hu-HU" sz="2400" dirty="0">
              <a:solidFill>
                <a:srgbClr val="E83A4C"/>
              </a:solidFill>
            </a:endParaRPr>
          </a:p>
          <a:p>
            <a:endParaRPr lang="hu-HU" dirty="0">
              <a:solidFill>
                <a:srgbClr val="E83A4C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E64D30-ED9B-40EC-AE86-F922D79143E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940665" y="1612185"/>
            <a:ext cx="3001138" cy="686093"/>
          </a:xfrm>
        </p:spPr>
        <p:txBody>
          <a:bodyPr/>
          <a:lstStyle/>
          <a:p>
            <a:r>
              <a:rPr lang="hu-HU" sz="2400" dirty="0" err="1">
                <a:solidFill>
                  <a:srgbClr val="E83A4C"/>
                </a:solidFill>
              </a:rPr>
              <a:t>Restoration</a:t>
            </a:r>
            <a:r>
              <a:rPr lang="hu-HU" sz="2400" dirty="0">
                <a:solidFill>
                  <a:srgbClr val="E83A4C"/>
                </a:solidFill>
              </a:rPr>
              <a:t> of </a:t>
            </a:r>
            <a:r>
              <a:rPr lang="hu-HU" sz="2400" dirty="0" err="1">
                <a:solidFill>
                  <a:srgbClr val="E83A4C"/>
                </a:solidFill>
              </a:rPr>
              <a:t>cultural</a:t>
            </a:r>
            <a:r>
              <a:rPr lang="hu-HU" sz="2400" dirty="0">
                <a:solidFill>
                  <a:srgbClr val="E83A4C"/>
                </a:solidFill>
              </a:rPr>
              <a:t> </a:t>
            </a:r>
            <a:r>
              <a:rPr lang="hu-HU" sz="2400" dirty="0" err="1">
                <a:solidFill>
                  <a:srgbClr val="E83A4C"/>
                </a:solidFill>
              </a:rPr>
              <a:t>heritage</a:t>
            </a:r>
            <a:r>
              <a:rPr lang="hu-HU" sz="2400" dirty="0">
                <a:solidFill>
                  <a:srgbClr val="E83A4C"/>
                </a:solidFill>
              </a:rPr>
              <a:t> </a:t>
            </a:r>
            <a:r>
              <a:rPr lang="hu-HU" sz="2400" dirty="0" err="1">
                <a:solidFill>
                  <a:srgbClr val="E83A4C"/>
                </a:solidFill>
              </a:rPr>
              <a:t>sites</a:t>
            </a:r>
            <a:endParaRPr lang="hu-HU" sz="2400" dirty="0">
              <a:solidFill>
                <a:srgbClr val="E83A4C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24E3F-510B-40D4-A4AC-1EE197B3B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 err="1"/>
              <a:t>Activities</a:t>
            </a:r>
            <a:endParaRPr lang="hu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9A611-C790-464C-8B4D-070FFD50FC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63880" y="2135312"/>
            <a:ext cx="2880322" cy="1859916"/>
          </a:xfrm>
        </p:spPr>
        <p:txBody>
          <a:bodyPr/>
          <a:lstStyle/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dirty="0"/>
              <a:t>Preparation of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joint</a:t>
            </a:r>
            <a:r>
              <a:rPr lang="hu-HU" sz="1000" dirty="0"/>
              <a:t> marketing </a:t>
            </a:r>
            <a:r>
              <a:rPr lang="hu-HU" sz="1000" dirty="0" err="1"/>
              <a:t>plan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dirty="0"/>
              <a:t>Printing </a:t>
            </a:r>
            <a:r>
              <a:rPr lang="hu-HU" sz="1000" dirty="0" err="1"/>
              <a:t>materials</a:t>
            </a:r>
            <a:r>
              <a:rPr lang="hu-HU" sz="1000" dirty="0"/>
              <a:t> (5 </a:t>
            </a:r>
            <a:r>
              <a:rPr lang="hu-HU" sz="1000" dirty="0" err="1"/>
              <a:t>brochures</a:t>
            </a:r>
            <a:r>
              <a:rPr lang="hu-HU" sz="1000" dirty="0"/>
              <a:t>, 1 bulletin),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dirty="0"/>
              <a:t>Opening </a:t>
            </a:r>
            <a:r>
              <a:rPr lang="hu-HU" sz="1000" dirty="0" err="1"/>
              <a:t>press</a:t>
            </a:r>
            <a:r>
              <a:rPr lang="hu-HU" sz="1000" dirty="0"/>
              <a:t> </a:t>
            </a:r>
            <a:r>
              <a:rPr lang="hu-HU" sz="1000" dirty="0" err="1"/>
              <a:t>conference</a:t>
            </a:r>
            <a:r>
              <a:rPr lang="hu-HU" sz="1000" dirty="0"/>
              <a:t> </a:t>
            </a:r>
            <a:r>
              <a:rPr lang="hu-HU" sz="1000" dirty="0" err="1"/>
              <a:t>with</a:t>
            </a:r>
            <a:r>
              <a:rPr lang="hu-HU" sz="1000" dirty="0"/>
              <a:t> </a:t>
            </a:r>
            <a:r>
              <a:rPr lang="hu-HU" sz="1000" dirty="0" err="1"/>
              <a:t>press</a:t>
            </a:r>
            <a:r>
              <a:rPr lang="hu-HU" sz="1000" dirty="0"/>
              <a:t> </a:t>
            </a:r>
            <a:r>
              <a:rPr lang="hu-HU" sz="1000" dirty="0" err="1"/>
              <a:t>release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dirty="0" err="1"/>
              <a:t>Closing</a:t>
            </a:r>
            <a:r>
              <a:rPr lang="hu-HU" sz="1000" dirty="0"/>
              <a:t> </a:t>
            </a:r>
            <a:r>
              <a:rPr lang="hu-HU" sz="1000" dirty="0" err="1"/>
              <a:t>conference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dirty="0"/>
              <a:t>4 </a:t>
            </a:r>
            <a:r>
              <a:rPr lang="hu-HU" sz="1000" dirty="0" err="1"/>
              <a:t>temporary</a:t>
            </a:r>
            <a:r>
              <a:rPr lang="hu-HU" sz="1000" dirty="0"/>
              <a:t> </a:t>
            </a:r>
            <a:r>
              <a:rPr lang="hu-HU" sz="1000" dirty="0" err="1"/>
              <a:t>billboards</a:t>
            </a:r>
            <a:r>
              <a:rPr lang="hu-HU" sz="1000" dirty="0"/>
              <a:t> and 4 </a:t>
            </a:r>
            <a:r>
              <a:rPr lang="hu-HU" sz="1000" dirty="0" err="1"/>
              <a:t>permanent</a:t>
            </a:r>
            <a:r>
              <a:rPr lang="hu-HU" sz="1000" dirty="0"/>
              <a:t> </a:t>
            </a:r>
          </a:p>
          <a:p>
            <a:pPr>
              <a:lnSpc>
                <a:spcPts val="400"/>
              </a:lnSpc>
            </a:pPr>
            <a:r>
              <a:rPr lang="hu-HU" sz="1000" dirty="0" err="1"/>
              <a:t>plaques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kern="600" dirty="0" err="1"/>
              <a:t>Promotion</a:t>
            </a:r>
            <a:r>
              <a:rPr lang="hu-HU" sz="1000" kern="600" dirty="0"/>
              <a:t> </a:t>
            </a:r>
            <a:r>
              <a:rPr lang="hu-HU" sz="1000" kern="600" dirty="0" err="1"/>
              <a:t>matierials</a:t>
            </a:r>
            <a:r>
              <a:rPr lang="hu-HU" sz="1000" kern="600" dirty="0"/>
              <a:t> (</a:t>
            </a:r>
            <a:r>
              <a:rPr lang="hu-HU" sz="1000" kern="600" dirty="0" err="1"/>
              <a:t>pens</a:t>
            </a:r>
            <a:r>
              <a:rPr lang="hu-HU" sz="1000" kern="600" dirty="0"/>
              <a:t>, </a:t>
            </a:r>
            <a:r>
              <a:rPr lang="hu-HU" sz="1000" kern="600" dirty="0" err="1"/>
              <a:t>notepads</a:t>
            </a:r>
            <a:r>
              <a:rPr lang="hu-HU" sz="1000" kern="600" dirty="0"/>
              <a:t>),</a:t>
            </a:r>
          </a:p>
          <a:p>
            <a:pPr marL="171450" indent="-171450">
              <a:lnSpc>
                <a:spcPts val="400"/>
              </a:lnSpc>
              <a:buFontTx/>
              <a:buChar char="-"/>
            </a:pPr>
            <a:r>
              <a:rPr lang="hu-HU" sz="1000" kern="600" dirty="0"/>
              <a:t>Media </a:t>
            </a:r>
            <a:r>
              <a:rPr lang="hu-HU" sz="1000" kern="600" dirty="0" err="1"/>
              <a:t>campaigns</a:t>
            </a:r>
            <a:r>
              <a:rPr lang="hu-HU" sz="1000" kern="600" dirty="0"/>
              <a:t> and </a:t>
            </a:r>
            <a:r>
              <a:rPr lang="hu-HU" sz="1000" kern="600" dirty="0" err="1"/>
              <a:t>logos</a:t>
            </a:r>
            <a:r>
              <a:rPr lang="hu-HU" sz="1000" kern="600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842E4D-478D-4744-8512-3CB7394B895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954041" y="2298279"/>
            <a:ext cx="2880322" cy="1130720"/>
          </a:xfrm>
        </p:spPr>
        <p:txBody>
          <a:bodyPr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000" dirty="0"/>
              <a:t>- </a:t>
            </a:r>
            <a:r>
              <a:rPr lang="hu-HU" sz="1000" dirty="0" err="1"/>
              <a:t>Internal</a:t>
            </a:r>
            <a:r>
              <a:rPr lang="hu-HU" sz="1000" dirty="0"/>
              <a:t> and </a:t>
            </a:r>
            <a:r>
              <a:rPr lang="hu-HU" sz="1000" dirty="0" err="1"/>
              <a:t>external</a:t>
            </a:r>
            <a:r>
              <a:rPr lang="hu-HU" sz="1000" dirty="0"/>
              <a:t> (</a:t>
            </a:r>
            <a:r>
              <a:rPr lang="hu-HU" sz="1000" dirty="0" err="1"/>
              <a:t>church</a:t>
            </a:r>
            <a:r>
              <a:rPr lang="hu-HU" sz="1000" dirty="0"/>
              <a:t>, </a:t>
            </a:r>
            <a:r>
              <a:rPr lang="hu-HU" sz="1000" dirty="0" err="1"/>
              <a:t>sacristy</a:t>
            </a:r>
            <a:r>
              <a:rPr lang="hu-HU" sz="1000" dirty="0"/>
              <a:t>, </a:t>
            </a:r>
            <a:r>
              <a:rPr lang="hu-HU" sz="1000" dirty="0" err="1"/>
              <a:t>altars</a:t>
            </a:r>
            <a:r>
              <a:rPr lang="hu-HU" sz="1000" dirty="0"/>
              <a:t>, </a:t>
            </a:r>
            <a:r>
              <a:rPr lang="hu-HU" sz="1000" dirty="0" err="1"/>
              <a:t>tower</a:t>
            </a:r>
            <a:r>
              <a:rPr lang="hu-HU" sz="1000" dirty="0"/>
              <a:t>) </a:t>
            </a:r>
            <a:r>
              <a:rPr lang="hu-HU" sz="1000" dirty="0" err="1"/>
              <a:t>restoration</a:t>
            </a:r>
            <a:r>
              <a:rPr lang="hu-HU" sz="1000" dirty="0"/>
              <a:t> in </a:t>
            </a:r>
            <a:r>
              <a:rPr lang="hu-HU" sz="1000" dirty="0" err="1"/>
              <a:t>the</a:t>
            </a:r>
            <a:r>
              <a:rPr lang="hu-HU" sz="1000" dirty="0"/>
              <a:t> 4 </a:t>
            </a:r>
            <a:r>
              <a:rPr lang="hu-HU" sz="1000" dirty="0" err="1"/>
              <a:t>locations</a:t>
            </a:r>
            <a:r>
              <a:rPr lang="hu-HU" sz="1000" dirty="0"/>
              <a:t> (Bratislava, </a:t>
            </a:r>
            <a:r>
              <a:rPr lang="hu-HU" sz="1000" dirty="0" err="1"/>
              <a:t>Fil’akovo</a:t>
            </a:r>
            <a:r>
              <a:rPr lang="hu-HU" sz="1000" dirty="0"/>
              <a:t>, Szentkút, Szécsény).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E19D9F-62B2-4296-B55E-6E90566ADB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1220" y="4518351"/>
            <a:ext cx="2980847" cy="1859801"/>
          </a:xfrm>
        </p:spPr>
        <p:txBody>
          <a:bodyPr/>
          <a:lstStyle/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Purchasing</a:t>
            </a:r>
            <a:r>
              <a:rPr lang="hu-HU" sz="1000" dirty="0"/>
              <a:t> </a:t>
            </a:r>
            <a:r>
              <a:rPr lang="hu-HU" sz="1000" dirty="0" err="1"/>
              <a:t>equipment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Landscaping</a:t>
            </a:r>
            <a:r>
              <a:rPr lang="hu-HU" sz="1000" dirty="0"/>
              <a:t>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surroundings</a:t>
            </a:r>
            <a:r>
              <a:rPr lang="hu-HU" sz="1000" dirty="0"/>
              <a:t> of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Shrine</a:t>
            </a:r>
            <a:r>
              <a:rPr lang="hu-HU" sz="1000" dirty="0"/>
              <a:t> in Szentkút, </a:t>
            </a:r>
            <a:r>
              <a:rPr lang="hu-HU" sz="1000" dirty="0" err="1"/>
              <a:t>digital</a:t>
            </a:r>
            <a:r>
              <a:rPr lang="hu-HU" sz="1000" dirty="0"/>
              <a:t> </a:t>
            </a:r>
            <a:r>
              <a:rPr lang="hu-HU" sz="1000" dirty="0" err="1"/>
              <a:t>guide</a:t>
            </a:r>
            <a:r>
              <a:rPr lang="hu-HU" sz="1000" dirty="0"/>
              <a:t> </a:t>
            </a:r>
            <a:r>
              <a:rPr lang="hu-HU" sz="1000" dirty="0" err="1"/>
              <a:t>system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Establishing</a:t>
            </a:r>
            <a:r>
              <a:rPr lang="hu-HU" sz="1000" dirty="0"/>
              <a:t> an </a:t>
            </a:r>
            <a:r>
              <a:rPr lang="hu-HU" sz="1000" dirty="0" err="1"/>
              <a:t>open</a:t>
            </a:r>
            <a:r>
              <a:rPr lang="hu-HU" sz="1000" dirty="0"/>
              <a:t>-air reception and </a:t>
            </a:r>
            <a:r>
              <a:rPr lang="hu-HU" sz="1000" dirty="0" err="1"/>
              <a:t>bulilding</a:t>
            </a:r>
            <a:r>
              <a:rPr lang="hu-HU" sz="1000" dirty="0"/>
              <a:t> an </a:t>
            </a:r>
            <a:r>
              <a:rPr lang="hu-HU" sz="1000" dirty="0" err="1"/>
              <a:t>open</a:t>
            </a:r>
            <a:r>
              <a:rPr lang="hu-HU" sz="1000" dirty="0"/>
              <a:t>-air </a:t>
            </a:r>
            <a:r>
              <a:rPr lang="hu-HU" sz="1000" dirty="0" err="1"/>
              <a:t>artist</a:t>
            </a:r>
            <a:r>
              <a:rPr lang="hu-HU" sz="1000" dirty="0"/>
              <a:t> </a:t>
            </a:r>
            <a:r>
              <a:rPr lang="hu-HU" sz="1000" dirty="0" err="1"/>
              <a:t>room</a:t>
            </a:r>
            <a:r>
              <a:rPr lang="hu-HU" sz="1000" dirty="0"/>
              <a:t> in Szentkút,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Digitalisation</a:t>
            </a:r>
            <a:r>
              <a:rPr lang="hu-HU" sz="1000" dirty="0"/>
              <a:t> of 17th </a:t>
            </a:r>
            <a:r>
              <a:rPr lang="hu-HU" sz="1000" dirty="0" err="1"/>
              <a:t>century</a:t>
            </a:r>
            <a:r>
              <a:rPr lang="hu-HU" sz="1000" dirty="0"/>
              <a:t> </a:t>
            </a:r>
            <a:r>
              <a:rPr lang="hu-HU" sz="1000" dirty="0" err="1"/>
              <a:t>book</a:t>
            </a:r>
            <a:r>
              <a:rPr lang="hu-HU" sz="1000" dirty="0"/>
              <a:t> in </a:t>
            </a:r>
            <a:r>
              <a:rPr lang="hu-HU" sz="1000" dirty="0" err="1"/>
              <a:t>Fil’akovo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Virtual</a:t>
            </a:r>
            <a:r>
              <a:rPr lang="hu-HU" sz="1000" dirty="0"/>
              <a:t> </a:t>
            </a:r>
            <a:r>
              <a:rPr lang="hu-HU" sz="1000" dirty="0" err="1"/>
              <a:t>tours</a:t>
            </a:r>
            <a:r>
              <a:rPr lang="hu-HU" sz="1000" dirty="0"/>
              <a:t> in Bratislava and </a:t>
            </a:r>
            <a:r>
              <a:rPr lang="hu-HU" sz="1000" dirty="0" err="1"/>
              <a:t>Fil’akovo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Adaptation</a:t>
            </a:r>
            <a:r>
              <a:rPr lang="hu-HU" sz="1000" dirty="0"/>
              <a:t> of </a:t>
            </a:r>
            <a:r>
              <a:rPr lang="hu-HU" sz="1000" dirty="0" err="1"/>
              <a:t>corridor</a:t>
            </a:r>
            <a:r>
              <a:rPr lang="hu-HU" sz="1000" dirty="0"/>
              <a:t> and </a:t>
            </a:r>
            <a:r>
              <a:rPr lang="hu-HU" sz="1000" dirty="0" err="1"/>
              <a:t>rooms</a:t>
            </a:r>
            <a:r>
              <a:rPr lang="hu-HU" sz="1000" dirty="0"/>
              <a:t> </a:t>
            </a:r>
            <a:r>
              <a:rPr lang="hu-HU" sz="1000" dirty="0" err="1"/>
              <a:t>for</a:t>
            </a:r>
            <a:r>
              <a:rPr lang="hu-HU" sz="1000" dirty="0"/>
              <a:t> </a:t>
            </a:r>
            <a:r>
              <a:rPr lang="hu-HU" sz="1000" dirty="0" err="1"/>
              <a:t>installation</a:t>
            </a:r>
            <a:r>
              <a:rPr lang="hu-HU" sz="1000" dirty="0"/>
              <a:t> of </a:t>
            </a:r>
            <a:r>
              <a:rPr lang="hu-HU" sz="1000" dirty="0" err="1"/>
              <a:t>exhibitions</a:t>
            </a:r>
            <a:r>
              <a:rPr lang="hu-HU" sz="1000" dirty="0"/>
              <a:t>, </a:t>
            </a:r>
            <a:r>
              <a:rPr lang="hu-HU" sz="1000" dirty="0" err="1"/>
              <a:t>historic</a:t>
            </a:r>
            <a:r>
              <a:rPr lang="hu-HU" sz="1000" dirty="0"/>
              <a:t> </a:t>
            </a:r>
            <a:r>
              <a:rPr lang="hu-HU" sz="1000" dirty="0" err="1"/>
              <a:t>friars</a:t>
            </a:r>
            <a:r>
              <a:rPr lang="hu-HU" sz="1000" dirty="0"/>
              <a:t>’ </a:t>
            </a:r>
            <a:r>
              <a:rPr lang="hu-HU" sz="1000" dirty="0" err="1"/>
              <a:t>room</a:t>
            </a:r>
            <a:r>
              <a:rPr lang="hu-HU" sz="1000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B5C-2B8D-4339-93C0-9699F4248E5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71219" y="3842535"/>
            <a:ext cx="2880324" cy="675817"/>
          </a:xfrm>
        </p:spPr>
        <p:txBody>
          <a:bodyPr/>
          <a:lstStyle/>
          <a:p>
            <a:r>
              <a:rPr lang="hu-HU" sz="2400" dirty="0" err="1">
                <a:solidFill>
                  <a:srgbClr val="E83A4C"/>
                </a:solidFill>
              </a:rPr>
              <a:t>Tourist</a:t>
            </a:r>
            <a:r>
              <a:rPr lang="hu-HU" sz="2400" dirty="0">
                <a:solidFill>
                  <a:srgbClr val="E83A4C"/>
                </a:solidFill>
              </a:rPr>
              <a:t> </a:t>
            </a:r>
            <a:r>
              <a:rPr lang="hu-HU" sz="2400" dirty="0" err="1"/>
              <a:t>destination</a:t>
            </a:r>
            <a:r>
              <a:rPr lang="hu-HU" sz="2400" dirty="0"/>
              <a:t> </a:t>
            </a:r>
            <a:r>
              <a:rPr lang="hu-HU" sz="2400" dirty="0" err="1"/>
              <a:t>development</a:t>
            </a:r>
            <a:endParaRPr lang="hu-HU" sz="2400" dirty="0">
              <a:solidFill>
                <a:srgbClr val="E83A4C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930076-3CB2-4158-B7AD-D9AF5E6C03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78301" y="3842535"/>
            <a:ext cx="2880324" cy="675820"/>
          </a:xfrm>
        </p:spPr>
        <p:txBody>
          <a:bodyPr/>
          <a:lstStyle/>
          <a:p>
            <a:r>
              <a:rPr lang="hu-HU" sz="2400" dirty="0" err="1">
                <a:solidFill>
                  <a:srgbClr val="E83A4C"/>
                </a:solidFill>
              </a:rPr>
              <a:t>Cultural</a:t>
            </a:r>
            <a:r>
              <a:rPr lang="hu-HU" sz="2400" dirty="0">
                <a:solidFill>
                  <a:srgbClr val="E83A4C"/>
                </a:solidFill>
              </a:rPr>
              <a:t> </a:t>
            </a:r>
            <a:r>
              <a:rPr lang="hu-HU" sz="2400" dirty="0" err="1">
                <a:solidFill>
                  <a:srgbClr val="E83A4C"/>
                </a:solidFill>
              </a:rPr>
              <a:t>events</a:t>
            </a:r>
            <a:r>
              <a:rPr lang="hu-HU" sz="2400" dirty="0">
                <a:solidFill>
                  <a:srgbClr val="E83A4C"/>
                </a:solidFill>
              </a:rPr>
              <a:t> and </a:t>
            </a:r>
            <a:r>
              <a:rPr lang="hu-HU" sz="2400" dirty="0" err="1">
                <a:solidFill>
                  <a:srgbClr val="E83A4C"/>
                </a:solidFill>
              </a:rPr>
              <a:t>products</a:t>
            </a:r>
            <a:endParaRPr lang="hu-HU" sz="2400" dirty="0">
              <a:solidFill>
                <a:srgbClr val="E83A4C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31272F-2C74-4494-B9C5-A7F6F474113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461382" y="4518355"/>
            <a:ext cx="2880322" cy="2138167"/>
          </a:xfrm>
        </p:spPr>
        <p:txBody>
          <a:bodyPr/>
          <a:lstStyle/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Historia</a:t>
            </a:r>
            <a:r>
              <a:rPr lang="hu-HU" sz="1000" dirty="0"/>
              <a:t> Domus </a:t>
            </a:r>
            <a:r>
              <a:rPr lang="hu-HU" sz="1000" dirty="0" err="1"/>
              <a:t>research</a:t>
            </a:r>
            <a:r>
              <a:rPr lang="hu-HU" sz="1000" dirty="0"/>
              <a:t> and </a:t>
            </a:r>
            <a:r>
              <a:rPr lang="hu-HU" sz="1000" dirty="0" err="1"/>
              <a:t>Conference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/>
              <a:t>Publishing a </a:t>
            </a:r>
            <a:r>
              <a:rPr lang="hu-HU" sz="1000" dirty="0" err="1"/>
              <a:t>billingual</a:t>
            </a:r>
            <a:r>
              <a:rPr lang="hu-HU" sz="1000" dirty="0"/>
              <a:t> </a:t>
            </a:r>
            <a:r>
              <a:rPr lang="hu-HU" sz="1000" dirty="0" err="1"/>
              <a:t>pilgrims’s</a:t>
            </a:r>
            <a:r>
              <a:rPr lang="hu-HU" sz="1000" dirty="0"/>
              <a:t> </a:t>
            </a:r>
            <a:r>
              <a:rPr lang="hu-HU" sz="1000" dirty="0" err="1"/>
              <a:t>book</a:t>
            </a:r>
            <a:r>
              <a:rPr lang="hu-HU" sz="1000" dirty="0"/>
              <a:t> and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revised</a:t>
            </a:r>
            <a:r>
              <a:rPr lang="hu-HU" sz="1000" dirty="0"/>
              <a:t> </a:t>
            </a:r>
            <a:r>
              <a:rPr lang="hu-HU" sz="1000" dirty="0" err="1"/>
              <a:t>history</a:t>
            </a:r>
            <a:r>
              <a:rPr lang="hu-HU" sz="1000" dirty="0"/>
              <a:t> of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Shrine</a:t>
            </a:r>
            <a:r>
              <a:rPr lang="hu-HU" sz="1000" dirty="0"/>
              <a:t> in Szentkút,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 err="1"/>
              <a:t>Traveling</a:t>
            </a:r>
            <a:r>
              <a:rPr lang="hu-HU" sz="1000" dirty="0"/>
              <a:t> </a:t>
            </a:r>
            <a:r>
              <a:rPr lang="hu-HU" sz="1000" dirty="0" err="1"/>
              <a:t>exhibiton</a:t>
            </a:r>
            <a:r>
              <a:rPr lang="hu-HU" sz="1000" dirty="0"/>
              <a:t> in 4 </a:t>
            </a:r>
            <a:r>
              <a:rPr lang="hu-HU" sz="1000" dirty="0" err="1"/>
              <a:t>themes</a:t>
            </a:r>
            <a:r>
              <a:rPr lang="hu-HU" sz="1000" dirty="0"/>
              <a:t>,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000" dirty="0"/>
              <a:t>2 </a:t>
            </a:r>
            <a:r>
              <a:rPr lang="hu-HU" sz="1000" dirty="0" err="1"/>
              <a:t>permanent</a:t>
            </a:r>
            <a:r>
              <a:rPr lang="hu-HU" sz="1000" dirty="0"/>
              <a:t> </a:t>
            </a:r>
            <a:r>
              <a:rPr lang="hu-HU" sz="1000" dirty="0" err="1"/>
              <a:t>exhibitons</a:t>
            </a:r>
            <a:r>
              <a:rPr lang="hu-HU" sz="1000" dirty="0"/>
              <a:t> in </a:t>
            </a:r>
            <a:r>
              <a:rPr lang="hu-HU" sz="1000" dirty="0" err="1"/>
              <a:t>Fil’akovo</a:t>
            </a:r>
            <a:r>
              <a:rPr lang="hu-HU" sz="1000" dirty="0"/>
              <a:t> and Bratislava </a:t>
            </a:r>
            <a:r>
              <a:rPr lang="hu-HU" sz="1000" dirty="0" err="1"/>
              <a:t>wirh</a:t>
            </a:r>
            <a:r>
              <a:rPr lang="hu-HU" sz="1000" dirty="0"/>
              <a:t> </a:t>
            </a:r>
            <a:r>
              <a:rPr lang="hu-HU" sz="1000" dirty="0" err="1"/>
              <a:t>opening</a:t>
            </a:r>
            <a:r>
              <a:rPr lang="hu-HU" sz="1000" dirty="0"/>
              <a:t> </a:t>
            </a:r>
            <a:r>
              <a:rPr lang="hu-HU" sz="1000" dirty="0" err="1"/>
              <a:t>ceremonies</a:t>
            </a:r>
            <a:r>
              <a:rPr lang="hu-HU" sz="1000" dirty="0"/>
              <a:t>.</a:t>
            </a:r>
          </a:p>
          <a:p>
            <a:pPr marL="171450" indent="-171450">
              <a:lnSpc>
                <a:spcPts val="1600"/>
              </a:lnSpc>
              <a:buFontTx/>
              <a:buChar char="-"/>
            </a:pPr>
            <a:endParaRPr lang="hu-HU" sz="1000" dirty="0"/>
          </a:p>
          <a:p>
            <a:pPr marL="171450" indent="-171450">
              <a:buFontTx/>
              <a:buChar char="-"/>
            </a:pPr>
            <a:endParaRPr lang="hu-HU" sz="1000" dirty="0"/>
          </a:p>
          <a:p>
            <a:pPr marL="171450" indent="-171450">
              <a:buFontTx/>
              <a:buChar char="-"/>
            </a:pPr>
            <a:endParaRPr lang="hu-HU" sz="1000" dirty="0"/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E3A24751-5EB9-41CF-A201-A3E5477B31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0931" y="1982735"/>
            <a:ext cx="2880322" cy="1519949"/>
          </a:xfrm>
        </p:spPr>
        <p:txBody>
          <a:bodyPr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000" dirty="0"/>
              <a:t>- Project </a:t>
            </a:r>
            <a:r>
              <a:rPr lang="hu-HU" sz="1000" dirty="0" err="1"/>
              <a:t>meetings</a:t>
            </a:r>
            <a:r>
              <a:rPr lang="hu-HU" sz="1000" dirty="0"/>
              <a:t> (2 in </a:t>
            </a:r>
            <a:r>
              <a:rPr lang="hu-HU" sz="1000" dirty="0" err="1"/>
              <a:t>Slovakia</a:t>
            </a:r>
            <a:r>
              <a:rPr lang="hu-HU" sz="1000" dirty="0"/>
              <a:t>, 1 in Hungary and 1 </a:t>
            </a:r>
            <a:r>
              <a:rPr lang="hu-HU" sz="1000" dirty="0" err="1"/>
              <a:t>via</a:t>
            </a:r>
            <a:r>
              <a:rPr lang="hu-HU" sz="1000" dirty="0"/>
              <a:t> TEAMS),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000" dirty="0"/>
              <a:t>- Monitoring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implemantation</a:t>
            </a:r>
            <a:r>
              <a:rPr lang="hu-HU" sz="1000" dirty="0"/>
              <a:t> </a:t>
            </a:r>
            <a:r>
              <a:rPr lang="hu-HU" sz="1000" dirty="0" err="1"/>
              <a:t>process</a:t>
            </a:r>
            <a:r>
              <a:rPr lang="hu-HU" sz="1000" dirty="0"/>
              <a:t> of </a:t>
            </a:r>
            <a:r>
              <a:rPr lang="hu-HU" sz="1000" dirty="0" err="1"/>
              <a:t>the</a:t>
            </a:r>
            <a:r>
              <a:rPr lang="hu-HU" sz="1000" dirty="0"/>
              <a:t> project, 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000" dirty="0"/>
              <a:t>- </a:t>
            </a:r>
            <a:r>
              <a:rPr lang="hu-HU" sz="1000" dirty="0" err="1"/>
              <a:t>Risk</a:t>
            </a:r>
            <a:r>
              <a:rPr lang="hu-HU" sz="1000" dirty="0"/>
              <a:t> management,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hu-HU" sz="1000" dirty="0"/>
              <a:t>- </a:t>
            </a:r>
            <a:r>
              <a:rPr lang="hu-HU" sz="1000" dirty="0" err="1"/>
              <a:t>Joint</a:t>
            </a:r>
            <a:r>
              <a:rPr lang="hu-HU" sz="1000" dirty="0"/>
              <a:t> preparation of </a:t>
            </a:r>
            <a:r>
              <a:rPr lang="hu-HU" sz="1000" dirty="0" err="1"/>
              <a:t>the</a:t>
            </a:r>
            <a:r>
              <a:rPr lang="hu-HU" sz="1000" dirty="0"/>
              <a:t> project </a:t>
            </a:r>
            <a:r>
              <a:rPr lang="hu-HU" sz="1000" dirty="0" err="1"/>
              <a:t>reports</a:t>
            </a:r>
            <a:r>
              <a:rPr lang="hu-HU" sz="1000" dirty="0"/>
              <a:t> and </a:t>
            </a:r>
            <a:r>
              <a:rPr lang="hu-HU" sz="1000" dirty="0" err="1"/>
              <a:t>modification</a:t>
            </a:r>
            <a:r>
              <a:rPr lang="hu-HU" sz="1000" dirty="0"/>
              <a:t> </a:t>
            </a:r>
            <a:r>
              <a:rPr lang="hu-HU" sz="1000" dirty="0" err="1"/>
              <a:t>requests</a:t>
            </a:r>
            <a:r>
              <a:rPr lang="hu-HU" sz="1000" dirty="0"/>
              <a:t>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464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CA0CB-7DC8-0940-83E4-0BD6ED388D97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/>
        <p:txBody>
          <a:bodyPr wrap="square"/>
          <a:lstStyle/>
          <a:p>
            <a:r>
              <a:rPr lang="hu-HU" dirty="0">
                <a:solidFill>
                  <a:srgbClr val="E83A4C"/>
                </a:solidFill>
              </a:rPr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6B990-F77E-4245-AB4D-EB91F01051DA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982662" y="3105520"/>
            <a:ext cx="10226671" cy="1869435"/>
          </a:xfrm>
        </p:spPr>
        <p:txBody>
          <a:bodyPr wrap="square"/>
          <a:lstStyle/>
          <a:p>
            <a:r>
              <a:rPr lang="hu-HU" dirty="0"/>
              <a:t>Project </a:t>
            </a:r>
            <a:r>
              <a:rPr lang="hu-HU" dirty="0" err="1"/>
              <a:t>results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349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6060" y="619932"/>
            <a:ext cx="5119940" cy="1201119"/>
          </a:xfrm>
        </p:spPr>
        <p:txBody>
          <a:bodyPr/>
          <a:lstStyle/>
          <a:p>
            <a:r>
              <a:rPr lang="hu-HU" dirty="0">
                <a:solidFill>
                  <a:srgbClr val="E83A4C"/>
                </a:solidFill>
              </a:rPr>
              <a:t>2.2.1.</a:t>
            </a:r>
          </a:p>
          <a:p>
            <a:r>
              <a:rPr lang="hu-HU" dirty="0"/>
              <a:t>Szentkút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76060" y="1991532"/>
            <a:ext cx="5515275" cy="3997335"/>
          </a:xfrm>
        </p:spPr>
        <p:txBody>
          <a:bodyPr/>
          <a:lstStyle/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Historia</a:t>
            </a:r>
            <a:r>
              <a:rPr lang="hu-HU" sz="1200" dirty="0"/>
              <a:t> Domus </a:t>
            </a:r>
            <a:r>
              <a:rPr lang="hu-HU" sz="1200" dirty="0" err="1"/>
              <a:t>research</a:t>
            </a:r>
            <a:r>
              <a:rPr lang="hu-HU" sz="1200" dirty="0"/>
              <a:t> and </a:t>
            </a:r>
            <a:r>
              <a:rPr lang="hu-HU" sz="1200" dirty="0" err="1"/>
              <a:t>Conference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The revised history of the shrine in Szentkút,</a:t>
            </a:r>
            <a:endParaRPr lang="hu-HU" sz="12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Developement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website: </a:t>
            </a:r>
            <a:r>
              <a:rPr lang="hu-HU" sz="12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https://skhu.szentkut.hu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Printing </a:t>
            </a:r>
            <a:r>
              <a:rPr lang="hu-HU" sz="1200" dirty="0" err="1"/>
              <a:t>brouchures</a:t>
            </a:r>
            <a:r>
              <a:rPr lang="hu-HU" sz="1200" dirty="0"/>
              <a:t> in 3 </a:t>
            </a:r>
            <a:r>
              <a:rPr lang="hu-HU" sz="1200" dirty="0" err="1"/>
              <a:t>languages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Advertising</a:t>
            </a:r>
            <a:r>
              <a:rPr lang="hu-HU" sz="1200" dirty="0"/>
              <a:t> in </a:t>
            </a:r>
            <a:r>
              <a:rPr lang="hu-HU" sz="1200" dirty="0" err="1"/>
              <a:t>newspapers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Restoration</a:t>
            </a:r>
            <a:r>
              <a:rPr lang="hu-HU" sz="1200" dirty="0"/>
              <a:t> of </a:t>
            </a:r>
            <a:r>
              <a:rPr lang="hu-HU" sz="1200" dirty="0" err="1"/>
              <a:t>works</a:t>
            </a:r>
            <a:r>
              <a:rPr lang="hu-HU" sz="1200" dirty="0"/>
              <a:t> of arts,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Pilgrims</a:t>
            </a:r>
            <a:r>
              <a:rPr lang="hu-HU" sz="1200" dirty="0"/>
              <a:t>’ </a:t>
            </a:r>
            <a:r>
              <a:rPr lang="hu-HU" sz="1200" dirty="0" err="1"/>
              <a:t>book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Printing </a:t>
            </a:r>
            <a:r>
              <a:rPr lang="hu-HU" sz="1200" dirty="0" err="1"/>
              <a:t>banners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traveling</a:t>
            </a:r>
            <a:r>
              <a:rPr lang="hu-HU" sz="1200" dirty="0"/>
              <a:t> </a:t>
            </a:r>
            <a:r>
              <a:rPr lang="hu-HU" sz="1200" dirty="0" err="1"/>
              <a:t>exhibition</a:t>
            </a:r>
            <a:r>
              <a:rPr lang="hu-HU" sz="1200" dirty="0"/>
              <a:t> „</a:t>
            </a:r>
            <a:r>
              <a:rPr lang="hu-HU" sz="1200" dirty="0" err="1"/>
              <a:t>History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two</a:t>
            </a:r>
            <a:r>
              <a:rPr lang="hu-HU" sz="1200" dirty="0"/>
              <a:t> </a:t>
            </a:r>
            <a:r>
              <a:rPr lang="hu-HU" sz="1200" dirty="0" err="1"/>
              <a:t>Provinces</a:t>
            </a:r>
            <a:r>
              <a:rPr lang="hu-HU" sz="1200" dirty="0"/>
              <a:t>” and „Franciscan </a:t>
            </a:r>
            <a:r>
              <a:rPr lang="hu-HU" sz="1200" dirty="0" err="1"/>
              <a:t>martyrs</a:t>
            </a:r>
            <a:r>
              <a:rPr lang="hu-HU" sz="1200" dirty="0"/>
              <a:t> and </a:t>
            </a:r>
            <a:r>
              <a:rPr lang="hu-HU" sz="1200" dirty="0" err="1"/>
              <a:t>monastic</a:t>
            </a:r>
            <a:r>
              <a:rPr lang="hu-HU" sz="1200" dirty="0"/>
              <a:t> life in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communism</a:t>
            </a:r>
            <a:r>
              <a:rPr lang="hu-HU" sz="1200" dirty="0"/>
              <a:t> </a:t>
            </a:r>
            <a:r>
              <a:rPr lang="hu-HU" sz="1200" dirty="0" err="1"/>
              <a:t>era</a:t>
            </a:r>
            <a:r>
              <a:rPr lang="hu-HU" sz="1200" dirty="0"/>
              <a:t>”,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Multilingual</a:t>
            </a:r>
            <a:r>
              <a:rPr lang="hu-HU" sz="1200" dirty="0"/>
              <a:t> </a:t>
            </a:r>
            <a:r>
              <a:rPr lang="hu-HU" sz="1200" dirty="0" err="1"/>
              <a:t>digital</a:t>
            </a:r>
            <a:r>
              <a:rPr lang="hu-HU" sz="1200" dirty="0"/>
              <a:t> </a:t>
            </a:r>
            <a:r>
              <a:rPr lang="hu-HU" sz="1200" dirty="0" err="1"/>
              <a:t>guide</a:t>
            </a:r>
            <a:r>
              <a:rPr lang="hu-HU" sz="1200" dirty="0"/>
              <a:t> </a:t>
            </a:r>
            <a:r>
              <a:rPr lang="hu-HU" sz="1200" dirty="0" err="1"/>
              <a:t>system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Garden</a:t>
            </a:r>
            <a:r>
              <a:rPr lang="hu-HU" sz="1200" dirty="0"/>
              <a:t> </a:t>
            </a:r>
            <a:r>
              <a:rPr lang="hu-HU" sz="1200" dirty="0" err="1"/>
              <a:t>tools</a:t>
            </a:r>
            <a:endParaRPr lang="hu-HU" sz="12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Medical</a:t>
            </a:r>
            <a:r>
              <a:rPr lang="hu-HU" sz="1200" dirty="0"/>
              <a:t> </a:t>
            </a:r>
            <a:r>
              <a:rPr lang="hu-HU" sz="1200" dirty="0" err="1"/>
              <a:t>room’s</a:t>
            </a:r>
            <a:r>
              <a:rPr lang="hu-HU" sz="1200" dirty="0"/>
              <a:t> </a:t>
            </a:r>
            <a:r>
              <a:rPr lang="hu-HU" sz="1200" dirty="0" err="1"/>
              <a:t>equipments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Furniture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Exterior renovation of church and Landscaping the surroundings of the shrine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Establishing</a:t>
            </a:r>
            <a:r>
              <a:rPr lang="hu-HU" sz="1200" dirty="0"/>
              <a:t> a </a:t>
            </a:r>
            <a:r>
              <a:rPr lang="hu-HU" sz="1200" dirty="0" err="1"/>
              <a:t>common</a:t>
            </a:r>
            <a:r>
              <a:rPr lang="hu-HU" sz="1200" dirty="0"/>
              <a:t> </a:t>
            </a:r>
            <a:r>
              <a:rPr lang="hu-HU" sz="1200" dirty="0" err="1"/>
              <a:t>room</a:t>
            </a:r>
            <a:r>
              <a:rPr lang="hu-HU" sz="1200" dirty="0"/>
              <a:t>, and an </a:t>
            </a:r>
            <a:r>
              <a:rPr lang="hu-HU" sz="1200" dirty="0" err="1"/>
              <a:t>open</a:t>
            </a:r>
            <a:r>
              <a:rPr lang="hu-HU" sz="1200" dirty="0"/>
              <a:t>-air reception,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Building the "House of Silence"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Building an open</a:t>
            </a:r>
            <a:r>
              <a:rPr lang="hu-HU" sz="1200" dirty="0"/>
              <a:t>-</a:t>
            </a:r>
            <a:r>
              <a:rPr lang="en-US" sz="1200" dirty="0"/>
              <a:t>air artist room</a:t>
            </a:r>
            <a:r>
              <a:rPr lang="hu-HU" sz="1200" dirty="0"/>
              <a:t>.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endParaRPr lang="hu-HU" sz="1200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7</a:t>
            </a:fld>
            <a:endParaRPr lang="hu-HU" dirty="0"/>
          </a:p>
        </p:txBody>
      </p:sp>
      <p:pic>
        <p:nvPicPr>
          <p:cNvPr id="12" name="Kép helye 11" descr="A képen kültéri, fa, hó, égbolt látható&#10;&#10;Automatikusan generált leírás">
            <a:extLst>
              <a:ext uri="{FF2B5EF4-FFF2-40B4-BE49-F238E27FC236}">
                <a16:creationId xmlns:a16="http://schemas.microsoft.com/office/drawing/2014/main" id="{3EB487D0-6D0B-4C36-95BF-9130A52AA5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5690" b="5690"/>
          <a:stretch>
            <a:fillRect/>
          </a:stretch>
        </p:blipFill>
        <p:spPr>
          <a:xfrm>
            <a:off x="7047234" y="1777154"/>
            <a:ext cx="4970105" cy="3303692"/>
          </a:xfrm>
        </p:spPr>
      </p:pic>
    </p:spTree>
    <p:extLst>
      <p:ext uri="{BB962C8B-B14F-4D97-AF65-F5344CB8AC3E}">
        <p14:creationId xmlns:p14="http://schemas.microsoft.com/office/powerpoint/2010/main" val="400154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6060" y="452673"/>
            <a:ext cx="5119940" cy="1290886"/>
          </a:xfrm>
        </p:spPr>
        <p:txBody>
          <a:bodyPr/>
          <a:lstStyle/>
          <a:p>
            <a:r>
              <a:rPr lang="hu-HU" dirty="0">
                <a:solidFill>
                  <a:srgbClr val="E83A4C"/>
                </a:solidFill>
              </a:rPr>
              <a:t>2.2.2.</a:t>
            </a:r>
          </a:p>
          <a:p>
            <a:r>
              <a:rPr lang="hu-HU" dirty="0"/>
              <a:t>Szécsény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76061" y="2236206"/>
            <a:ext cx="5119939" cy="2657199"/>
          </a:xfrm>
        </p:spPr>
        <p:txBody>
          <a:bodyPr/>
          <a:lstStyle/>
          <a:p>
            <a:pPr marL="285750" indent="-285750">
              <a:lnSpc>
                <a:spcPts val="1600"/>
              </a:lnSpc>
              <a:buFontTx/>
              <a:buChar char="-"/>
            </a:pPr>
            <a:r>
              <a:rPr lang="en-US" sz="1200" dirty="0"/>
              <a:t>Development the website </a:t>
            </a:r>
            <a:r>
              <a:rPr lang="en-US" sz="12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https://szecseny.ferencesek.hu/en/kezdolap/</a:t>
            </a:r>
            <a:endParaRPr lang="hu-HU" sz="1200" dirty="0">
              <a:solidFill>
                <a:schemeClr val="accent5"/>
              </a:solidFill>
            </a:endParaRPr>
          </a:p>
          <a:p>
            <a:pPr marL="285750" indent="-285750">
              <a:lnSpc>
                <a:spcPts val="1600"/>
              </a:lnSpc>
              <a:buFontTx/>
              <a:buChar char="-"/>
            </a:pPr>
            <a:r>
              <a:rPr lang="hu-HU" sz="1200" dirty="0"/>
              <a:t>Printing </a:t>
            </a:r>
            <a:r>
              <a:rPr lang="hu-HU" sz="1200" dirty="0" err="1"/>
              <a:t>brochures</a:t>
            </a:r>
            <a:r>
              <a:rPr lang="hu-HU" sz="1200" dirty="0"/>
              <a:t> in 3 </a:t>
            </a:r>
            <a:r>
              <a:rPr lang="hu-HU" sz="1200" dirty="0" err="1"/>
              <a:t>languages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buFontTx/>
              <a:buChar char="-"/>
            </a:pPr>
            <a:r>
              <a:rPr lang="hu-HU" sz="1200" dirty="0" err="1"/>
              <a:t>Logo</a:t>
            </a:r>
            <a:r>
              <a:rPr lang="hu-HU" sz="1200" dirty="0"/>
              <a:t> design </a:t>
            </a:r>
            <a:r>
              <a:rPr lang="hu-HU" sz="1200" dirty="0" err="1"/>
              <a:t>for</a:t>
            </a:r>
            <a:r>
              <a:rPr lang="hu-HU" sz="1200" dirty="0"/>
              <a:t> Szécsény,</a:t>
            </a:r>
          </a:p>
          <a:p>
            <a:pPr marL="285750" indent="-285750">
              <a:lnSpc>
                <a:spcPts val="1600"/>
              </a:lnSpc>
              <a:buFontTx/>
              <a:buChar char="-"/>
            </a:pPr>
            <a:r>
              <a:rPr lang="en-US" sz="1200" dirty="0"/>
              <a:t>Internal </a:t>
            </a:r>
            <a:r>
              <a:rPr lang="hu-HU" sz="1200" dirty="0" err="1"/>
              <a:t>wall</a:t>
            </a:r>
            <a:r>
              <a:rPr lang="hu-HU" sz="1200" dirty="0"/>
              <a:t>, </a:t>
            </a:r>
            <a:r>
              <a:rPr lang="hu-HU" sz="1200" dirty="0" err="1"/>
              <a:t>stone</a:t>
            </a:r>
            <a:r>
              <a:rPr lang="hu-HU" sz="1200" dirty="0"/>
              <a:t> and </a:t>
            </a:r>
            <a:r>
              <a:rPr lang="hu-HU" sz="1200" dirty="0" err="1"/>
              <a:t>wooden</a:t>
            </a:r>
            <a:r>
              <a:rPr lang="hu-HU" sz="1200" dirty="0"/>
              <a:t> </a:t>
            </a:r>
            <a:r>
              <a:rPr lang="en-US" sz="1200" dirty="0"/>
              <a:t>restoration of the church (sacristy and altars) with scaffoldings</a:t>
            </a:r>
            <a:r>
              <a:rPr lang="hu-HU" sz="1200" dirty="0"/>
              <a:t>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8</a:t>
            </a:fld>
            <a:endParaRPr lang="hu-HU" dirty="0"/>
          </a:p>
        </p:txBody>
      </p:sp>
      <p:pic>
        <p:nvPicPr>
          <p:cNvPr id="9" name="Kép helye 8" descr="A képen beltéri, fal, ablak látható&#10;&#10;Automatikusan generált leírás">
            <a:extLst>
              <a:ext uri="{FF2B5EF4-FFF2-40B4-BE49-F238E27FC236}">
                <a16:creationId xmlns:a16="http://schemas.microsoft.com/office/drawing/2014/main" id="{70EBF2BB-D3B4-4377-A0E1-6AF27FA985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5690" b="5690"/>
          <a:stretch>
            <a:fillRect/>
          </a:stretch>
        </p:blipFill>
        <p:spPr>
          <a:xfrm rot="5400000">
            <a:off x="7079040" y="1912959"/>
            <a:ext cx="4970105" cy="3303692"/>
          </a:xfrm>
        </p:spPr>
      </p:pic>
    </p:spTree>
    <p:extLst>
      <p:ext uri="{BB962C8B-B14F-4D97-AF65-F5344CB8AC3E}">
        <p14:creationId xmlns:p14="http://schemas.microsoft.com/office/powerpoint/2010/main" val="257429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6060" y="542441"/>
            <a:ext cx="5119940" cy="1162373"/>
          </a:xfrm>
        </p:spPr>
        <p:txBody>
          <a:bodyPr/>
          <a:lstStyle/>
          <a:p>
            <a:r>
              <a:rPr lang="hu-HU" dirty="0">
                <a:solidFill>
                  <a:srgbClr val="E83A4C"/>
                </a:solidFill>
              </a:rPr>
              <a:t>2.2.3.</a:t>
            </a:r>
          </a:p>
          <a:p>
            <a:r>
              <a:rPr lang="hu-HU" dirty="0"/>
              <a:t>Bratislava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76061" y="1774556"/>
            <a:ext cx="5119939" cy="4277532"/>
          </a:xfrm>
        </p:spPr>
        <p:txBody>
          <a:bodyPr/>
          <a:lstStyle/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Opening </a:t>
            </a:r>
            <a:r>
              <a:rPr lang="hu-HU" sz="1200" dirty="0" err="1"/>
              <a:t>press</a:t>
            </a:r>
            <a:r>
              <a:rPr lang="hu-HU" sz="1200" dirty="0"/>
              <a:t> </a:t>
            </a:r>
            <a:r>
              <a:rPr lang="hu-HU" sz="1200" dirty="0" err="1"/>
              <a:t>conference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Vernissage at the opening of the permanent exhibition in Bratislava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Booklet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Social</a:t>
            </a:r>
            <a:r>
              <a:rPr lang="hu-HU" sz="1200" dirty="0"/>
              <a:t> </a:t>
            </a:r>
            <a:r>
              <a:rPr lang="hu-HU" sz="1200" dirty="0" err="1"/>
              <a:t>network</a:t>
            </a:r>
            <a:r>
              <a:rPr lang="hu-HU" sz="1200" dirty="0"/>
              <a:t> </a:t>
            </a:r>
            <a:r>
              <a:rPr lang="hu-HU" sz="1200" dirty="0" err="1"/>
              <a:t>campaign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Press </a:t>
            </a:r>
            <a:r>
              <a:rPr lang="hu-HU" sz="1200" dirty="0" err="1"/>
              <a:t>advertising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Logo</a:t>
            </a:r>
            <a:r>
              <a:rPr lang="hu-HU" sz="1200" dirty="0"/>
              <a:t> </a:t>
            </a:r>
            <a:r>
              <a:rPr lang="hu-HU" sz="1200" dirty="0" err="1"/>
              <a:t>creation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Audiovisual</a:t>
            </a:r>
            <a:r>
              <a:rPr lang="hu-HU" sz="1200" dirty="0"/>
              <a:t> version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virtual</a:t>
            </a:r>
            <a:r>
              <a:rPr lang="hu-HU" sz="1200" dirty="0"/>
              <a:t> </a:t>
            </a:r>
            <a:r>
              <a:rPr lang="hu-HU" sz="1200" dirty="0" err="1"/>
              <a:t>tours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Restoration of the stone and wooden parts of the tower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Adaptation of the exhibition room at the tower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en-US" sz="1200" dirty="0"/>
              <a:t>Cleaning and preparation of exhibition items for the permanent exhibitions in Bratislava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Interactive</a:t>
            </a:r>
            <a:r>
              <a:rPr lang="hu-HU" sz="1200" dirty="0"/>
              <a:t> projection,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/>
              <a:t>3D </a:t>
            </a:r>
            <a:r>
              <a:rPr lang="hu-HU" sz="1200" dirty="0" err="1"/>
              <a:t>virtual</a:t>
            </a:r>
            <a:r>
              <a:rPr lang="hu-HU" sz="1200" dirty="0"/>
              <a:t> </a:t>
            </a:r>
            <a:r>
              <a:rPr lang="hu-HU" sz="1200" dirty="0" err="1"/>
              <a:t>tour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Electric</a:t>
            </a:r>
            <a:r>
              <a:rPr lang="hu-HU" sz="1200" dirty="0"/>
              <a:t> </a:t>
            </a:r>
            <a:r>
              <a:rPr lang="hu-HU" sz="1200" dirty="0" err="1"/>
              <a:t>radiator</a:t>
            </a:r>
            <a:r>
              <a:rPr lang="hu-HU" sz="1200" dirty="0"/>
              <a:t>,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r>
              <a:rPr lang="hu-HU" sz="1200" dirty="0" err="1"/>
              <a:t>Banners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2 </a:t>
            </a:r>
            <a:r>
              <a:rPr lang="hu-HU" sz="1200" dirty="0" err="1"/>
              <a:t>traveling</a:t>
            </a:r>
            <a:r>
              <a:rPr lang="hu-HU" sz="1200" dirty="0"/>
              <a:t> </a:t>
            </a:r>
            <a:r>
              <a:rPr lang="hu-HU" sz="1200" dirty="0" err="1"/>
              <a:t>exhibitions</a:t>
            </a:r>
            <a:r>
              <a:rPr lang="hu-HU" sz="1200" dirty="0"/>
              <a:t>.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endParaRPr lang="hu-HU" sz="10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Tx/>
              <a:buChar char="-"/>
            </a:pPr>
            <a:endParaRPr lang="hu-HU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D4170-1272-6E4A-95D9-1C3560B5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Autofit/>
          </a:bodyPr>
          <a:lstStyle/>
          <a:p>
            <a:fld id="{FA70BDC0-20F1-474C-B459-468D69EB5852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7" name="Kép helye 6">
            <a:extLst>
              <a:ext uri="{FF2B5EF4-FFF2-40B4-BE49-F238E27FC236}">
                <a16:creationId xmlns:a16="http://schemas.microsoft.com/office/drawing/2014/main" id="{59113770-CBCC-4D6A-9B31-F21EB950498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52" b="152"/>
          <a:stretch>
            <a:fillRect/>
          </a:stretch>
        </p:blipFill>
        <p:spPr>
          <a:xfrm>
            <a:off x="7051413" y="1575351"/>
            <a:ext cx="4970105" cy="3303692"/>
          </a:xfrm>
        </p:spPr>
      </p:pic>
    </p:spTree>
    <p:extLst>
      <p:ext uri="{BB962C8B-B14F-4D97-AF65-F5344CB8AC3E}">
        <p14:creationId xmlns:p14="http://schemas.microsoft.com/office/powerpoint/2010/main" val="4272071167"/>
      </p:ext>
    </p:extLst>
  </p:cSld>
  <p:clrMapOvr>
    <a:masterClrMapping/>
  </p:clrMapOvr>
</p:sld>
</file>

<file path=ppt/theme/theme1.xml><?xml version="1.0" encoding="utf-8"?>
<a:theme xmlns:a="http://schemas.openxmlformats.org/drawingml/2006/main" name="equinox_ppt">
  <a:themeElements>
    <a:clrScheme name="equinox_colors">
      <a:dk1>
        <a:srgbClr val="191919"/>
      </a:dk1>
      <a:lt1>
        <a:sysClr val="window" lastClr="FFFFFF"/>
      </a:lt1>
      <a:dk2>
        <a:srgbClr val="1E2B68"/>
      </a:dk2>
      <a:lt2>
        <a:srgbClr val="E83A4C"/>
      </a:lt2>
      <a:accent1>
        <a:srgbClr val="E83A4C"/>
      </a:accent1>
      <a:accent2>
        <a:srgbClr val="BF0A33"/>
      </a:accent2>
      <a:accent3>
        <a:srgbClr val="B5B5B5"/>
      </a:accent3>
      <a:accent4>
        <a:srgbClr val="1E2B68"/>
      </a:accent4>
      <a:accent5>
        <a:srgbClr val="1E5993"/>
      </a:accent5>
      <a:accent6>
        <a:srgbClr val="EDCE4F"/>
      </a:accent6>
      <a:hlink>
        <a:srgbClr val="FFFFFF"/>
      </a:hlink>
      <a:folHlink>
        <a:srgbClr val="E83A4C"/>
      </a:folHlink>
    </a:clrScheme>
    <a:fontScheme name="Office">
      <a:majorFont>
        <a:latin typeface="Verdana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Verdan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Verdan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Verdana"/>
        <a:font script="Hebr" typeface="Verdan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  <a:font script="Armn" typeface="Verdan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quinox_ppt" id="{C5A69C2F-2747-4768-BE3E-07384A8086FA}" vid="{09BE5AE4-CE4C-4487-877B-ED86F8231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Verdana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Verdan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Verdan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Verdana"/>
        <a:font script="Hebr" typeface="Verdan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  <a:font script="Armn" typeface="Verdan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971</Words>
  <Application>Microsoft Office PowerPoint</Application>
  <PresentationFormat>Breitbild</PresentationFormat>
  <Paragraphs>165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Georgia</vt:lpstr>
      <vt:lpstr>Verdana</vt:lpstr>
      <vt:lpstr>equinox_ppt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Ferenci Fruzsina</dc:creator>
  <cp:lastModifiedBy>jf</cp:lastModifiedBy>
  <cp:revision>843</cp:revision>
  <dcterms:created xsi:type="dcterms:W3CDTF">2019-02-15T07:49:57Z</dcterms:created>
  <dcterms:modified xsi:type="dcterms:W3CDTF">2021-09-24T08:47:14Z</dcterms:modified>
</cp:coreProperties>
</file>