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50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5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89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21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71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25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543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545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19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5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448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79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19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05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E74C-15D9-4371-B4E4-42CACD04CA39}" type="datetimeFigureOut">
              <a:rPr lang="sk-SK" smtClean="0"/>
              <a:t>24. 9. 2021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4C6BFE3-B7B1-4E21-AFC2-E530315C11C1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09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7" y="3874333"/>
            <a:ext cx="6858000" cy="386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42"/>
          <a:stretch/>
        </p:blipFill>
        <p:spPr>
          <a:xfrm>
            <a:off x="-9937" y="7053427"/>
            <a:ext cx="1747837" cy="1362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00" y="7053427"/>
            <a:ext cx="3362325" cy="1362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937" y="1056838"/>
            <a:ext cx="6840916" cy="1481743"/>
          </a:xfrm>
        </p:spPr>
        <p:txBody>
          <a:bodyPr/>
          <a:lstStyle/>
          <a:p>
            <a:pPr algn="ctr"/>
            <a:r>
              <a: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Pozvánka na otvorenie </a:t>
            </a:r>
            <a:br>
              <a: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Lesnej školy OZ Levice</a:t>
            </a:r>
            <a:br>
              <a: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42"/>
          <a:stretch/>
        </p:blipFill>
        <p:spPr>
          <a:xfrm flipH="1">
            <a:off x="5098181" y="7043080"/>
            <a:ext cx="1759819" cy="1362075"/>
          </a:xfrm>
          <a:prstGeom prst="rect">
            <a:avLst/>
          </a:prstGeom>
        </p:spPr>
      </p:pic>
      <p:grpSp>
        <p:nvGrpSpPr>
          <p:cNvPr id="151" name="Group 22">
            <a:extLst>
              <a:ext uri="{FF2B5EF4-FFF2-40B4-BE49-F238E27FC236}">
                <a16:creationId xmlns:a16="http://schemas.microsoft.com/office/drawing/2014/main" id="{CE04DE78-641F-477D-9871-793AA05989C6}"/>
              </a:ext>
            </a:extLst>
          </p:cNvPr>
          <p:cNvGrpSpPr/>
          <p:nvPr/>
        </p:nvGrpSpPr>
        <p:grpSpPr>
          <a:xfrm>
            <a:off x="4556927" y="4130700"/>
            <a:ext cx="2056333" cy="1630047"/>
            <a:chOff x="3261506" y="475536"/>
            <a:chExt cx="5668988" cy="4896565"/>
          </a:xfrm>
        </p:grpSpPr>
        <p:sp>
          <p:nvSpPr>
            <p:cNvPr id="152" name="Freeform: Shape 23">
              <a:extLst>
                <a:ext uri="{FF2B5EF4-FFF2-40B4-BE49-F238E27FC236}">
                  <a16:creationId xmlns:a16="http://schemas.microsoft.com/office/drawing/2014/main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rgbClr val="99CB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53" name="Group 24">
              <a:extLst>
                <a:ext uri="{FF2B5EF4-FFF2-40B4-BE49-F238E27FC236}">
                  <a16:creationId xmlns:a16="http://schemas.microsoft.com/office/drawing/2014/main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154" name="Freeform: Shape 25">
                <a:extLst>
                  <a:ext uri="{FF2B5EF4-FFF2-40B4-BE49-F238E27FC236}">
                    <a16:creationId xmlns:a16="http://schemas.microsoft.com/office/drawing/2014/main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5" name="Freeform: Shape 26">
                <a:extLst>
                  <a:ext uri="{FF2B5EF4-FFF2-40B4-BE49-F238E27FC236}">
                    <a16:creationId xmlns:a16="http://schemas.microsoft.com/office/drawing/2014/main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6" name="Freeform: Shape 27">
                <a:extLst>
                  <a:ext uri="{FF2B5EF4-FFF2-40B4-BE49-F238E27FC236}">
                    <a16:creationId xmlns:a16="http://schemas.microsoft.com/office/drawing/2014/main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7" name="Freeform: Shape 28">
                <a:extLst>
                  <a:ext uri="{FF2B5EF4-FFF2-40B4-BE49-F238E27FC236}">
                    <a16:creationId xmlns:a16="http://schemas.microsoft.com/office/drawing/2014/main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8" name="Freeform: Shape 29">
                <a:extLst>
                  <a:ext uri="{FF2B5EF4-FFF2-40B4-BE49-F238E27FC236}">
                    <a16:creationId xmlns:a16="http://schemas.microsoft.com/office/drawing/2014/main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9" name="Freeform: Shape 30">
                <a:extLst>
                  <a:ext uri="{FF2B5EF4-FFF2-40B4-BE49-F238E27FC236}">
                    <a16:creationId xmlns:a16="http://schemas.microsoft.com/office/drawing/2014/main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0" name="Freeform: Shape 31">
                <a:extLst>
                  <a:ext uri="{FF2B5EF4-FFF2-40B4-BE49-F238E27FC236}">
                    <a16:creationId xmlns:a16="http://schemas.microsoft.com/office/drawing/2014/main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rgbClr val="37A76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1" name="Freeform: Shape 32">
                <a:extLst>
                  <a:ext uri="{FF2B5EF4-FFF2-40B4-BE49-F238E27FC236}">
                    <a16:creationId xmlns:a16="http://schemas.microsoft.com/office/drawing/2014/main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rgbClr val="37A76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2" name="Freeform: Shape 33">
                <a:extLst>
                  <a:ext uri="{FF2B5EF4-FFF2-40B4-BE49-F238E27FC236}">
                    <a16:creationId xmlns:a16="http://schemas.microsoft.com/office/drawing/2014/main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3" name="Freeform: Shape 34">
                <a:extLst>
                  <a:ext uri="{FF2B5EF4-FFF2-40B4-BE49-F238E27FC236}">
                    <a16:creationId xmlns:a16="http://schemas.microsoft.com/office/drawing/2014/main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: Shape 35">
                <a:extLst>
                  <a:ext uri="{FF2B5EF4-FFF2-40B4-BE49-F238E27FC236}">
                    <a16:creationId xmlns:a16="http://schemas.microsoft.com/office/drawing/2014/main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5" name="Freeform: Shape 36">
                <a:extLst>
                  <a:ext uri="{FF2B5EF4-FFF2-40B4-BE49-F238E27FC236}">
                    <a16:creationId xmlns:a16="http://schemas.microsoft.com/office/drawing/2014/main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51C3F9">
                  <a:lumMod val="20000"/>
                  <a:lumOff val="8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6" name="Freeform: Shape 37">
                <a:extLst>
                  <a:ext uri="{FF2B5EF4-FFF2-40B4-BE49-F238E27FC236}">
                    <a16:creationId xmlns:a16="http://schemas.microsoft.com/office/drawing/2014/main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7" name="Freeform: Shape 38">
                <a:extLst>
                  <a:ext uri="{FF2B5EF4-FFF2-40B4-BE49-F238E27FC236}">
                    <a16:creationId xmlns:a16="http://schemas.microsoft.com/office/drawing/2014/main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8" name="Freeform: Shape 39">
                <a:extLst>
                  <a:ext uri="{FF2B5EF4-FFF2-40B4-BE49-F238E27FC236}">
                    <a16:creationId xmlns:a16="http://schemas.microsoft.com/office/drawing/2014/main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9" name="Freeform: Shape 40">
                <a:extLst>
                  <a:ext uri="{FF2B5EF4-FFF2-40B4-BE49-F238E27FC236}">
                    <a16:creationId xmlns:a16="http://schemas.microsoft.com/office/drawing/2014/main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0" name="Freeform: Shape 41">
                <a:extLst>
                  <a:ext uri="{FF2B5EF4-FFF2-40B4-BE49-F238E27FC236}">
                    <a16:creationId xmlns:a16="http://schemas.microsoft.com/office/drawing/2014/main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1" name="Freeform: Shape 42">
                <a:extLst>
                  <a:ext uri="{FF2B5EF4-FFF2-40B4-BE49-F238E27FC236}">
                    <a16:creationId xmlns:a16="http://schemas.microsoft.com/office/drawing/2014/main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2" name="Freeform: Shape 43">
                <a:extLst>
                  <a:ext uri="{FF2B5EF4-FFF2-40B4-BE49-F238E27FC236}">
                    <a16:creationId xmlns:a16="http://schemas.microsoft.com/office/drawing/2014/main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3" name="Freeform: Shape 44">
                <a:extLst>
                  <a:ext uri="{FF2B5EF4-FFF2-40B4-BE49-F238E27FC236}">
                    <a16:creationId xmlns:a16="http://schemas.microsoft.com/office/drawing/2014/main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4" name="Freeform: Shape 45">
                <a:extLst>
                  <a:ext uri="{FF2B5EF4-FFF2-40B4-BE49-F238E27FC236}">
                    <a16:creationId xmlns:a16="http://schemas.microsoft.com/office/drawing/2014/main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: Shape 46">
                <a:extLst>
                  <a:ext uri="{FF2B5EF4-FFF2-40B4-BE49-F238E27FC236}">
                    <a16:creationId xmlns:a16="http://schemas.microsoft.com/office/drawing/2014/main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6" name="Freeform: Shape 47">
                <a:extLst>
                  <a:ext uri="{FF2B5EF4-FFF2-40B4-BE49-F238E27FC236}">
                    <a16:creationId xmlns:a16="http://schemas.microsoft.com/office/drawing/2014/main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7" name="Freeform: Shape 48">
                <a:extLst>
                  <a:ext uri="{FF2B5EF4-FFF2-40B4-BE49-F238E27FC236}">
                    <a16:creationId xmlns:a16="http://schemas.microsoft.com/office/drawing/2014/main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8" name="Freeform: Shape 49">
                <a:extLst>
                  <a:ext uri="{FF2B5EF4-FFF2-40B4-BE49-F238E27FC236}">
                    <a16:creationId xmlns:a16="http://schemas.microsoft.com/office/drawing/2014/main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9" name="Freeform: Shape 50">
                <a:extLst>
                  <a:ext uri="{FF2B5EF4-FFF2-40B4-BE49-F238E27FC236}">
                    <a16:creationId xmlns:a16="http://schemas.microsoft.com/office/drawing/2014/main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0" name="Freeform: Shape 51">
                <a:extLst>
                  <a:ext uri="{FF2B5EF4-FFF2-40B4-BE49-F238E27FC236}">
                    <a16:creationId xmlns:a16="http://schemas.microsoft.com/office/drawing/2014/main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51C3F9">
                  <a:lumMod val="40000"/>
                  <a:lumOff val="6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1" name="Freeform: Shape 52">
                <a:extLst>
                  <a:ext uri="{FF2B5EF4-FFF2-40B4-BE49-F238E27FC236}">
                    <a16:creationId xmlns:a16="http://schemas.microsoft.com/office/drawing/2014/main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2" name="Freeform: Shape 53">
                <a:extLst>
                  <a:ext uri="{FF2B5EF4-FFF2-40B4-BE49-F238E27FC236}">
                    <a16:creationId xmlns:a16="http://schemas.microsoft.com/office/drawing/2014/main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40000"/>
                  <a:lumOff val="6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3" name="Freeform: Shape 54">
                <a:extLst>
                  <a:ext uri="{FF2B5EF4-FFF2-40B4-BE49-F238E27FC236}">
                    <a16:creationId xmlns:a16="http://schemas.microsoft.com/office/drawing/2014/main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4" name="Freeform: Shape 55">
                <a:extLst>
                  <a:ext uri="{FF2B5EF4-FFF2-40B4-BE49-F238E27FC236}">
                    <a16:creationId xmlns:a16="http://schemas.microsoft.com/office/drawing/2014/main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5" name="Freeform: Shape 56">
                <a:extLst>
                  <a:ext uri="{FF2B5EF4-FFF2-40B4-BE49-F238E27FC236}">
                    <a16:creationId xmlns:a16="http://schemas.microsoft.com/office/drawing/2014/main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: Shape 57">
                <a:extLst>
                  <a:ext uri="{FF2B5EF4-FFF2-40B4-BE49-F238E27FC236}">
                    <a16:creationId xmlns:a16="http://schemas.microsoft.com/office/drawing/2014/main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7" name="Freeform: Shape 58">
                <a:extLst>
                  <a:ext uri="{FF2B5EF4-FFF2-40B4-BE49-F238E27FC236}">
                    <a16:creationId xmlns:a16="http://schemas.microsoft.com/office/drawing/2014/main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8" name="Freeform: Shape 59">
                <a:extLst>
                  <a:ext uri="{FF2B5EF4-FFF2-40B4-BE49-F238E27FC236}">
                    <a16:creationId xmlns:a16="http://schemas.microsoft.com/office/drawing/2014/main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: Shape 60">
                <a:extLst>
                  <a:ext uri="{FF2B5EF4-FFF2-40B4-BE49-F238E27FC236}">
                    <a16:creationId xmlns:a16="http://schemas.microsoft.com/office/drawing/2014/main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0" name="Freeform: Shape 61">
                <a:extLst>
                  <a:ext uri="{FF2B5EF4-FFF2-40B4-BE49-F238E27FC236}">
                    <a16:creationId xmlns:a16="http://schemas.microsoft.com/office/drawing/2014/main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1" name="Freeform: Shape 62">
                <a:extLst>
                  <a:ext uri="{FF2B5EF4-FFF2-40B4-BE49-F238E27FC236}">
                    <a16:creationId xmlns:a16="http://schemas.microsoft.com/office/drawing/2014/main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2" name="Freeform: Shape 63">
                <a:extLst>
                  <a:ext uri="{FF2B5EF4-FFF2-40B4-BE49-F238E27FC236}">
                    <a16:creationId xmlns:a16="http://schemas.microsoft.com/office/drawing/2014/main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3" name="Freeform: Shape 64">
                <a:extLst>
                  <a:ext uri="{FF2B5EF4-FFF2-40B4-BE49-F238E27FC236}">
                    <a16:creationId xmlns:a16="http://schemas.microsoft.com/office/drawing/2014/main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4" name="Freeform: Shape 65">
                <a:extLst>
                  <a:ext uri="{FF2B5EF4-FFF2-40B4-BE49-F238E27FC236}">
                    <a16:creationId xmlns:a16="http://schemas.microsoft.com/office/drawing/2014/main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5" name="Freeform: Shape 66">
                <a:extLst>
                  <a:ext uri="{FF2B5EF4-FFF2-40B4-BE49-F238E27FC236}">
                    <a16:creationId xmlns:a16="http://schemas.microsoft.com/office/drawing/2014/main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63035" y="1626475"/>
                <a:ext cx="3271786" cy="2983844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6" name="Freeform: Shape 67">
                <a:extLst>
                  <a:ext uri="{FF2B5EF4-FFF2-40B4-BE49-F238E27FC236}">
                    <a16:creationId xmlns:a16="http://schemas.microsoft.com/office/drawing/2014/main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7" name="Freeform: Shape 68">
                <a:extLst>
                  <a:ext uri="{FF2B5EF4-FFF2-40B4-BE49-F238E27FC236}">
                    <a16:creationId xmlns:a16="http://schemas.microsoft.com/office/drawing/2014/main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60000"/>
                  <a:lumOff val="4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8" name="Freeform: Shape 69">
                <a:extLst>
                  <a:ext uri="{FF2B5EF4-FFF2-40B4-BE49-F238E27FC236}">
                    <a16:creationId xmlns:a16="http://schemas.microsoft.com/office/drawing/2014/main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60000"/>
                  <a:lumOff val="4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9" name="Freeform: Shape 70">
                <a:extLst>
                  <a:ext uri="{FF2B5EF4-FFF2-40B4-BE49-F238E27FC236}">
                    <a16:creationId xmlns:a16="http://schemas.microsoft.com/office/drawing/2014/main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0" name="Freeform: Shape 71">
                <a:extLst>
                  <a:ext uri="{FF2B5EF4-FFF2-40B4-BE49-F238E27FC236}">
                    <a16:creationId xmlns:a16="http://schemas.microsoft.com/office/drawing/2014/main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60000"/>
                  <a:lumOff val="4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203" name="Obdĺžnik 202"/>
          <p:cNvSpPr/>
          <p:nvPr/>
        </p:nvSpPr>
        <p:spPr>
          <a:xfrm>
            <a:off x="159077" y="150338"/>
            <a:ext cx="6464120" cy="9577819"/>
          </a:xfrm>
          <a:prstGeom prst="rect">
            <a:avLst/>
          </a:prstGeom>
          <a:noFill/>
          <a:ln w="38100">
            <a:solidFill>
              <a:srgbClr val="1D3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" name="Obrázok 20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6" y="4495827"/>
            <a:ext cx="1128422" cy="1006634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5" name="Obrázok 2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65" y="275470"/>
            <a:ext cx="1276402" cy="535379"/>
          </a:xfrm>
          <a:prstGeom prst="rect">
            <a:avLst/>
          </a:prstGeom>
        </p:spPr>
      </p:pic>
      <p:pic>
        <p:nvPicPr>
          <p:cNvPr id="206" name="Obrázok 2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5" y="213921"/>
            <a:ext cx="691484" cy="1137491"/>
          </a:xfrm>
          <a:prstGeom prst="rect">
            <a:avLst/>
          </a:prstGeom>
        </p:spPr>
      </p:pic>
      <p:pic>
        <p:nvPicPr>
          <p:cNvPr id="207" name="Obrázok 2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26" y="281459"/>
            <a:ext cx="3096821" cy="584925"/>
          </a:xfrm>
          <a:prstGeom prst="rect">
            <a:avLst/>
          </a:prstGeom>
        </p:spPr>
      </p:pic>
      <p:pic>
        <p:nvPicPr>
          <p:cNvPr id="208" name="Obrázok 2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9" y="801790"/>
            <a:ext cx="2908123" cy="604344"/>
          </a:xfrm>
          <a:prstGeom prst="rect">
            <a:avLst/>
          </a:prstGeom>
        </p:spPr>
      </p:pic>
      <p:pic>
        <p:nvPicPr>
          <p:cNvPr id="209" name="Obrázok 2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27" y="1189900"/>
            <a:ext cx="4473242" cy="454314"/>
          </a:xfrm>
          <a:prstGeom prst="rect">
            <a:avLst/>
          </a:prstGeom>
        </p:spPr>
      </p:pic>
      <p:sp>
        <p:nvSpPr>
          <p:cNvPr id="210" name="Obdĺžnik 209"/>
          <p:cNvSpPr/>
          <p:nvPr/>
        </p:nvSpPr>
        <p:spPr>
          <a:xfrm>
            <a:off x="149140" y="2431744"/>
            <a:ext cx="6467995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k-SK" sz="1400" b="1" dirty="0"/>
              <a:t>LESY Slovenskej republiky, štátny podnik v rámci projektu </a:t>
            </a:r>
            <a:br>
              <a:rPr lang="sk-SK" sz="1400" b="1" dirty="0"/>
            </a:br>
            <a:r>
              <a:rPr lang="sk-SK" sz="1400" b="1" dirty="0"/>
              <a:t>„Lesníci pre zvýšenie environmentálneho povedomia verejnosti“ (SKHU/1601/1.1/009), realizovaného z Programu spolupráce </a:t>
            </a:r>
            <a:r>
              <a:rPr lang="sk-SK" sz="1400" b="1" dirty="0" err="1"/>
              <a:t>Interreg</a:t>
            </a:r>
            <a:r>
              <a:rPr lang="sk-SK" sz="1400" b="1" dirty="0"/>
              <a:t> V-A Slovenská republika – Maďarsko srdečne pozývajú </a:t>
            </a:r>
            <a:r>
              <a:rPr lang="sk-SK" sz="1400" b="1" u="sng" dirty="0"/>
              <a:t>na slávnostné otvorenie Lesnej školy OZ Levice </a:t>
            </a:r>
          </a:p>
        </p:txBody>
      </p:sp>
      <p:sp>
        <p:nvSpPr>
          <p:cNvPr id="213" name="Obdĺžnik 212"/>
          <p:cNvSpPr/>
          <p:nvPr/>
        </p:nvSpPr>
        <p:spPr>
          <a:xfrm>
            <a:off x="872538" y="7651572"/>
            <a:ext cx="58742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www.forestschools.eu</a:t>
            </a:r>
          </a:p>
          <a:p>
            <a:endParaRPr lang="sk-SK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Dátum otvorenia: 01.06.2021 (utorok)</a:t>
            </a:r>
          </a:p>
          <a:p>
            <a:endParaRPr lang="sk-SK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Čas konania:	10:00 – 11:30 hod.</a:t>
            </a:r>
          </a:p>
          <a:p>
            <a:endParaRPr lang="sk-SK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Miesto konania: 	</a:t>
            </a:r>
            <a:r>
              <a:rPr lang="sk-SK" sz="1400" dirty="0">
                <a:cs typeface="Times New Roman" panose="02020603050405020304" pitchFamily="18" charset="0"/>
              </a:rPr>
              <a:t>Lesná škola </a:t>
            </a:r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OZ Levice 						                 			</a:t>
            </a:r>
            <a:r>
              <a:rPr lang="sk-SK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Koháryho</a:t>
            </a:r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 2, Levice</a:t>
            </a:r>
          </a:p>
        </p:txBody>
      </p:sp>
      <p:sp>
        <p:nvSpPr>
          <p:cNvPr id="217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401462" y="8717091"/>
            <a:ext cx="428864" cy="35427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8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432203" y="7692640"/>
            <a:ext cx="399736" cy="5202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437040" y="8236790"/>
            <a:ext cx="357708" cy="37284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7A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407157" y="913594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7A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6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030" y="9181660"/>
            <a:ext cx="6452321" cy="746670"/>
          </a:xfrm>
        </p:spPr>
        <p:txBody>
          <a:bodyPr>
            <a:normAutofit/>
          </a:bodyPr>
          <a:lstStyle/>
          <a:p>
            <a:pPr algn="ctr"/>
            <a:r>
              <a:rPr lang="sk-SK" sz="1050" dirty="0">
                <a:solidFill>
                  <a:srgbClr val="0070C0"/>
                </a:solidFill>
              </a:rPr>
              <a:t>„Obsah tejto pozvánky nereprezentuje oficiálne stanovisko Európskej únie.“</a:t>
            </a:r>
          </a:p>
          <a:p>
            <a:pPr algn="ctr"/>
            <a:r>
              <a:rPr lang="sk-SK" sz="1050" dirty="0">
                <a:solidFill>
                  <a:srgbClr val="0070C0"/>
                </a:solidFill>
              </a:rPr>
              <a:t>„Projekt je spolufinancovaný Európskou úniou z prostriedkov Európskeho fondu regionálneho rozvoja.“</a:t>
            </a:r>
          </a:p>
        </p:txBody>
      </p:sp>
      <p:sp>
        <p:nvSpPr>
          <p:cNvPr id="203" name="Obdĺžnik 202"/>
          <p:cNvSpPr/>
          <p:nvPr/>
        </p:nvSpPr>
        <p:spPr>
          <a:xfrm>
            <a:off x="159077" y="150338"/>
            <a:ext cx="6464120" cy="9577819"/>
          </a:xfrm>
          <a:prstGeom prst="rect">
            <a:avLst/>
          </a:prstGeom>
          <a:noFill/>
          <a:ln w="38100">
            <a:solidFill>
              <a:srgbClr val="1D3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1" name="Obdĺžnik 210"/>
          <p:cNvSpPr/>
          <p:nvPr/>
        </p:nvSpPr>
        <p:spPr>
          <a:xfrm>
            <a:off x="610558" y="1395320"/>
            <a:ext cx="5735648" cy="549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u="sng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Program:</a:t>
            </a:r>
            <a:endParaRPr lang="sk-SK" sz="1400" b="1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10:00: Slávnostné otvorenie v sprievode trubačov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10:10-10:30: Slávnostné príhovory</a:t>
            </a:r>
            <a:endParaRPr lang="sk-SK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Ing. Ján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Mičovský</a:t>
            </a: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CSc., minister  pôdohospodárstva a rozvoja vidieka SR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Ing. Tomáš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Čuka</a:t>
            </a: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generálny riaditeľ LESY SR, š. p.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RNDr. Ján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Krtík</a:t>
            </a: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primátor mesta Levice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Mgr. Martin </a:t>
            </a:r>
            <a:r>
              <a:rPr lang="sk-SK" sz="14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Bátovský</a:t>
            </a: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vedúci oddelenia školstva a vzdelávania mesta Levice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10:45 – 11:30 Prezentácie v konferenčnej miestnosti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sk-SK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Ing. František Král, projektový manažér – Predstavenie ukončeného projektu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sk-SK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Ing. Slávka Pavlová, vedúca lesnej školy – Ponuka lesnej školy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sk-SK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Mgr. Marína Debnárová, vedúca odboru komunikácie - Práca s verejnosťou v štátnom podniku LESY SR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1400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 Prehliadka </a:t>
            </a:r>
            <a:r>
              <a:rPr lang="sk-SK" sz="1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interiéru a exteriéru LŠ       </a:t>
            </a:r>
            <a:endParaRPr lang="sk-SK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11:30 – 12:00 Priestor na diskusiu, rozhovory pre médiá                         a recepcia   </a:t>
            </a:r>
            <a:endParaRPr lang="sk-SK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10:30 – 12:30 Súbežne prebiehajúce aktivity s deťmi ZŠ</a:t>
            </a:r>
            <a:endParaRPr lang="sk-SK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 Vašu účasť Vám vopred ďakujeme.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k-SK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 pozdravom  </a:t>
            </a:r>
            <a:endParaRPr lang="sk-SK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2" name="Obdĺžnik 211"/>
          <p:cNvSpPr/>
          <p:nvPr/>
        </p:nvSpPr>
        <p:spPr>
          <a:xfrm>
            <a:off x="1939409" y="7241938"/>
            <a:ext cx="432113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Ing. Jozef Habara                                                                                              riaditeľ Odštepného závodu Levice                                                                                         Lesy Slovenskej republiky, štátny podnik</a:t>
            </a:r>
            <a:endParaRPr lang="sk-SK" sz="1400" dirty="0"/>
          </a:p>
        </p:txBody>
      </p:sp>
      <p:pic>
        <p:nvPicPr>
          <p:cNvPr id="70" name="Obrázok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65" y="275470"/>
            <a:ext cx="1276402" cy="535379"/>
          </a:xfrm>
          <a:prstGeom prst="rect">
            <a:avLst/>
          </a:prstGeom>
        </p:spPr>
      </p:pic>
      <p:pic>
        <p:nvPicPr>
          <p:cNvPr id="71" name="Obrázok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5" y="213921"/>
            <a:ext cx="691484" cy="1137491"/>
          </a:xfrm>
          <a:prstGeom prst="rect">
            <a:avLst/>
          </a:prstGeom>
        </p:spPr>
      </p:pic>
      <p:pic>
        <p:nvPicPr>
          <p:cNvPr id="72" name="Obrázok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26" y="281459"/>
            <a:ext cx="3096821" cy="584925"/>
          </a:xfrm>
          <a:prstGeom prst="rect">
            <a:avLst/>
          </a:prstGeom>
        </p:spPr>
      </p:pic>
      <p:pic>
        <p:nvPicPr>
          <p:cNvPr id="73" name="Obrázok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9" y="801790"/>
            <a:ext cx="2908123" cy="604344"/>
          </a:xfrm>
          <a:prstGeom prst="rect">
            <a:avLst/>
          </a:prstGeom>
        </p:spPr>
      </p:pic>
      <p:pic>
        <p:nvPicPr>
          <p:cNvPr id="74" name="Obrázok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27" y="1189900"/>
            <a:ext cx="4473242" cy="454314"/>
          </a:xfrm>
          <a:prstGeom prst="rect">
            <a:avLst/>
          </a:prstGeom>
        </p:spPr>
      </p:pic>
      <p:grpSp>
        <p:nvGrpSpPr>
          <p:cNvPr id="75" name="Group 22">
            <a:extLst>
              <a:ext uri="{FF2B5EF4-FFF2-40B4-BE49-F238E27FC236}">
                <a16:creationId xmlns:a16="http://schemas.microsoft.com/office/drawing/2014/main" id="{CE04DE78-641F-477D-9871-793AA05989C6}"/>
              </a:ext>
            </a:extLst>
          </p:cNvPr>
          <p:cNvGrpSpPr/>
          <p:nvPr/>
        </p:nvGrpSpPr>
        <p:grpSpPr>
          <a:xfrm>
            <a:off x="246817" y="7497429"/>
            <a:ext cx="2056333" cy="1630047"/>
            <a:chOff x="3261506" y="475536"/>
            <a:chExt cx="5668988" cy="4896565"/>
          </a:xfrm>
        </p:grpSpPr>
        <p:sp>
          <p:nvSpPr>
            <p:cNvPr id="76" name="Freeform: Shape 23">
              <a:extLst>
                <a:ext uri="{FF2B5EF4-FFF2-40B4-BE49-F238E27FC236}">
                  <a16:creationId xmlns:a16="http://schemas.microsoft.com/office/drawing/2014/main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rgbClr val="99CB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7" name="Group 24">
              <a:extLst>
                <a:ext uri="{FF2B5EF4-FFF2-40B4-BE49-F238E27FC236}">
                  <a16:creationId xmlns:a16="http://schemas.microsoft.com/office/drawing/2014/main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78" name="Freeform: Shape 25">
                <a:extLst>
                  <a:ext uri="{FF2B5EF4-FFF2-40B4-BE49-F238E27FC236}">
                    <a16:creationId xmlns:a16="http://schemas.microsoft.com/office/drawing/2014/main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Freeform: Shape 26">
                <a:extLst>
                  <a:ext uri="{FF2B5EF4-FFF2-40B4-BE49-F238E27FC236}">
                    <a16:creationId xmlns:a16="http://schemas.microsoft.com/office/drawing/2014/main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Freeform: Shape 27">
                <a:extLst>
                  <a:ext uri="{FF2B5EF4-FFF2-40B4-BE49-F238E27FC236}">
                    <a16:creationId xmlns:a16="http://schemas.microsoft.com/office/drawing/2014/main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: Shape 28">
                <a:extLst>
                  <a:ext uri="{FF2B5EF4-FFF2-40B4-BE49-F238E27FC236}">
                    <a16:creationId xmlns:a16="http://schemas.microsoft.com/office/drawing/2014/main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Freeform: Shape 29">
                <a:extLst>
                  <a:ext uri="{FF2B5EF4-FFF2-40B4-BE49-F238E27FC236}">
                    <a16:creationId xmlns:a16="http://schemas.microsoft.com/office/drawing/2014/main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: Shape 30">
                <a:extLst>
                  <a:ext uri="{FF2B5EF4-FFF2-40B4-BE49-F238E27FC236}">
                    <a16:creationId xmlns:a16="http://schemas.microsoft.com/office/drawing/2014/main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Freeform: Shape 31">
                <a:extLst>
                  <a:ext uri="{FF2B5EF4-FFF2-40B4-BE49-F238E27FC236}">
                    <a16:creationId xmlns:a16="http://schemas.microsoft.com/office/drawing/2014/main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rgbClr val="37A76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Freeform: Shape 32">
                <a:extLst>
                  <a:ext uri="{FF2B5EF4-FFF2-40B4-BE49-F238E27FC236}">
                    <a16:creationId xmlns:a16="http://schemas.microsoft.com/office/drawing/2014/main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rgbClr val="37A76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Freeform: Shape 33">
                <a:extLst>
                  <a:ext uri="{FF2B5EF4-FFF2-40B4-BE49-F238E27FC236}">
                    <a16:creationId xmlns:a16="http://schemas.microsoft.com/office/drawing/2014/main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Freeform: Shape 34">
                <a:extLst>
                  <a:ext uri="{FF2B5EF4-FFF2-40B4-BE49-F238E27FC236}">
                    <a16:creationId xmlns:a16="http://schemas.microsoft.com/office/drawing/2014/main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Freeform: Shape 35">
                <a:extLst>
                  <a:ext uri="{FF2B5EF4-FFF2-40B4-BE49-F238E27FC236}">
                    <a16:creationId xmlns:a16="http://schemas.microsoft.com/office/drawing/2014/main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9" name="Freeform: Shape 36">
                <a:extLst>
                  <a:ext uri="{FF2B5EF4-FFF2-40B4-BE49-F238E27FC236}">
                    <a16:creationId xmlns:a16="http://schemas.microsoft.com/office/drawing/2014/main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51C3F9">
                  <a:lumMod val="20000"/>
                  <a:lumOff val="8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0" name="Freeform: Shape 37">
                <a:extLst>
                  <a:ext uri="{FF2B5EF4-FFF2-40B4-BE49-F238E27FC236}">
                    <a16:creationId xmlns:a16="http://schemas.microsoft.com/office/drawing/2014/main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1" name="Freeform: Shape 38">
                <a:extLst>
                  <a:ext uri="{FF2B5EF4-FFF2-40B4-BE49-F238E27FC236}">
                    <a16:creationId xmlns:a16="http://schemas.microsoft.com/office/drawing/2014/main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Freeform: Shape 39">
                <a:extLst>
                  <a:ext uri="{FF2B5EF4-FFF2-40B4-BE49-F238E27FC236}">
                    <a16:creationId xmlns:a16="http://schemas.microsoft.com/office/drawing/2014/main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: Shape 40">
                <a:extLst>
                  <a:ext uri="{FF2B5EF4-FFF2-40B4-BE49-F238E27FC236}">
                    <a16:creationId xmlns:a16="http://schemas.microsoft.com/office/drawing/2014/main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: Shape 41">
                <a:extLst>
                  <a:ext uri="{FF2B5EF4-FFF2-40B4-BE49-F238E27FC236}">
                    <a16:creationId xmlns:a16="http://schemas.microsoft.com/office/drawing/2014/main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: Shape 42">
                <a:extLst>
                  <a:ext uri="{FF2B5EF4-FFF2-40B4-BE49-F238E27FC236}">
                    <a16:creationId xmlns:a16="http://schemas.microsoft.com/office/drawing/2014/main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: Shape 43">
                <a:extLst>
                  <a:ext uri="{FF2B5EF4-FFF2-40B4-BE49-F238E27FC236}">
                    <a16:creationId xmlns:a16="http://schemas.microsoft.com/office/drawing/2014/main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Freeform: Shape 44">
                <a:extLst>
                  <a:ext uri="{FF2B5EF4-FFF2-40B4-BE49-F238E27FC236}">
                    <a16:creationId xmlns:a16="http://schemas.microsoft.com/office/drawing/2014/main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Freeform: Shape 45">
                <a:extLst>
                  <a:ext uri="{FF2B5EF4-FFF2-40B4-BE49-F238E27FC236}">
                    <a16:creationId xmlns:a16="http://schemas.microsoft.com/office/drawing/2014/main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9" name="Freeform: Shape 46">
                <a:extLst>
                  <a:ext uri="{FF2B5EF4-FFF2-40B4-BE49-F238E27FC236}">
                    <a16:creationId xmlns:a16="http://schemas.microsoft.com/office/drawing/2014/main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0" name="Freeform: Shape 47">
                <a:extLst>
                  <a:ext uri="{FF2B5EF4-FFF2-40B4-BE49-F238E27FC236}">
                    <a16:creationId xmlns:a16="http://schemas.microsoft.com/office/drawing/2014/main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Freeform: Shape 48">
                <a:extLst>
                  <a:ext uri="{FF2B5EF4-FFF2-40B4-BE49-F238E27FC236}">
                    <a16:creationId xmlns:a16="http://schemas.microsoft.com/office/drawing/2014/main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2" name="Freeform: Shape 49">
                <a:extLst>
                  <a:ext uri="{FF2B5EF4-FFF2-40B4-BE49-F238E27FC236}">
                    <a16:creationId xmlns:a16="http://schemas.microsoft.com/office/drawing/2014/main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: Shape 50">
                <a:extLst>
                  <a:ext uri="{FF2B5EF4-FFF2-40B4-BE49-F238E27FC236}">
                    <a16:creationId xmlns:a16="http://schemas.microsoft.com/office/drawing/2014/main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rgbClr val="63A537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: Shape 51">
                <a:extLst>
                  <a:ext uri="{FF2B5EF4-FFF2-40B4-BE49-F238E27FC236}">
                    <a16:creationId xmlns:a16="http://schemas.microsoft.com/office/drawing/2014/main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51C3F9">
                  <a:lumMod val="40000"/>
                  <a:lumOff val="6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5" name="Freeform: Shape 52">
                <a:extLst>
                  <a:ext uri="{FF2B5EF4-FFF2-40B4-BE49-F238E27FC236}">
                    <a16:creationId xmlns:a16="http://schemas.microsoft.com/office/drawing/2014/main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6" name="Freeform: Shape 53">
                <a:extLst>
                  <a:ext uri="{FF2B5EF4-FFF2-40B4-BE49-F238E27FC236}">
                    <a16:creationId xmlns:a16="http://schemas.microsoft.com/office/drawing/2014/main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40000"/>
                  <a:lumOff val="6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7" name="Freeform: Shape 54">
                <a:extLst>
                  <a:ext uri="{FF2B5EF4-FFF2-40B4-BE49-F238E27FC236}">
                    <a16:creationId xmlns:a16="http://schemas.microsoft.com/office/drawing/2014/main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8" name="Freeform: Shape 55">
                <a:extLst>
                  <a:ext uri="{FF2B5EF4-FFF2-40B4-BE49-F238E27FC236}">
                    <a16:creationId xmlns:a16="http://schemas.microsoft.com/office/drawing/2014/main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: Shape 56">
                <a:extLst>
                  <a:ext uri="{FF2B5EF4-FFF2-40B4-BE49-F238E27FC236}">
                    <a16:creationId xmlns:a16="http://schemas.microsoft.com/office/drawing/2014/main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: Shape 57">
                <a:extLst>
                  <a:ext uri="{FF2B5EF4-FFF2-40B4-BE49-F238E27FC236}">
                    <a16:creationId xmlns:a16="http://schemas.microsoft.com/office/drawing/2014/main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1" name="Freeform: Shape 58">
                <a:extLst>
                  <a:ext uri="{FF2B5EF4-FFF2-40B4-BE49-F238E27FC236}">
                    <a16:creationId xmlns:a16="http://schemas.microsoft.com/office/drawing/2014/main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: Shape 59">
                <a:extLst>
                  <a:ext uri="{FF2B5EF4-FFF2-40B4-BE49-F238E27FC236}">
                    <a16:creationId xmlns:a16="http://schemas.microsoft.com/office/drawing/2014/main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3" name="Freeform: Shape 60">
                <a:extLst>
                  <a:ext uri="{FF2B5EF4-FFF2-40B4-BE49-F238E27FC236}">
                    <a16:creationId xmlns:a16="http://schemas.microsoft.com/office/drawing/2014/main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4" name="Freeform: Shape 61">
                <a:extLst>
                  <a:ext uri="{FF2B5EF4-FFF2-40B4-BE49-F238E27FC236}">
                    <a16:creationId xmlns:a16="http://schemas.microsoft.com/office/drawing/2014/main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5" name="Freeform: Shape 62">
                <a:extLst>
                  <a:ext uri="{FF2B5EF4-FFF2-40B4-BE49-F238E27FC236}">
                    <a16:creationId xmlns:a16="http://schemas.microsoft.com/office/drawing/2014/main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6" name="Freeform: Shape 63">
                <a:extLst>
                  <a:ext uri="{FF2B5EF4-FFF2-40B4-BE49-F238E27FC236}">
                    <a16:creationId xmlns:a16="http://schemas.microsoft.com/office/drawing/2014/main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7" name="Freeform: Shape 64">
                <a:extLst>
                  <a:ext uri="{FF2B5EF4-FFF2-40B4-BE49-F238E27FC236}">
                    <a16:creationId xmlns:a16="http://schemas.microsoft.com/office/drawing/2014/main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8" name="Freeform: Shape 65">
                <a:extLst>
                  <a:ext uri="{FF2B5EF4-FFF2-40B4-BE49-F238E27FC236}">
                    <a16:creationId xmlns:a16="http://schemas.microsoft.com/office/drawing/2014/main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9" name="Freeform: Shape 66">
                <a:extLst>
                  <a:ext uri="{FF2B5EF4-FFF2-40B4-BE49-F238E27FC236}">
                    <a16:creationId xmlns:a16="http://schemas.microsoft.com/office/drawing/2014/main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63036" y="1626474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0" name="Freeform: Shape 67">
                <a:extLst>
                  <a:ext uri="{FF2B5EF4-FFF2-40B4-BE49-F238E27FC236}">
                    <a16:creationId xmlns:a16="http://schemas.microsoft.com/office/drawing/2014/main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1" name="Freeform: Shape 68">
                <a:extLst>
                  <a:ext uri="{FF2B5EF4-FFF2-40B4-BE49-F238E27FC236}">
                    <a16:creationId xmlns:a16="http://schemas.microsoft.com/office/drawing/2014/main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60000"/>
                  <a:lumOff val="4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2" name="Freeform: Shape 69">
                <a:extLst>
                  <a:ext uri="{FF2B5EF4-FFF2-40B4-BE49-F238E27FC236}">
                    <a16:creationId xmlns:a16="http://schemas.microsoft.com/office/drawing/2014/main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60000"/>
                  <a:lumOff val="4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3" name="Freeform: Shape 70">
                <a:extLst>
                  <a:ext uri="{FF2B5EF4-FFF2-40B4-BE49-F238E27FC236}">
                    <a16:creationId xmlns:a16="http://schemas.microsoft.com/office/drawing/2014/main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4" name="Freeform: Shape 71">
                <a:extLst>
                  <a:ext uri="{FF2B5EF4-FFF2-40B4-BE49-F238E27FC236}">
                    <a16:creationId xmlns:a16="http://schemas.microsoft.com/office/drawing/2014/main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>
                  <a:lumMod val="60000"/>
                  <a:lumOff val="40000"/>
                </a:srgb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pic>
        <p:nvPicPr>
          <p:cNvPr id="125" name="Obrázok 1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2" y="7845435"/>
            <a:ext cx="1128422" cy="1006634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Obdĺžnik 3"/>
          <p:cNvSpPr/>
          <p:nvPr/>
        </p:nvSpPr>
        <p:spPr>
          <a:xfrm>
            <a:off x="2232685" y="8021973"/>
            <a:ext cx="438075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k-SK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RSVP: Vašu účasť prosíme nahlásiť Ing. Slávke Pavlovej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tel. 0918 334 474 alebo správou na slavka.pavlova@lesy.sk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25. mája 2021. Počet účastníkov je obmedzený.</a:t>
            </a:r>
            <a:endParaRPr lang="sk-SK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k-SK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Počas podujatia budú vyhotovované fotografie, ktoré budú využité a zverejnené v rámci projektu s názvom „Lesníci pre zvýšenie environmentálneho povedomia verejnosti“.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4934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341</Words>
  <Application>Microsoft Office PowerPoint</Application>
  <PresentationFormat>A4-Papier (210 x 297 mm)</PresentationFormat>
  <Paragraphs>38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Trebuchet MS</vt:lpstr>
      <vt:lpstr>Wingdings 3</vt:lpstr>
      <vt:lpstr>Fazeta</vt:lpstr>
      <vt:lpstr>Pozvánka na otvorenie  Lesnej školy OZ Levice </vt:lpstr>
      <vt:lpstr>PowerPoint-Präsentation</vt:lpstr>
    </vt:vector>
  </TitlesOfParts>
  <Company>Lesy 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Nozdrovicka, Nikoleta</dc:creator>
  <cp:lastModifiedBy>jf</cp:lastModifiedBy>
  <cp:revision>15</cp:revision>
  <cp:lastPrinted>2021-05-17T07:08:19Z</cp:lastPrinted>
  <dcterms:created xsi:type="dcterms:W3CDTF">2021-05-11T14:10:08Z</dcterms:created>
  <dcterms:modified xsi:type="dcterms:W3CDTF">2021-09-24T10:20:47Z</dcterms:modified>
</cp:coreProperties>
</file>