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98" r:id="rId3"/>
    <p:sldId id="257" r:id="rId4"/>
    <p:sldId id="299" r:id="rId5"/>
    <p:sldId id="300" r:id="rId6"/>
    <p:sldId id="301" r:id="rId7"/>
    <p:sldId id="277" r:id="rId8"/>
    <p:sldId id="264" r:id="rId9"/>
    <p:sldId id="278" r:id="rId10"/>
    <p:sldId id="279" r:id="rId11"/>
    <p:sldId id="289" r:id="rId12"/>
    <p:sldId id="286" r:id="rId13"/>
    <p:sldId id="284" r:id="rId14"/>
    <p:sldId id="285" r:id="rId15"/>
    <p:sldId id="290" r:id="rId16"/>
    <p:sldId id="291" r:id="rId17"/>
    <p:sldId id="267" r:id="rId18"/>
    <p:sldId id="268" r:id="rId19"/>
    <p:sldId id="297" r:id="rId20"/>
    <p:sldId id="296" r:id="rId21"/>
    <p:sldId id="294" r:id="rId22"/>
    <p:sldId id="292" r:id="rId23"/>
    <p:sldId id="295" r:id="rId24"/>
    <p:sldId id="293" r:id="rId25"/>
    <p:sldId id="273" r:id="rId26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ilizador do Windows" initials="UdW" lastIdx="3" clrIdx="0">
    <p:extLst>
      <p:ext uri="{19B8F6BF-5375-455C-9EA6-DF929625EA0E}">
        <p15:presenceInfo xmlns:p15="http://schemas.microsoft.com/office/powerpoint/2012/main" userId="Utilizador do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73F336-C921-4DFF-89E2-CF92769B0EB7}" v="48" dt="2020-12-10T12:46:38.4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em Estilo, Tabela com Grelh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Estilo com Tema 2 - Destaqu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Estilo Médio 2 - Destaqu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31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ese%20Maria\Metais%20pesados\Metais%20pesados%20CIMO\Metais%20pesados-%20absor&#231;&#227;o%20at&#244;mica%20CIM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ese%20Maria\Metais%20pesados\Metais%20pesados%20CIMO\Metais%20pesados-%20absor&#231;&#227;o%20at&#244;mica%20CIMO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ese%20Maria\Metais%20pesados\Metais%20pesados%20CIMO\Metais%20pesados-%20absor&#231;&#227;o%20at&#244;mica%20CIMO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ese%20Maria\Metais%20pesados\Metais%20pesados%20CIMO\Metais%20pesados-%20absor&#231;&#227;o%20at&#244;mica%20CIMO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ese%20Maria\Metais%20pesados\Metais%20pesados%20CIMO\Metais%20pesados-%20absor&#231;&#227;o%20at&#244;mica%20CIMO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ese%20Maria\Metais%20pesados\Metais%20pesados%20CIMO\Metais%20pesados-%20absor&#231;&#227;o%20at&#244;mica%20CIMO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ese%20Maria\Metais%20pesados\Metais%20pesados%20CIMO\Metais%20pesados-%20absor&#231;&#227;o%20at&#244;mica%20CIMO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ese%20Maria\Metais%20pesados\Metais%20pesados%20CIMO\Metais%20pesados-%20absor&#231;&#227;o%20at&#244;mica%20CIMO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rabalho%20Marina\Metais%20pesados\Metais%20pesados%20CIMO\Metais%20pesados-%20DOE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rabalho%20Marina\Metais%20pesados\Metais%20pesados%20CIMO\Metais%20pesados-%20DOE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rabalho%20Marina\Metais%20pesados\Metais%20pesados%20CIMO\Metais%20pesados-%20DOE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ese%20Maria\Metais%20pesados\Metais%20pesados%20CIMO\Metais%20pesados-%20absor&#231;&#227;o%20at&#244;mica%20CIM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rabalho%20Marina\Metais%20pesados\Metais%20pesados%20CIMO\Metais%20pesados-%20DOE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rabalho%20Marina\Metais%20pesados\Metais%20pesados%20CIMO\Metais%20pesados-%20DOE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rabalho%20Marina\Metais%20pesados\Metais%20pesados%20CIMO\Metais%20pesados-%20DOE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rabalho%20Marina\Metais%20pesados\Metais%20pesados%20CIMO\Metais%20pesados-%20DOE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ese%20Maria\Metais%20pesados\Metais%20pesados%20CIMO\Metais%20pesados-%20absor&#231;&#227;o%20at&#244;mica%20CIM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ese%20Maria\Metais%20pesados\Metais%20pesados%20CIMO\Metais%20pesados-%20absor&#231;&#227;o%20at&#244;mica%20CIM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ese%20Maria\Metais%20pesados\Metais%20pesados%20CIMO\Metais%20pesados-%20absor&#231;&#227;o%20at&#244;mica%20CIM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ese%20Maria\Metais%20pesados\Metais%20pesados%20CIMO\Metais%20pesados-%20absor&#231;&#227;o%20at&#244;mica%20CIMO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ese%20Maria\Metais%20pesados\Metais%20pesados%20CIMO\Metais%20pesados-%20absor&#231;&#227;o%20at&#244;mica%20CIMO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ese%20Maria\Metais%20pesados\Metais%20pesados%20CIMO\Metais%20pesados-%20absor&#231;&#227;o%20at&#244;mica%20CIMO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\Desktop\Instituto%20Polit&#233;cnico%20de%20Bragan&#231;a\Projeto%20Fertilizantes%20l&#237;quidos\Tese%20Maria\Metais%20pesados\Metais%20pesados%20CIMO\Metais%20pesados-%20absor&#231;&#227;o%20at&#244;mica%20CIMO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Carvão!$D$5</c:f>
              <c:strCache>
                <c:ptCount val="1"/>
                <c:pt idx="0">
                  <c:v>K (ppm)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Carvão!$B$7:$B$13</c:f>
              <c:strCache>
                <c:ptCount val="7"/>
                <c:pt idx="0">
                  <c:v>Original</c:v>
                </c:pt>
                <c:pt idx="1">
                  <c:v>CA 10-0.1</c:v>
                </c:pt>
                <c:pt idx="2">
                  <c:v>CA 10-0.2</c:v>
                </c:pt>
                <c:pt idx="3">
                  <c:v>CA 11-0.1</c:v>
                </c:pt>
                <c:pt idx="4">
                  <c:v>CA 11-0.2</c:v>
                </c:pt>
                <c:pt idx="5">
                  <c:v>CA 12-0.1</c:v>
                </c:pt>
                <c:pt idx="6">
                  <c:v>CA 12-0.2</c:v>
                </c:pt>
              </c:strCache>
            </c:strRef>
          </c:cat>
          <c:val>
            <c:numRef>
              <c:f>Carvão!$D$7:$D$13</c:f>
              <c:numCache>
                <c:formatCode>0.00</c:formatCode>
                <c:ptCount val="7"/>
                <c:pt idx="0">
                  <c:v>9474.3376334338991</c:v>
                </c:pt>
                <c:pt idx="1">
                  <c:v>10106.420567676983</c:v>
                </c:pt>
                <c:pt idx="2">
                  <c:v>8834.0075269292338</c:v>
                </c:pt>
                <c:pt idx="3">
                  <c:v>8592.7823147306008</c:v>
                </c:pt>
                <c:pt idx="4">
                  <c:v>12208.058194041771</c:v>
                </c:pt>
                <c:pt idx="5">
                  <c:v>11717.84213951638</c:v>
                </c:pt>
                <c:pt idx="6">
                  <c:v>16076.70606683778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4F5-4B0A-B532-2C1F0FBB66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6389200"/>
        <c:axId val="-76398992"/>
      </c:lineChart>
      <c:catAx>
        <c:axId val="-7638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76398992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-76398992"/>
        <c:scaling>
          <c:orientation val="minMax"/>
        </c:scaling>
        <c:delete val="0"/>
        <c:axPos val="l"/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76389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Argila!$G$5</c:f>
              <c:strCache>
                <c:ptCount val="1"/>
                <c:pt idx="0">
                  <c:v>Pb (mg/kg)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Argila!$B$7:$B$15</c:f>
              <c:strCache>
                <c:ptCount val="9"/>
                <c:pt idx="0">
                  <c:v>Original</c:v>
                </c:pt>
                <c:pt idx="1">
                  <c:v>KOA 0.1</c:v>
                </c:pt>
                <c:pt idx="2">
                  <c:v>KOA 0.2</c:v>
                </c:pt>
                <c:pt idx="3">
                  <c:v>KAA 0.1</c:v>
                </c:pt>
                <c:pt idx="4">
                  <c:v>KAA 0.2</c:v>
                </c:pt>
                <c:pt idx="5">
                  <c:v>AKA 0.1</c:v>
                </c:pt>
                <c:pt idx="6">
                  <c:v>AKA 0.2</c:v>
                </c:pt>
                <c:pt idx="7">
                  <c:v>ASA 0.1</c:v>
                </c:pt>
                <c:pt idx="8">
                  <c:v>ASA 0.2</c:v>
                </c:pt>
              </c:strCache>
            </c:strRef>
          </c:cat>
          <c:val>
            <c:numRef>
              <c:f>Argila!$G$7:$G$15</c:f>
              <c:numCache>
                <c:formatCode>0.00</c:formatCode>
                <c:ptCount val="9"/>
                <c:pt idx="0">
                  <c:v>5.5023396009640839</c:v>
                </c:pt>
                <c:pt idx="1">
                  <c:v>1.7677639968491751E-3</c:v>
                </c:pt>
                <c:pt idx="2">
                  <c:v>7.3136465380444771E-3</c:v>
                </c:pt>
                <c:pt idx="3">
                  <c:v>0.17881467734711304</c:v>
                </c:pt>
                <c:pt idx="4">
                  <c:v>1.2535608910954357E-2</c:v>
                </c:pt>
                <c:pt idx="5">
                  <c:v>1.3990340430436502E-3</c:v>
                </c:pt>
                <c:pt idx="6">
                  <c:v>2.0104752806110525E-3</c:v>
                </c:pt>
                <c:pt idx="7">
                  <c:v>3.9813533172086413E-3</c:v>
                </c:pt>
                <c:pt idx="8">
                  <c:v>4.8185818947013319E-3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A15-4FD4-9933-866AA33477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53492960"/>
        <c:axId val="-193588240"/>
      </c:lineChart>
      <c:catAx>
        <c:axId val="-5349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193588240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-193588240"/>
        <c:scaling>
          <c:orientation val="minMax"/>
          <c:min val="0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53492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Argila!$E$5</c:f>
              <c:strCache>
                <c:ptCount val="1"/>
                <c:pt idx="0">
                  <c:v>Cu (mg/kg)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cat>
            <c:strRef>
              <c:f>Argila!$B$7:$B$15</c:f>
              <c:strCache>
                <c:ptCount val="9"/>
                <c:pt idx="0">
                  <c:v>Original</c:v>
                </c:pt>
                <c:pt idx="1">
                  <c:v>KOA 0.1</c:v>
                </c:pt>
                <c:pt idx="2">
                  <c:v>KOA 0.2</c:v>
                </c:pt>
                <c:pt idx="3">
                  <c:v>KAA 0.1</c:v>
                </c:pt>
                <c:pt idx="4">
                  <c:v>KAA 0.2</c:v>
                </c:pt>
                <c:pt idx="5">
                  <c:v>AKA 0.1</c:v>
                </c:pt>
                <c:pt idx="6">
                  <c:v>AKA 0.2</c:v>
                </c:pt>
                <c:pt idx="7">
                  <c:v>ASA 0.1</c:v>
                </c:pt>
                <c:pt idx="8">
                  <c:v>ASA 0.2</c:v>
                </c:pt>
              </c:strCache>
            </c:strRef>
          </c:cat>
          <c:val>
            <c:numRef>
              <c:f>Argila!$E$7:$E$15</c:f>
              <c:numCache>
                <c:formatCode>0.00</c:formatCode>
                <c:ptCount val="9"/>
                <c:pt idx="0">
                  <c:v>22.066475211325962</c:v>
                </c:pt>
                <c:pt idx="1">
                  <c:v>3.7773375202251009</c:v>
                </c:pt>
                <c:pt idx="2">
                  <c:v>5.9262871144252216</c:v>
                </c:pt>
                <c:pt idx="3">
                  <c:v>3.845090959212305</c:v>
                </c:pt>
                <c:pt idx="4">
                  <c:v>7.3968560915108714</c:v>
                </c:pt>
                <c:pt idx="5">
                  <c:v>4.4194744773703016</c:v>
                </c:pt>
                <c:pt idx="6">
                  <c:v>3.9044500892833502</c:v>
                </c:pt>
                <c:pt idx="7">
                  <c:v>4.0781171459846828</c:v>
                </c:pt>
                <c:pt idx="8">
                  <c:v>4.189121564493866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3AE-4EF8-B14E-2B332C15D3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3592048"/>
        <c:axId val="-193590960"/>
      </c:lineChart>
      <c:catAx>
        <c:axId val="-19359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193590960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-193590960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19359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Argila!$H$5</c:f>
              <c:strCache>
                <c:ptCount val="1"/>
                <c:pt idx="0">
                  <c:v>Cr (mg/kg)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Argila!$B$7:$B$15</c:f>
              <c:strCache>
                <c:ptCount val="9"/>
                <c:pt idx="0">
                  <c:v>Original</c:v>
                </c:pt>
                <c:pt idx="1">
                  <c:v>KOA 0.1</c:v>
                </c:pt>
                <c:pt idx="2">
                  <c:v>KOA 0.2</c:v>
                </c:pt>
                <c:pt idx="3">
                  <c:v>KAA 0.1</c:v>
                </c:pt>
                <c:pt idx="4">
                  <c:v>KAA 0.2</c:v>
                </c:pt>
                <c:pt idx="5">
                  <c:v>AKA 0.1</c:v>
                </c:pt>
                <c:pt idx="6">
                  <c:v>AKA 0.2</c:v>
                </c:pt>
                <c:pt idx="7">
                  <c:v>ASA 0.1</c:v>
                </c:pt>
                <c:pt idx="8">
                  <c:v>ASA 0.2</c:v>
                </c:pt>
              </c:strCache>
            </c:strRef>
          </c:cat>
          <c:val>
            <c:numRef>
              <c:f>Argila!$H$7:$H$15</c:f>
              <c:numCache>
                <c:formatCode>0.00</c:formatCode>
                <c:ptCount val="9"/>
                <c:pt idx="0">
                  <c:v>10.904560759550543</c:v>
                </c:pt>
                <c:pt idx="1">
                  <c:v>8.4047299892664267</c:v>
                </c:pt>
                <c:pt idx="2">
                  <c:v>4.9278897389438772</c:v>
                </c:pt>
                <c:pt idx="3">
                  <c:v>8.9499258624953875</c:v>
                </c:pt>
                <c:pt idx="4">
                  <c:v>5.1583964231715527</c:v>
                </c:pt>
                <c:pt idx="5">
                  <c:v>3.4440972413012312</c:v>
                </c:pt>
                <c:pt idx="6">
                  <c:v>3.7683819836222772</c:v>
                </c:pt>
                <c:pt idx="7">
                  <c:v>3.5531513960074292</c:v>
                </c:pt>
                <c:pt idx="8">
                  <c:v>3.3761322552399364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3A5-46F2-8E54-7EEC19D94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3594768"/>
        <c:axId val="-193599120"/>
      </c:lineChart>
      <c:catAx>
        <c:axId val="-193594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193599120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-193599120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193594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Argila!$F$5</c:f>
              <c:strCache>
                <c:ptCount val="1"/>
                <c:pt idx="0">
                  <c:v>Cd (mg/kg)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strRef>
              <c:f>Argila!$B$7:$B$15</c:f>
              <c:strCache>
                <c:ptCount val="9"/>
                <c:pt idx="0">
                  <c:v>Original</c:v>
                </c:pt>
                <c:pt idx="1">
                  <c:v>KOA 0.1</c:v>
                </c:pt>
                <c:pt idx="2">
                  <c:v>KOA 0.2</c:v>
                </c:pt>
                <c:pt idx="3">
                  <c:v>KAA 0.1</c:v>
                </c:pt>
                <c:pt idx="4">
                  <c:v>KAA 0.2</c:v>
                </c:pt>
                <c:pt idx="5">
                  <c:v>AKA 0.1</c:v>
                </c:pt>
                <c:pt idx="6">
                  <c:v>AKA 0.2</c:v>
                </c:pt>
                <c:pt idx="7">
                  <c:v>ASA 0.1</c:v>
                </c:pt>
                <c:pt idx="8">
                  <c:v>ASA 0.2</c:v>
                </c:pt>
              </c:strCache>
            </c:strRef>
          </c:cat>
          <c:val>
            <c:numRef>
              <c:f>Argila!$F$7:$F$15</c:f>
              <c:numCache>
                <c:formatCode>0.00</c:formatCode>
                <c:ptCount val="9"/>
                <c:pt idx="0">
                  <c:v>0.32398505585129456</c:v>
                </c:pt>
                <c:pt idx="1">
                  <c:v>6.0342257720685438E-2</c:v>
                </c:pt>
                <c:pt idx="2">
                  <c:v>7.5738522942890379E-2</c:v>
                </c:pt>
                <c:pt idx="3">
                  <c:v>6.1249026539468898E-2</c:v>
                </c:pt>
                <c:pt idx="4">
                  <c:v>0.12718219589099647</c:v>
                </c:pt>
                <c:pt idx="5">
                  <c:v>6.1766544369224685E-2</c:v>
                </c:pt>
                <c:pt idx="6">
                  <c:v>6.2062704802738129E-2</c:v>
                </c:pt>
                <c:pt idx="7">
                  <c:v>4.022637230896367E-2</c:v>
                </c:pt>
                <c:pt idx="8">
                  <c:v>6.9333353177162618E-2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BE9-4042-9968-6342BD9D5B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3590416"/>
        <c:axId val="-193596944"/>
      </c:lineChart>
      <c:catAx>
        <c:axId val="-19359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193596944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-193596944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193590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Argila!$I$5</c:f>
              <c:strCache>
                <c:ptCount val="1"/>
                <c:pt idx="0">
                  <c:v>Ni (mg/kg)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cat>
            <c:strRef>
              <c:f>Argila!$B$7:$B$15</c:f>
              <c:strCache>
                <c:ptCount val="9"/>
                <c:pt idx="0">
                  <c:v>Original</c:v>
                </c:pt>
                <c:pt idx="1">
                  <c:v>KOA 0.1</c:v>
                </c:pt>
                <c:pt idx="2">
                  <c:v>KOA 0.2</c:v>
                </c:pt>
                <c:pt idx="3">
                  <c:v>KAA 0.1</c:v>
                </c:pt>
                <c:pt idx="4">
                  <c:v>KAA 0.2</c:v>
                </c:pt>
                <c:pt idx="5">
                  <c:v>AKA 0.1</c:v>
                </c:pt>
                <c:pt idx="6">
                  <c:v>AKA 0.2</c:v>
                </c:pt>
                <c:pt idx="7">
                  <c:v>ASA 0.1</c:v>
                </c:pt>
                <c:pt idx="8">
                  <c:v>ASA 0.2</c:v>
                </c:pt>
              </c:strCache>
            </c:strRef>
          </c:cat>
          <c:val>
            <c:numRef>
              <c:f>Argila!$I$7:$I$15</c:f>
              <c:numCache>
                <c:formatCode>0.00</c:formatCode>
                <c:ptCount val="9"/>
                <c:pt idx="0">
                  <c:v>42.0588272195549</c:v>
                </c:pt>
                <c:pt idx="1">
                  <c:v>40.583845394355052</c:v>
                </c:pt>
                <c:pt idx="2">
                  <c:v>37.891488488319261</c:v>
                </c:pt>
                <c:pt idx="3">
                  <c:v>35.917075598316416</c:v>
                </c:pt>
                <c:pt idx="4">
                  <c:v>34.746644982129119</c:v>
                </c:pt>
                <c:pt idx="5">
                  <c:v>33.498647810105005</c:v>
                </c:pt>
                <c:pt idx="6">
                  <c:v>34.141448054481423</c:v>
                </c:pt>
                <c:pt idx="7">
                  <c:v>32.620440252724421</c:v>
                </c:pt>
                <c:pt idx="8">
                  <c:v>36.076267886258385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EA1-48F8-9D5F-FB6FA2713F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6898016"/>
        <c:axId val="-76896384"/>
      </c:lineChart>
      <c:catAx>
        <c:axId val="-76898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76896384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-76896384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76898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Argila!$J$5</c:f>
              <c:strCache>
                <c:ptCount val="1"/>
                <c:pt idx="0">
                  <c:v>Zn (mg/kg)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Argila!$B$7:$B$15</c:f>
              <c:strCache>
                <c:ptCount val="9"/>
                <c:pt idx="0">
                  <c:v>Original</c:v>
                </c:pt>
                <c:pt idx="1">
                  <c:v>KOA 0.1</c:v>
                </c:pt>
                <c:pt idx="2">
                  <c:v>KOA 0.2</c:v>
                </c:pt>
                <c:pt idx="3">
                  <c:v>KAA 0.1</c:v>
                </c:pt>
                <c:pt idx="4">
                  <c:v>KAA 0.2</c:v>
                </c:pt>
                <c:pt idx="5">
                  <c:v>AKA 0.1</c:v>
                </c:pt>
                <c:pt idx="6">
                  <c:v>AKA 0.2</c:v>
                </c:pt>
                <c:pt idx="7">
                  <c:v>ASA 0.1</c:v>
                </c:pt>
                <c:pt idx="8">
                  <c:v>ASA 0.2</c:v>
                </c:pt>
              </c:strCache>
            </c:strRef>
          </c:cat>
          <c:val>
            <c:numRef>
              <c:f>Argila!$J$7:$J$15</c:f>
              <c:numCache>
                <c:formatCode>0.00</c:formatCode>
                <c:ptCount val="9"/>
                <c:pt idx="0">
                  <c:v>8.6956774958575095E-2</c:v>
                </c:pt>
                <c:pt idx="1">
                  <c:v>2.4139389466268728</c:v>
                </c:pt>
                <c:pt idx="2">
                  <c:v>2.536024432892241</c:v>
                </c:pt>
                <c:pt idx="3">
                  <c:v>2.3896823813490267</c:v>
                </c:pt>
                <c:pt idx="4">
                  <c:v>2.2906374542836785</c:v>
                </c:pt>
                <c:pt idx="5">
                  <c:v>2.4423443276119339</c:v>
                </c:pt>
                <c:pt idx="6">
                  <c:v>2.3945428400210091</c:v>
                </c:pt>
                <c:pt idx="7">
                  <c:v>2.4077846856848586</c:v>
                </c:pt>
                <c:pt idx="8">
                  <c:v>2.1400104426700532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827-4C62-8AB1-94E509577E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6899648"/>
        <c:axId val="-76906176"/>
      </c:lineChart>
      <c:catAx>
        <c:axId val="-7689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76906176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-7690617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76899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Argila!$C$5</c:f>
              <c:strCache>
                <c:ptCount val="1"/>
                <c:pt idx="0">
                  <c:v>TOC (ppm)</c:v>
                </c:pt>
              </c:strCache>
            </c:strRef>
          </c:tx>
          <c:spPr>
            <a:ln w="19050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Argila!$B$7:$B$15</c:f>
              <c:strCache>
                <c:ptCount val="9"/>
                <c:pt idx="0">
                  <c:v>Original</c:v>
                </c:pt>
                <c:pt idx="1">
                  <c:v>KOA 0.1</c:v>
                </c:pt>
                <c:pt idx="2">
                  <c:v>KOA 0.2</c:v>
                </c:pt>
                <c:pt idx="3">
                  <c:v>KAA 0.1</c:v>
                </c:pt>
                <c:pt idx="4">
                  <c:v>KAA 0.2</c:v>
                </c:pt>
                <c:pt idx="5">
                  <c:v>AKA 0.1</c:v>
                </c:pt>
                <c:pt idx="6">
                  <c:v>AKA 0.2</c:v>
                </c:pt>
                <c:pt idx="7">
                  <c:v>ASA 0.1</c:v>
                </c:pt>
                <c:pt idx="8">
                  <c:v>ASA 0.2</c:v>
                </c:pt>
              </c:strCache>
            </c:strRef>
          </c:cat>
          <c:val>
            <c:numRef>
              <c:f>Argila!$C$7:$C$15</c:f>
              <c:numCache>
                <c:formatCode>0.00</c:formatCode>
                <c:ptCount val="9"/>
                <c:pt idx="0">
                  <c:v>28130</c:v>
                </c:pt>
                <c:pt idx="1">
                  <c:v>23720</c:v>
                </c:pt>
                <c:pt idx="2">
                  <c:v>25171.666666666701</c:v>
                </c:pt>
                <c:pt idx="3">
                  <c:v>23923.333333333299</c:v>
                </c:pt>
                <c:pt idx="4">
                  <c:v>25091.666666666697</c:v>
                </c:pt>
                <c:pt idx="5">
                  <c:v>23905</c:v>
                </c:pt>
                <c:pt idx="6">
                  <c:v>23756.666666666701</c:v>
                </c:pt>
                <c:pt idx="7">
                  <c:v>24810</c:v>
                </c:pt>
                <c:pt idx="8">
                  <c:v>24091.666666666697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AED-4959-890D-2E0B6910D7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6905632"/>
        <c:axId val="-76902912"/>
      </c:lineChart>
      <c:catAx>
        <c:axId val="-7690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76902912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-76902912"/>
        <c:scaling>
          <c:orientation val="minMax"/>
          <c:min val="0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76905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Gráficos!$D$5</c:f>
              <c:strCache>
                <c:ptCount val="1"/>
                <c:pt idx="0">
                  <c:v>K (ppm)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Gráficos!$B$7:$B$23</c:f>
              <c:strCache>
                <c:ptCount val="17"/>
                <c:pt idx="0">
                  <c:v>Original</c:v>
                </c:pt>
                <c:pt idx="1">
                  <c:v>Filtered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13</c:v>
                </c:pt>
                <c:pt idx="15">
                  <c:v>14</c:v>
                </c:pt>
                <c:pt idx="16">
                  <c:v>15</c:v>
                </c:pt>
              </c:strCache>
            </c:strRef>
          </c:cat>
          <c:val>
            <c:numRef>
              <c:f>Gráficos!$D$7:$D$23</c:f>
              <c:numCache>
                <c:formatCode>0.00</c:formatCode>
                <c:ptCount val="17"/>
                <c:pt idx="0">
                  <c:v>9474.3376334338991</c:v>
                </c:pt>
                <c:pt idx="1">
                  <c:v>11490.194671988942</c:v>
                </c:pt>
                <c:pt idx="2" formatCode="General">
                  <c:v>6088.8511113205714</c:v>
                </c:pt>
                <c:pt idx="3" formatCode="General">
                  <c:v>6018.956212381363</c:v>
                </c:pt>
                <c:pt idx="4" formatCode="General">
                  <c:v>6445.8791823758875</c:v>
                </c:pt>
                <c:pt idx="5" formatCode="General">
                  <c:v>6127.8924379933705</c:v>
                </c:pt>
                <c:pt idx="6" formatCode="General">
                  <c:v>6400.0848824955483</c:v>
                </c:pt>
                <c:pt idx="7" formatCode="General">
                  <c:v>4478.0212452511241</c:v>
                </c:pt>
                <c:pt idx="8" formatCode="General">
                  <c:v>4233.2658420981379</c:v>
                </c:pt>
                <c:pt idx="9" formatCode="General">
                  <c:v>6306.4790051081918</c:v>
                </c:pt>
                <c:pt idx="10" formatCode="General">
                  <c:v>7208.7242179436289</c:v>
                </c:pt>
                <c:pt idx="11" formatCode="General">
                  <c:v>7022.8670744053816</c:v>
                </c:pt>
                <c:pt idx="12" formatCode="General">
                  <c:v>4870.2258504324573</c:v>
                </c:pt>
                <c:pt idx="13" formatCode="General">
                  <c:v>4560.5952163536176</c:v>
                </c:pt>
                <c:pt idx="14" formatCode="General">
                  <c:v>7785.5524202704573</c:v>
                </c:pt>
                <c:pt idx="15" formatCode="General">
                  <c:v>7448.6403133397689</c:v>
                </c:pt>
                <c:pt idx="16" formatCode="General">
                  <c:v>5987.8402827172085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CA9-40E4-989C-E858F3E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53437568"/>
        <c:axId val="-53435936"/>
      </c:lineChart>
      <c:catAx>
        <c:axId val="-53437568"/>
        <c:scaling>
          <c:orientation val="minMax"/>
        </c:scaling>
        <c:delete val="0"/>
        <c:axPos val="b"/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53435936"/>
        <c:crosses val="autoZero"/>
        <c:auto val="1"/>
        <c:lblAlgn val="ctr"/>
        <c:lblOffset val="100"/>
        <c:tickLblSkip val="1"/>
        <c:noMultiLvlLbl val="1"/>
      </c:catAx>
      <c:valAx>
        <c:axId val="-5343593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53437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Gráficos!$E$5</c:f>
              <c:strCache>
                <c:ptCount val="1"/>
                <c:pt idx="0">
                  <c:v>Cu (mg/kg)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cat>
            <c:strRef>
              <c:f>Gráficos!$B$7:$B$23</c:f>
              <c:strCache>
                <c:ptCount val="17"/>
                <c:pt idx="0">
                  <c:v>Original</c:v>
                </c:pt>
                <c:pt idx="1">
                  <c:v>Filtered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13</c:v>
                </c:pt>
                <c:pt idx="15">
                  <c:v>14</c:v>
                </c:pt>
                <c:pt idx="16">
                  <c:v>15</c:v>
                </c:pt>
              </c:strCache>
            </c:strRef>
          </c:cat>
          <c:val>
            <c:numRef>
              <c:f>Gráficos!$E$7:$E$23</c:f>
              <c:numCache>
                <c:formatCode>0.00</c:formatCode>
                <c:ptCount val="17"/>
                <c:pt idx="0">
                  <c:v>22.066475211325962</c:v>
                </c:pt>
                <c:pt idx="1">
                  <c:v>8.2432148697588428</c:v>
                </c:pt>
                <c:pt idx="2">
                  <c:v>16.164103906568599</c:v>
                </c:pt>
                <c:pt idx="3">
                  <c:v>11.924581712800611</c:v>
                </c:pt>
                <c:pt idx="4">
                  <c:v>8.2846696935708319</c:v>
                </c:pt>
                <c:pt idx="5">
                  <c:v>2.921015686031883</c:v>
                </c:pt>
                <c:pt idx="6">
                  <c:v>7.7555454600947762</c:v>
                </c:pt>
                <c:pt idx="7">
                  <c:v>12.372486172689422</c:v>
                </c:pt>
                <c:pt idx="8">
                  <c:v>7.5449462372443037</c:v>
                </c:pt>
                <c:pt idx="9">
                  <c:v>14.507084431500926</c:v>
                </c:pt>
                <c:pt idx="10">
                  <c:v>6.1450115714131499</c:v>
                </c:pt>
                <c:pt idx="11">
                  <c:v>5.7062327533044721</c:v>
                </c:pt>
                <c:pt idx="12" formatCode="General">
                  <c:v>15.74034116202375</c:v>
                </c:pt>
                <c:pt idx="13" formatCode="General">
                  <c:v>19.627464136636501</c:v>
                </c:pt>
                <c:pt idx="14" formatCode="General">
                  <c:v>6.215378712561872</c:v>
                </c:pt>
                <c:pt idx="15" formatCode="General">
                  <c:v>18.978195209425778</c:v>
                </c:pt>
                <c:pt idx="16" formatCode="General">
                  <c:v>9.2289274414083629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D0F-4C18-A764-4485935201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53435392"/>
        <c:axId val="-53434848"/>
      </c:lineChart>
      <c:catAx>
        <c:axId val="-5343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53434848"/>
        <c:crosses val="autoZero"/>
        <c:auto val="1"/>
        <c:lblAlgn val="ctr"/>
        <c:lblOffset val="100"/>
        <c:tickLblSkip val="1"/>
        <c:noMultiLvlLbl val="1"/>
      </c:catAx>
      <c:valAx>
        <c:axId val="-53434848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53435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Gráficos!$F$5</c:f>
              <c:strCache>
                <c:ptCount val="1"/>
                <c:pt idx="0">
                  <c:v>Cd (mg/kg)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 cap="flat">
                <a:solidFill>
                  <a:srgbClr val="7030A0"/>
                </a:solidFill>
              </a:ln>
              <a:effectLst/>
            </c:spPr>
          </c:marker>
          <c:cat>
            <c:strRef>
              <c:f>Gráficos!$B$7:$B$23</c:f>
              <c:strCache>
                <c:ptCount val="17"/>
                <c:pt idx="0">
                  <c:v>Original</c:v>
                </c:pt>
                <c:pt idx="1">
                  <c:v>Filtered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13</c:v>
                </c:pt>
                <c:pt idx="15">
                  <c:v>14</c:v>
                </c:pt>
                <c:pt idx="16">
                  <c:v>15</c:v>
                </c:pt>
              </c:strCache>
            </c:strRef>
          </c:cat>
          <c:val>
            <c:numRef>
              <c:f>Gráficos!$F$7:$F$23</c:f>
              <c:numCache>
                <c:formatCode>0.00</c:formatCode>
                <c:ptCount val="17"/>
                <c:pt idx="0">
                  <c:v>0.32398505585129456</c:v>
                </c:pt>
                <c:pt idx="1">
                  <c:v>8.6871685430811349E-2</c:v>
                </c:pt>
                <c:pt idx="2">
                  <c:v>2.2046738114770766E-2</c:v>
                </c:pt>
                <c:pt idx="3">
                  <c:v>8.4943662057941662E-3</c:v>
                </c:pt>
                <c:pt idx="4">
                  <c:v>3.8651011682963913E-3</c:v>
                </c:pt>
                <c:pt idx="5">
                  <c:v>0</c:v>
                </c:pt>
                <c:pt idx="6">
                  <c:v>0</c:v>
                </c:pt>
                <c:pt idx="7">
                  <c:v>5.4812343473178919E-2</c:v>
                </c:pt>
                <c:pt idx="8">
                  <c:v>0</c:v>
                </c:pt>
                <c:pt idx="9">
                  <c:v>1.3582475211033423E-2</c:v>
                </c:pt>
                <c:pt idx="10">
                  <c:v>0</c:v>
                </c:pt>
                <c:pt idx="11">
                  <c:v>3.5409963391371934E-3</c:v>
                </c:pt>
                <c:pt idx="12" formatCode="General">
                  <c:v>2.9851196244565899E-2</c:v>
                </c:pt>
                <c:pt idx="13" formatCode="General">
                  <c:v>6.4155549404738776E-2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2.3307996107219689E-2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954-46D0-B397-BC279B314A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463884160"/>
        <c:axId val="-61031296"/>
      </c:lineChart>
      <c:catAx>
        <c:axId val="-46388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61031296"/>
        <c:crosses val="autoZero"/>
        <c:auto val="1"/>
        <c:lblAlgn val="ctr"/>
        <c:lblOffset val="100"/>
        <c:tickLblSkip val="1"/>
        <c:noMultiLvlLbl val="1"/>
      </c:catAx>
      <c:valAx>
        <c:axId val="-6103129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463884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Carvão!$G$5</c:f>
              <c:strCache>
                <c:ptCount val="1"/>
                <c:pt idx="0">
                  <c:v>Pb (mg/kg)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Carvão!$B$7:$B$13</c:f>
              <c:strCache>
                <c:ptCount val="7"/>
                <c:pt idx="0">
                  <c:v>Original</c:v>
                </c:pt>
                <c:pt idx="1">
                  <c:v>CA 10-0.1</c:v>
                </c:pt>
                <c:pt idx="2">
                  <c:v>CA 10-0.2</c:v>
                </c:pt>
                <c:pt idx="3">
                  <c:v>CA 11-0.1</c:v>
                </c:pt>
                <c:pt idx="4">
                  <c:v>CA 11-0.2</c:v>
                </c:pt>
                <c:pt idx="5">
                  <c:v>CA 12-0.1</c:v>
                </c:pt>
                <c:pt idx="6">
                  <c:v>CA 12-0.2</c:v>
                </c:pt>
              </c:strCache>
            </c:strRef>
          </c:cat>
          <c:val>
            <c:numRef>
              <c:f>Carvão!$G$7:$G$13</c:f>
              <c:numCache>
                <c:formatCode>0.00</c:formatCode>
                <c:ptCount val="7"/>
                <c:pt idx="0">
                  <c:v>5.5023396009640839</c:v>
                </c:pt>
                <c:pt idx="1">
                  <c:v>1.3105775642909692</c:v>
                </c:pt>
                <c:pt idx="2">
                  <c:v>0.33815417991632385</c:v>
                </c:pt>
                <c:pt idx="3">
                  <c:v>9.9541639273881072E-2</c:v>
                </c:pt>
                <c:pt idx="4">
                  <c:v>0.16233389171663148</c:v>
                </c:pt>
                <c:pt idx="5">
                  <c:v>0.22623301459164674</c:v>
                </c:pt>
                <c:pt idx="6">
                  <c:v>6.7727188317634829E-2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8E2-4C51-8397-4B43B64D3C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6393552"/>
        <c:axId val="-76404432"/>
      </c:lineChart>
      <c:catAx>
        <c:axId val="-7639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76404432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-76404432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76393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>
        <c:manualLayout>
          <c:layoutTarget val="inner"/>
          <c:xMode val="edge"/>
          <c:yMode val="edge"/>
          <c:x val="9.1603989404490757E-2"/>
          <c:y val="0.17598837645294341"/>
          <c:w val="0.87131585352382268"/>
          <c:h val="0.62431908511436074"/>
        </c:manualLayout>
      </c:layout>
      <c:lineChart>
        <c:grouping val="standard"/>
        <c:varyColors val="0"/>
        <c:ser>
          <c:idx val="0"/>
          <c:order val="0"/>
          <c:tx>
            <c:strRef>
              <c:f>Gráficos!$G$5</c:f>
              <c:strCache>
                <c:ptCount val="1"/>
                <c:pt idx="0">
                  <c:v>Pb (mg/kg)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Gráficos!$B$7:$B$23</c:f>
              <c:strCache>
                <c:ptCount val="17"/>
                <c:pt idx="0">
                  <c:v>Original</c:v>
                </c:pt>
                <c:pt idx="1">
                  <c:v>Filtered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13</c:v>
                </c:pt>
                <c:pt idx="15">
                  <c:v>14</c:v>
                </c:pt>
                <c:pt idx="16">
                  <c:v>15</c:v>
                </c:pt>
              </c:strCache>
            </c:strRef>
          </c:cat>
          <c:val>
            <c:numRef>
              <c:f>Gráficos!$G$7:$G$23</c:f>
              <c:numCache>
                <c:formatCode>0.00</c:formatCode>
                <c:ptCount val="17"/>
                <c:pt idx="0">
                  <c:v>5.5023396009640839</c:v>
                </c:pt>
                <c:pt idx="1">
                  <c:v>2.6951868842103215</c:v>
                </c:pt>
                <c:pt idx="2">
                  <c:v>3.531376732711085</c:v>
                </c:pt>
                <c:pt idx="3">
                  <c:v>2.004141197922658</c:v>
                </c:pt>
                <c:pt idx="4">
                  <c:v>1.4655254768813937</c:v>
                </c:pt>
                <c:pt idx="5">
                  <c:v>1.0622870056556051</c:v>
                </c:pt>
                <c:pt idx="6">
                  <c:v>1.050535479916213</c:v>
                </c:pt>
                <c:pt idx="7">
                  <c:v>2.5686435166116333</c:v>
                </c:pt>
                <c:pt idx="8">
                  <c:v>0.82285788444159935</c:v>
                </c:pt>
                <c:pt idx="9">
                  <c:v>3.5077828854178228</c:v>
                </c:pt>
                <c:pt idx="10">
                  <c:v>0.71799059543900012</c:v>
                </c:pt>
                <c:pt idx="11">
                  <c:v>0.52960789200022951</c:v>
                </c:pt>
                <c:pt idx="12" formatCode="General">
                  <c:v>4.2401163584019681</c:v>
                </c:pt>
                <c:pt idx="13" formatCode="General">
                  <c:v>5.7780192214394859</c:v>
                </c:pt>
                <c:pt idx="14" formatCode="General">
                  <c:v>1.3996418295000044</c:v>
                </c:pt>
                <c:pt idx="15" formatCode="General">
                  <c:v>2.5479199863692803</c:v>
                </c:pt>
                <c:pt idx="16" formatCode="General">
                  <c:v>3.6355949705401276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147-44ED-871A-28333C3707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61027488"/>
        <c:axId val="-61025856"/>
      </c:lineChart>
      <c:catAx>
        <c:axId val="-6102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61025856"/>
        <c:crosses val="autoZero"/>
        <c:auto val="1"/>
        <c:lblAlgn val="ctr"/>
        <c:lblOffset val="100"/>
        <c:tickLblSkip val="1"/>
        <c:noMultiLvlLbl val="1"/>
      </c:catAx>
      <c:valAx>
        <c:axId val="-6102585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6102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Gráficos!$H$5</c:f>
              <c:strCache>
                <c:ptCount val="1"/>
                <c:pt idx="0">
                  <c:v>Cr (mg/kg)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Gráficos!$B$7:$B$23</c:f>
              <c:strCache>
                <c:ptCount val="17"/>
                <c:pt idx="0">
                  <c:v>Original</c:v>
                </c:pt>
                <c:pt idx="1">
                  <c:v>Filtered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13</c:v>
                </c:pt>
                <c:pt idx="15">
                  <c:v>14</c:v>
                </c:pt>
                <c:pt idx="16">
                  <c:v>15</c:v>
                </c:pt>
              </c:strCache>
            </c:strRef>
          </c:cat>
          <c:val>
            <c:numRef>
              <c:f>Gráficos!$H$7:$H$23</c:f>
              <c:numCache>
                <c:formatCode>0.00</c:formatCode>
                <c:ptCount val="17"/>
                <c:pt idx="0">
                  <c:v>10.904560759550543</c:v>
                </c:pt>
                <c:pt idx="1">
                  <c:v>10.691781912143822</c:v>
                </c:pt>
                <c:pt idx="2">
                  <c:v>8.6385127418489525</c:v>
                </c:pt>
                <c:pt idx="3">
                  <c:v>5.4332816701961884</c:v>
                </c:pt>
                <c:pt idx="4">
                  <c:v>5.2608330754525285</c:v>
                </c:pt>
                <c:pt idx="5">
                  <c:v>4.3258128304029224</c:v>
                </c:pt>
                <c:pt idx="6">
                  <c:v>6.2567962802236341</c:v>
                </c:pt>
                <c:pt idx="7">
                  <c:v>4.807165809813287</c:v>
                </c:pt>
                <c:pt idx="8">
                  <c:v>19.141571568428251</c:v>
                </c:pt>
                <c:pt idx="9">
                  <c:v>5.6366355631770686</c:v>
                </c:pt>
                <c:pt idx="10">
                  <c:v>4.0528799009910754</c:v>
                </c:pt>
                <c:pt idx="11">
                  <c:v>5.2746904803555532</c:v>
                </c:pt>
                <c:pt idx="12" formatCode="General">
                  <c:v>10.651619686595545</c:v>
                </c:pt>
                <c:pt idx="13" formatCode="General">
                  <c:v>10.120358340919704</c:v>
                </c:pt>
                <c:pt idx="14" formatCode="General">
                  <c:v>6.6471579893955282</c:v>
                </c:pt>
                <c:pt idx="15" formatCode="General">
                  <c:v>8.9494789240652874</c:v>
                </c:pt>
                <c:pt idx="16" formatCode="General">
                  <c:v>5.7649222389351751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554-467A-9C42-61A0B84DDD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61032928"/>
        <c:axId val="-61034560"/>
      </c:lineChart>
      <c:catAx>
        <c:axId val="-6103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61034560"/>
        <c:crosses val="autoZero"/>
        <c:auto val="1"/>
        <c:lblAlgn val="ctr"/>
        <c:lblOffset val="100"/>
        <c:tickLblSkip val="1"/>
        <c:noMultiLvlLbl val="1"/>
      </c:catAx>
      <c:valAx>
        <c:axId val="-61034560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6103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Gráficos!$I$5</c:f>
              <c:strCache>
                <c:ptCount val="1"/>
                <c:pt idx="0">
                  <c:v>Ni (mg/kg)</c:v>
                </c:pt>
              </c:strCache>
            </c:strRef>
          </c:tx>
          <c:spPr>
            <a:ln w="19050" cap="rnd">
              <a:solidFill>
                <a:srgbClr val="FFC000">
                  <a:alpha val="93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cat>
            <c:strRef>
              <c:f>Gráficos!$B$7:$B$23</c:f>
              <c:strCache>
                <c:ptCount val="17"/>
                <c:pt idx="0">
                  <c:v>Original</c:v>
                </c:pt>
                <c:pt idx="1">
                  <c:v>Filtered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13</c:v>
                </c:pt>
                <c:pt idx="15">
                  <c:v>14</c:v>
                </c:pt>
                <c:pt idx="16">
                  <c:v>15</c:v>
                </c:pt>
              </c:strCache>
            </c:strRef>
          </c:cat>
          <c:val>
            <c:numRef>
              <c:f>Gráficos!$I$7:$I$23</c:f>
              <c:numCache>
                <c:formatCode>0.00</c:formatCode>
                <c:ptCount val="17"/>
                <c:pt idx="0">
                  <c:v>42.0588272195549</c:v>
                </c:pt>
                <c:pt idx="1">
                  <c:v>41.027307068545277</c:v>
                </c:pt>
                <c:pt idx="2">
                  <c:v>43.640234978025859</c:v>
                </c:pt>
                <c:pt idx="3">
                  <c:v>17.904349392676966</c:v>
                </c:pt>
                <c:pt idx="4">
                  <c:v>22.909446246830594</c:v>
                </c:pt>
                <c:pt idx="5">
                  <c:v>11.147094232679715</c:v>
                </c:pt>
                <c:pt idx="6">
                  <c:v>10.670828959253432</c:v>
                </c:pt>
                <c:pt idx="7">
                  <c:v>11.900850221580873</c:v>
                </c:pt>
                <c:pt idx="8">
                  <c:v>19.260783041937877</c:v>
                </c:pt>
                <c:pt idx="9">
                  <c:v>11.480944153049169</c:v>
                </c:pt>
                <c:pt idx="10">
                  <c:v>8.8475090599704096</c:v>
                </c:pt>
                <c:pt idx="11">
                  <c:v>7.6227678228766056</c:v>
                </c:pt>
                <c:pt idx="12" formatCode="General">
                  <c:v>11.424501519896612</c:v>
                </c:pt>
                <c:pt idx="13" formatCode="General">
                  <c:v>12.781195813851083</c:v>
                </c:pt>
                <c:pt idx="14" formatCode="General">
                  <c:v>10.011132095860271</c:v>
                </c:pt>
                <c:pt idx="15" formatCode="General">
                  <c:v>11.315572001494459</c:v>
                </c:pt>
                <c:pt idx="16" formatCode="General">
                  <c:v>9.2124081760981529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C9B-4825-A4F3-D921D8167A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61030752"/>
        <c:axId val="-61026944"/>
      </c:lineChart>
      <c:catAx>
        <c:axId val="-6103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61026944"/>
        <c:crosses val="autoZero"/>
        <c:auto val="1"/>
        <c:lblAlgn val="ctr"/>
        <c:lblOffset val="100"/>
        <c:tickLblSkip val="1"/>
        <c:noMultiLvlLbl val="1"/>
      </c:catAx>
      <c:valAx>
        <c:axId val="-61026944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6103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Gráficos!$C$25</c:f>
              <c:strCache>
                <c:ptCount val="1"/>
                <c:pt idx="0">
                  <c:v>TOC (ppm)</c:v>
                </c:pt>
              </c:strCache>
            </c:strRef>
          </c:tx>
          <c:spPr>
            <a:ln w="19050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Gráficos!$B$7:$B$23</c:f>
              <c:strCache>
                <c:ptCount val="17"/>
                <c:pt idx="0">
                  <c:v>Original</c:v>
                </c:pt>
                <c:pt idx="1">
                  <c:v>Filtered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13</c:v>
                </c:pt>
                <c:pt idx="15">
                  <c:v>14</c:v>
                </c:pt>
                <c:pt idx="16">
                  <c:v>15</c:v>
                </c:pt>
              </c:strCache>
            </c:strRef>
          </c:cat>
          <c:val>
            <c:numRef>
              <c:f>Gráficos!$C$27:$C$43</c:f>
              <c:numCache>
                <c:formatCode>0.00</c:formatCode>
                <c:ptCount val="17"/>
                <c:pt idx="0">
                  <c:v>28130</c:v>
                </c:pt>
                <c:pt idx="1">
                  <c:v>27918.333333333299</c:v>
                </c:pt>
                <c:pt idx="2" formatCode="General">
                  <c:v>32587.5</c:v>
                </c:pt>
                <c:pt idx="3" formatCode="General">
                  <c:v>32934</c:v>
                </c:pt>
                <c:pt idx="4" formatCode="General">
                  <c:v>29689</c:v>
                </c:pt>
                <c:pt idx="5" formatCode="General">
                  <c:v>29018</c:v>
                </c:pt>
                <c:pt idx="6" formatCode="General">
                  <c:v>29471.75</c:v>
                </c:pt>
                <c:pt idx="7" formatCode="General">
                  <c:v>19215</c:v>
                </c:pt>
                <c:pt idx="8" formatCode="General">
                  <c:v>21582.5</c:v>
                </c:pt>
                <c:pt idx="9" formatCode="General">
                  <c:v>33486.75</c:v>
                </c:pt>
                <c:pt idx="10" formatCode="General">
                  <c:v>19797.5</c:v>
                </c:pt>
                <c:pt idx="11" formatCode="General">
                  <c:v>22245</c:v>
                </c:pt>
                <c:pt idx="12" formatCode="General">
                  <c:v>21585</c:v>
                </c:pt>
                <c:pt idx="13" formatCode="General">
                  <c:v>20855</c:v>
                </c:pt>
                <c:pt idx="14" formatCode="General">
                  <c:v>22005</c:v>
                </c:pt>
                <c:pt idx="15" formatCode="General">
                  <c:v>23565</c:v>
                </c:pt>
                <c:pt idx="16" formatCode="General">
                  <c:v>32183.25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ECA-4CEE-8FC2-1B7D0850DB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61022048"/>
        <c:axId val="-61030208"/>
      </c:lineChart>
      <c:catAx>
        <c:axId val="-6102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61030208"/>
        <c:crosses val="autoZero"/>
        <c:auto val="1"/>
        <c:lblAlgn val="ctr"/>
        <c:lblOffset val="100"/>
        <c:tickLblSkip val="1"/>
        <c:noMultiLvlLbl val="1"/>
      </c:catAx>
      <c:valAx>
        <c:axId val="-61030208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6102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Carvão!$E$5</c:f>
              <c:strCache>
                <c:ptCount val="1"/>
                <c:pt idx="0">
                  <c:v>Cu (mg/kg)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cat>
            <c:strRef>
              <c:f>Carvão!$B$7:$B$13</c:f>
              <c:strCache>
                <c:ptCount val="7"/>
                <c:pt idx="0">
                  <c:v>Original</c:v>
                </c:pt>
                <c:pt idx="1">
                  <c:v>CA 10-0.1</c:v>
                </c:pt>
                <c:pt idx="2">
                  <c:v>CA 10-0.2</c:v>
                </c:pt>
                <c:pt idx="3">
                  <c:v>CA 11-0.1</c:v>
                </c:pt>
                <c:pt idx="4">
                  <c:v>CA 11-0.2</c:v>
                </c:pt>
                <c:pt idx="5">
                  <c:v>CA 12-0.1</c:v>
                </c:pt>
                <c:pt idx="6">
                  <c:v>CA 12-0.2</c:v>
                </c:pt>
              </c:strCache>
            </c:strRef>
          </c:cat>
          <c:val>
            <c:numRef>
              <c:f>Carvão!$E$7:$E$13</c:f>
              <c:numCache>
                <c:formatCode>0.00</c:formatCode>
                <c:ptCount val="7"/>
                <c:pt idx="0">
                  <c:v>22.066475211325962</c:v>
                </c:pt>
                <c:pt idx="1">
                  <c:v>16.575891276951438</c:v>
                </c:pt>
                <c:pt idx="2">
                  <c:v>22.715797814991017</c:v>
                </c:pt>
                <c:pt idx="3">
                  <c:v>22.090299164300191</c:v>
                </c:pt>
                <c:pt idx="4">
                  <c:v>23.853149225354549</c:v>
                </c:pt>
                <c:pt idx="5">
                  <c:v>12.666950595841694</c:v>
                </c:pt>
                <c:pt idx="6">
                  <c:v>20.053735356769185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36E-403E-828C-10A4EC096E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6393008"/>
        <c:axId val="-76403344"/>
      </c:lineChart>
      <c:catAx>
        <c:axId val="-7639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76403344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-76403344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76393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Carvão!$H$5</c:f>
              <c:strCache>
                <c:ptCount val="1"/>
                <c:pt idx="0">
                  <c:v>Cr (mg/kg)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Carvão!$B$7:$B$13</c:f>
              <c:strCache>
                <c:ptCount val="7"/>
                <c:pt idx="0">
                  <c:v>Original</c:v>
                </c:pt>
                <c:pt idx="1">
                  <c:v>CA 10-0.1</c:v>
                </c:pt>
                <c:pt idx="2">
                  <c:v>CA 10-0.2</c:v>
                </c:pt>
                <c:pt idx="3">
                  <c:v>CA 11-0.1</c:v>
                </c:pt>
                <c:pt idx="4">
                  <c:v>CA 11-0.2</c:v>
                </c:pt>
                <c:pt idx="5">
                  <c:v>CA 12-0.1</c:v>
                </c:pt>
                <c:pt idx="6">
                  <c:v>CA 12-0.2</c:v>
                </c:pt>
              </c:strCache>
            </c:strRef>
          </c:cat>
          <c:val>
            <c:numRef>
              <c:f>Carvão!$H$7:$H$13</c:f>
              <c:numCache>
                <c:formatCode>0.00</c:formatCode>
                <c:ptCount val="7"/>
                <c:pt idx="0">
                  <c:v>10.904560759550543</c:v>
                </c:pt>
                <c:pt idx="1">
                  <c:v>5.0227011141384583</c:v>
                </c:pt>
                <c:pt idx="2">
                  <c:v>3.188395129326199</c:v>
                </c:pt>
                <c:pt idx="3">
                  <c:v>3.6926523301976659</c:v>
                </c:pt>
                <c:pt idx="4">
                  <c:v>3.477465152376058</c:v>
                </c:pt>
                <c:pt idx="5">
                  <c:v>3.0608270806069893</c:v>
                </c:pt>
                <c:pt idx="6">
                  <c:v>3.1846386020340582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686-4482-B734-C38596B928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6402800"/>
        <c:axId val="-76401168"/>
      </c:lineChart>
      <c:catAx>
        <c:axId val="-7640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76401168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-76401168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76402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Carvão!$F$5</c:f>
              <c:strCache>
                <c:ptCount val="1"/>
                <c:pt idx="0">
                  <c:v>Cd (mg/kg)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strRef>
              <c:f>Carvão!$B$7:$B$13</c:f>
              <c:strCache>
                <c:ptCount val="7"/>
                <c:pt idx="0">
                  <c:v>Original</c:v>
                </c:pt>
                <c:pt idx="1">
                  <c:v>CA 10-0.1</c:v>
                </c:pt>
                <c:pt idx="2">
                  <c:v>CA 10-0.2</c:v>
                </c:pt>
                <c:pt idx="3">
                  <c:v>CA 11-0.1</c:v>
                </c:pt>
                <c:pt idx="4">
                  <c:v>CA 11-0.2</c:v>
                </c:pt>
                <c:pt idx="5">
                  <c:v>CA 12-0.1</c:v>
                </c:pt>
                <c:pt idx="6">
                  <c:v>CA 12-0.2</c:v>
                </c:pt>
              </c:strCache>
            </c:strRef>
          </c:cat>
          <c:val>
            <c:numRef>
              <c:f>Carvão!$F$7:$F$13</c:f>
              <c:numCache>
                <c:formatCode>0.00</c:formatCode>
                <c:ptCount val="7"/>
                <c:pt idx="0">
                  <c:v>0.32398505585129456</c:v>
                </c:pt>
                <c:pt idx="1">
                  <c:v>0.10344574693620893</c:v>
                </c:pt>
                <c:pt idx="2">
                  <c:v>0.11239983938326395</c:v>
                </c:pt>
                <c:pt idx="3">
                  <c:v>0.11866551116583335</c:v>
                </c:pt>
                <c:pt idx="4">
                  <c:v>0.11415717751408326</c:v>
                </c:pt>
                <c:pt idx="5">
                  <c:v>9.1695724783036461E-2</c:v>
                </c:pt>
                <c:pt idx="6">
                  <c:v>7.2574298951868288E-2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B6C-49EC-9C4D-69B80F2891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53503296"/>
        <c:axId val="-53492416"/>
      </c:lineChart>
      <c:catAx>
        <c:axId val="-5350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53492416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-5349241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5350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Carvão!$I$5</c:f>
              <c:strCache>
                <c:ptCount val="1"/>
                <c:pt idx="0">
                  <c:v>Ni (mg/kg)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cat>
            <c:strRef>
              <c:f>Carvão!$B$7:$B$13</c:f>
              <c:strCache>
                <c:ptCount val="7"/>
                <c:pt idx="0">
                  <c:v>Original</c:v>
                </c:pt>
                <c:pt idx="1">
                  <c:v>CA 10-0.1</c:v>
                </c:pt>
                <c:pt idx="2">
                  <c:v>CA 10-0.2</c:v>
                </c:pt>
                <c:pt idx="3">
                  <c:v>CA 11-0.1</c:v>
                </c:pt>
                <c:pt idx="4">
                  <c:v>CA 11-0.2</c:v>
                </c:pt>
                <c:pt idx="5">
                  <c:v>CA 12-0.1</c:v>
                </c:pt>
                <c:pt idx="6">
                  <c:v>CA 12-0.2</c:v>
                </c:pt>
              </c:strCache>
            </c:strRef>
          </c:cat>
          <c:val>
            <c:numRef>
              <c:f>Carvão!$I$7:$I$13</c:f>
              <c:numCache>
                <c:formatCode>0.00</c:formatCode>
                <c:ptCount val="7"/>
                <c:pt idx="0">
                  <c:v>42.0588272195549</c:v>
                </c:pt>
                <c:pt idx="1">
                  <c:v>37.623860252907384</c:v>
                </c:pt>
                <c:pt idx="2">
                  <c:v>34.783188757871109</c:v>
                </c:pt>
                <c:pt idx="3">
                  <c:v>48.732048578458802</c:v>
                </c:pt>
                <c:pt idx="4">
                  <c:v>43.414545327621667</c:v>
                </c:pt>
                <c:pt idx="5">
                  <c:v>40.105181413921827</c:v>
                </c:pt>
                <c:pt idx="6">
                  <c:v>51.359827767638613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994-4A9E-899D-8120354593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53498400"/>
        <c:axId val="-53497856"/>
      </c:lineChart>
      <c:catAx>
        <c:axId val="-5349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53497856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-53497856"/>
        <c:scaling>
          <c:orientation val="minMax"/>
        </c:scaling>
        <c:delete val="0"/>
        <c:axPos val="l"/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53498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Carvão!$J$5</c:f>
              <c:strCache>
                <c:ptCount val="1"/>
                <c:pt idx="0">
                  <c:v>Zn (mg/kg)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Carvão!$B$7:$B$13</c:f>
              <c:strCache>
                <c:ptCount val="7"/>
                <c:pt idx="0">
                  <c:v>Original</c:v>
                </c:pt>
                <c:pt idx="1">
                  <c:v>CA 10-0.1</c:v>
                </c:pt>
                <c:pt idx="2">
                  <c:v>CA 10-0.2</c:v>
                </c:pt>
                <c:pt idx="3">
                  <c:v>CA 11-0.1</c:v>
                </c:pt>
                <c:pt idx="4">
                  <c:v>CA 11-0.2</c:v>
                </c:pt>
                <c:pt idx="5">
                  <c:v>CA 12-0.1</c:v>
                </c:pt>
                <c:pt idx="6">
                  <c:v>CA 12-0.2</c:v>
                </c:pt>
              </c:strCache>
            </c:strRef>
          </c:cat>
          <c:val>
            <c:numRef>
              <c:f>Carvão!$J$7:$J$13</c:f>
              <c:numCache>
                <c:formatCode>0.00</c:formatCode>
                <c:ptCount val="7"/>
                <c:pt idx="0">
                  <c:v>8.6956774958575095E-2</c:v>
                </c:pt>
                <c:pt idx="1">
                  <c:v>2.5655934599516916</c:v>
                </c:pt>
                <c:pt idx="2">
                  <c:v>2.0143159681063367</c:v>
                </c:pt>
                <c:pt idx="3">
                  <c:v>1.9874368110960685</c:v>
                </c:pt>
                <c:pt idx="4">
                  <c:v>2.4490192640237187</c:v>
                </c:pt>
                <c:pt idx="5">
                  <c:v>1.6957324160995955</c:v>
                </c:pt>
                <c:pt idx="6">
                  <c:v>2.6581740279287627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606-4B91-A273-400AA8C89B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53489152"/>
        <c:axId val="-53491872"/>
      </c:lineChart>
      <c:catAx>
        <c:axId val="-5348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53491872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-53491872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53489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Carvão!$C$5</c:f>
              <c:strCache>
                <c:ptCount val="1"/>
                <c:pt idx="0">
                  <c:v>TOC (ppm)</c:v>
                </c:pt>
              </c:strCache>
            </c:strRef>
          </c:tx>
          <c:spPr>
            <a:ln w="19050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Carvão!$B$7:$B$13</c:f>
              <c:strCache>
                <c:ptCount val="7"/>
                <c:pt idx="0">
                  <c:v>Original</c:v>
                </c:pt>
                <c:pt idx="1">
                  <c:v>CA 10-0.1</c:v>
                </c:pt>
                <c:pt idx="2">
                  <c:v>CA 10-0.2</c:v>
                </c:pt>
                <c:pt idx="3">
                  <c:v>CA 11-0.1</c:v>
                </c:pt>
                <c:pt idx="4">
                  <c:v>CA 11-0.2</c:v>
                </c:pt>
                <c:pt idx="5">
                  <c:v>CA 12-0.1</c:v>
                </c:pt>
                <c:pt idx="6">
                  <c:v>CA 12-0.2</c:v>
                </c:pt>
              </c:strCache>
            </c:strRef>
          </c:cat>
          <c:val>
            <c:numRef>
              <c:f>Carvão!$C$7:$C$13</c:f>
              <c:numCache>
                <c:formatCode>0.00</c:formatCode>
                <c:ptCount val="7"/>
                <c:pt idx="0">
                  <c:v>28130</c:v>
                </c:pt>
                <c:pt idx="1">
                  <c:v>20261.666666666697</c:v>
                </c:pt>
                <c:pt idx="2">
                  <c:v>22998.333330000001</c:v>
                </c:pt>
                <c:pt idx="3">
                  <c:v>19825</c:v>
                </c:pt>
                <c:pt idx="4">
                  <c:v>23563.333333333299</c:v>
                </c:pt>
                <c:pt idx="5">
                  <c:v>20208.333333333299</c:v>
                </c:pt>
                <c:pt idx="6">
                  <c:v>20733.333333333303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B6C-4D8C-93B0-F6F30156B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53497312"/>
        <c:axId val="-53495680"/>
      </c:lineChart>
      <c:catAx>
        <c:axId val="-5349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53495680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-53495680"/>
        <c:scaling>
          <c:orientation val="minMax"/>
        </c:scaling>
        <c:delete val="0"/>
        <c:axPos val="l"/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53497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t-P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Argila!$D$5</c:f>
              <c:strCache>
                <c:ptCount val="1"/>
                <c:pt idx="0">
                  <c:v>K (ppm)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Argila!$B$7:$B$15</c:f>
              <c:strCache>
                <c:ptCount val="9"/>
                <c:pt idx="0">
                  <c:v>Original</c:v>
                </c:pt>
                <c:pt idx="1">
                  <c:v>KOA 0.1</c:v>
                </c:pt>
                <c:pt idx="2">
                  <c:v>KOA 0.2</c:v>
                </c:pt>
                <c:pt idx="3">
                  <c:v>KAA 0.1</c:v>
                </c:pt>
                <c:pt idx="4">
                  <c:v>KAA 0.2</c:v>
                </c:pt>
                <c:pt idx="5">
                  <c:v>AKA 0.1</c:v>
                </c:pt>
                <c:pt idx="6">
                  <c:v>AKA 0.2</c:v>
                </c:pt>
                <c:pt idx="7">
                  <c:v>ASA 0.1</c:v>
                </c:pt>
                <c:pt idx="8">
                  <c:v>ASA 0.2</c:v>
                </c:pt>
              </c:strCache>
            </c:strRef>
          </c:cat>
          <c:val>
            <c:numRef>
              <c:f>Argila!$D$7:$D$15</c:f>
              <c:numCache>
                <c:formatCode>0.00</c:formatCode>
                <c:ptCount val="9"/>
                <c:pt idx="0">
                  <c:v>9474.3376334338991</c:v>
                </c:pt>
                <c:pt idx="1">
                  <c:v>10508.705564791171</c:v>
                </c:pt>
                <c:pt idx="2">
                  <c:v>10895.524370475163</c:v>
                </c:pt>
                <c:pt idx="3">
                  <c:v>9906.3219654081477</c:v>
                </c:pt>
                <c:pt idx="4">
                  <c:v>10544.261792648698</c:v>
                </c:pt>
                <c:pt idx="5">
                  <c:v>10135.551977586241</c:v>
                </c:pt>
                <c:pt idx="6">
                  <c:v>10833.767838986718</c:v>
                </c:pt>
                <c:pt idx="7">
                  <c:v>10470.47476829816</c:v>
                </c:pt>
                <c:pt idx="8">
                  <c:v>9872.3866782469231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B4F-43D9-A3AF-AD4E6A614A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53494592"/>
        <c:axId val="-53493504"/>
      </c:lineChart>
      <c:catAx>
        <c:axId val="-5349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53493504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-53493504"/>
        <c:scaling>
          <c:orientation val="minMax"/>
          <c:min val="0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t-PT"/>
          </a:p>
        </c:txPr>
        <c:crossAx val="-5349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832B-C344-4C33-9678-9A3948672164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8172E-565C-4AB3-B516-1E99C7A9ACF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16575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832B-C344-4C33-9678-9A3948672164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8172E-565C-4AB3-B516-1E99C7A9ACF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685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832B-C344-4C33-9678-9A3948672164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8172E-565C-4AB3-B516-1E99C7A9ACF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96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832B-C344-4C33-9678-9A3948672164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8172E-565C-4AB3-B516-1E99C7A9ACF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3696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832B-C344-4C33-9678-9A3948672164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8172E-565C-4AB3-B516-1E99C7A9ACF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264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832B-C344-4C33-9678-9A3948672164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8172E-565C-4AB3-B516-1E99C7A9ACF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310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832B-C344-4C33-9678-9A3948672164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8172E-565C-4AB3-B516-1E99C7A9ACF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17332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832B-C344-4C33-9678-9A3948672164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8172E-565C-4AB3-B516-1E99C7A9ACF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2187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832B-C344-4C33-9678-9A3948672164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8172E-565C-4AB3-B516-1E99C7A9ACF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6845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832B-C344-4C33-9678-9A3948672164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8172E-565C-4AB3-B516-1E99C7A9ACF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8550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832B-C344-4C33-9678-9A3948672164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8172E-565C-4AB3-B516-1E99C7A9ACF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3039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3832B-C344-4C33-9678-9A3948672164}" type="datetimeFigureOut">
              <a:rPr lang="pt-PT" smtClean="0"/>
              <a:t>25/05/2021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8172E-565C-4AB3-B516-1E99C7A9ACF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165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slideLayout" Target="../slideLayouts/slideLayout7.xml"/><Relationship Id="rId7" Type="http://schemas.openxmlformats.org/officeDocument/2006/relationships/chart" Target="../charts/chart4.xml"/><Relationship Id="rId12" Type="http://schemas.openxmlformats.org/officeDocument/2006/relationships/image" Target="../media/image1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chart" Target="../charts/chart3.xml"/><Relationship Id="rId11" Type="http://schemas.openxmlformats.org/officeDocument/2006/relationships/chart" Target="../charts/chart8.xml"/><Relationship Id="rId5" Type="http://schemas.openxmlformats.org/officeDocument/2006/relationships/chart" Target="../charts/chart2.xml"/><Relationship Id="rId10" Type="http://schemas.openxmlformats.org/officeDocument/2006/relationships/chart" Target="../charts/chart7.xml"/><Relationship Id="rId4" Type="http://schemas.openxmlformats.org/officeDocument/2006/relationships/chart" Target="../charts/chart1.xml"/><Relationship Id="rId9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3" Type="http://schemas.openxmlformats.org/officeDocument/2006/relationships/slideLayout" Target="../slideLayouts/slideLayout7.xml"/><Relationship Id="rId7" Type="http://schemas.openxmlformats.org/officeDocument/2006/relationships/chart" Target="../charts/chart12.xml"/><Relationship Id="rId12" Type="http://schemas.openxmlformats.org/officeDocument/2006/relationships/image" Target="../media/image1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chart" Target="../charts/chart11.xml"/><Relationship Id="rId11" Type="http://schemas.openxmlformats.org/officeDocument/2006/relationships/chart" Target="../charts/chart16.xml"/><Relationship Id="rId5" Type="http://schemas.openxmlformats.org/officeDocument/2006/relationships/chart" Target="../charts/chart10.xml"/><Relationship Id="rId10" Type="http://schemas.openxmlformats.org/officeDocument/2006/relationships/chart" Target="../charts/chart15.xml"/><Relationship Id="rId4" Type="http://schemas.openxmlformats.org/officeDocument/2006/relationships/chart" Target="../charts/chart9.xml"/><Relationship Id="rId9" Type="http://schemas.openxmlformats.org/officeDocument/2006/relationships/chart" Target="../charts/char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0.png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slideLayout" Target="../slideLayouts/slideLayout7.xml"/><Relationship Id="rId7" Type="http://schemas.openxmlformats.org/officeDocument/2006/relationships/chart" Target="../charts/chart2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chart" Target="../charts/chart19.xml"/><Relationship Id="rId11" Type="http://schemas.openxmlformats.org/officeDocument/2006/relationships/image" Target="../media/image10.png"/><Relationship Id="rId5" Type="http://schemas.openxmlformats.org/officeDocument/2006/relationships/chart" Target="../charts/chart18.xml"/><Relationship Id="rId10" Type="http://schemas.openxmlformats.org/officeDocument/2006/relationships/chart" Target="../charts/chart23.xml"/><Relationship Id="rId4" Type="http://schemas.openxmlformats.org/officeDocument/2006/relationships/chart" Target="../charts/chart17.xml"/><Relationship Id="rId9" Type="http://schemas.openxmlformats.org/officeDocument/2006/relationships/chart" Target="../charts/char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0.png"/><Relationship Id="rId5" Type="http://schemas.openxmlformats.org/officeDocument/2006/relationships/image" Target="../media/image32.jpg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hyperlink" Target="mailto:paulo@ipb.pt" TargetMode="External"/><Relationship Id="rId5" Type="http://schemas.openxmlformats.org/officeDocument/2006/relationships/hyperlink" Target="mailto:jonathancardoso@ipb.pt" TargetMode="External"/><Relationship Id="rId10" Type="http://schemas.openxmlformats.org/officeDocument/2006/relationships/image" Target="../media/image10.png"/><Relationship Id="rId4" Type="http://schemas.openxmlformats.org/officeDocument/2006/relationships/hyperlink" Target="mailto:htgomes@ipb.pt" TargetMode="External"/><Relationship Id="rId9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10.png"/><Relationship Id="rId2" Type="http://schemas.openxmlformats.org/officeDocument/2006/relationships/audio" Target="../media/media5.m4a"/><Relationship Id="rId16" Type="http://schemas.openxmlformats.org/officeDocument/2006/relationships/image" Target="../media/image28.jpeg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="" xmlns:a16="http://schemas.microsoft.com/office/drawing/2014/main" id="{CDF181B0-53F1-4DD4-9153-EECE772C828F}"/>
              </a:ext>
            </a:extLst>
          </p:cNvPr>
          <p:cNvGrpSpPr/>
          <p:nvPr/>
        </p:nvGrpSpPr>
        <p:grpSpPr>
          <a:xfrm>
            <a:off x="0" y="5555174"/>
            <a:ext cx="12013811" cy="1302826"/>
            <a:chOff x="412172" y="32225761"/>
            <a:chExt cx="20441900" cy="2089380"/>
          </a:xfrm>
        </p:grpSpPr>
        <p:grpSp>
          <p:nvGrpSpPr>
            <p:cNvPr id="10" name="Agrupar 9">
              <a:extLst>
                <a:ext uri="{FF2B5EF4-FFF2-40B4-BE49-F238E27FC236}">
                  <a16:creationId xmlns="" xmlns:a16="http://schemas.microsoft.com/office/drawing/2014/main" id="{FA65CA36-608C-46BC-A7CC-33BFEEEE455C}"/>
                </a:ext>
              </a:extLst>
            </p:cNvPr>
            <p:cNvGrpSpPr/>
            <p:nvPr/>
          </p:nvGrpSpPr>
          <p:grpSpPr>
            <a:xfrm>
              <a:off x="412172" y="32225761"/>
              <a:ext cx="20441900" cy="2089380"/>
              <a:chOff x="581213" y="30601069"/>
              <a:chExt cx="20441900" cy="2089380"/>
            </a:xfrm>
          </p:grpSpPr>
          <p:sp>
            <p:nvSpPr>
              <p:cNvPr id="12" name="Rectángulo 9"/>
              <p:cNvSpPr/>
              <p:nvPr/>
            </p:nvSpPr>
            <p:spPr>
              <a:xfrm>
                <a:off x="581213" y="30601069"/>
                <a:ext cx="20441900" cy="20893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sz="5400" dirty="0">
                  <a:latin typeface="Helvetica-Normal" pitchFamily="2" charset="0"/>
                </a:endParaRPr>
              </a:p>
            </p:txBody>
          </p:sp>
          <p:pic>
            <p:nvPicPr>
              <p:cNvPr id="13" name="Picture 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7" t="19854" r="5090" b="21055"/>
              <a:stretch/>
            </p:blipFill>
            <p:spPr>
              <a:xfrm>
                <a:off x="11788560" y="31686259"/>
                <a:ext cx="3840295" cy="6101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Imagen 29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80856" y="31566889"/>
                <a:ext cx="2776279" cy="8965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Imagen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4951" y="31651874"/>
                <a:ext cx="2445411" cy="759247"/>
              </a:xfrm>
              <a:prstGeom prst="rect">
                <a:avLst/>
              </a:prstGeom>
            </p:spPr>
          </p:pic>
          <p:pic>
            <p:nvPicPr>
              <p:cNvPr id="17" name="Picture 8" descr="Resultado de imagem para VALORCOMP 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316" y="31459112"/>
                <a:ext cx="3635597" cy="9105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0" descr="Resultado de imagem para VALORCOMP logo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0" t="12907" r="21881" b="28089"/>
              <a:stretch/>
            </p:blipFill>
            <p:spPr bwMode="auto">
              <a:xfrm>
                <a:off x="6096810" y="31532447"/>
                <a:ext cx="2769241" cy="7639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Imagen 29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8529" y="33309356"/>
              <a:ext cx="1973658" cy="6610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21 Rectángulo"/>
          <p:cNvSpPr>
            <a:spLocks noChangeArrowheads="1"/>
          </p:cNvSpPr>
          <p:nvPr/>
        </p:nvSpPr>
        <p:spPr bwMode="auto">
          <a:xfrm>
            <a:off x="0" y="1896714"/>
            <a:ext cx="12192000" cy="261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45000"/>
              </a:lnSpc>
              <a:spcBef>
                <a:spcPct val="20000"/>
              </a:spcBef>
              <a:buSzPct val="75000"/>
              <a:defRPr/>
            </a:pPr>
            <a:r>
              <a:rPr lang="pt-PT" altLang="es-ES" sz="3600" b="1" dirty="0">
                <a:latin typeface="Arial" panose="020B0604020202020204" pitchFamily="34" charset="0"/>
                <a:cs typeface="Arial" panose="020B0604020202020204" pitchFamily="34" charset="0"/>
              </a:rPr>
              <a:t>AÇÃO 3.2</a:t>
            </a:r>
          </a:p>
          <a:p>
            <a:pPr algn="ctr" eaLnBrk="1" hangingPunct="1">
              <a:lnSpc>
                <a:spcPct val="145000"/>
              </a:lnSpc>
              <a:spcBef>
                <a:spcPct val="20000"/>
              </a:spcBef>
              <a:buSzPct val="75000"/>
              <a:defRPr/>
            </a:pPr>
            <a:r>
              <a:rPr lang="pt-PT" altLang="es-ES" sz="3600" b="1" dirty="0">
                <a:latin typeface="Arial" panose="020B0604020202020204" pitchFamily="34" charset="0"/>
                <a:cs typeface="Arial" panose="020B0604020202020204" pitchFamily="34" charset="0"/>
              </a:rPr>
              <a:t>Análise da viabilidade do aproveitamento das águas lixiviadas na produção de fertilizantes</a:t>
            </a:r>
          </a:p>
        </p:txBody>
      </p:sp>
      <p:pic>
        <p:nvPicPr>
          <p:cNvPr id="5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45" y="109976"/>
            <a:ext cx="2874590" cy="120598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F3C964CF-6B40-4842-9D5C-288FA5068E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35" y="72276"/>
            <a:ext cx="2877888" cy="1243680"/>
          </a:xfrm>
          <a:prstGeom prst="rect">
            <a:avLst/>
          </a:prstGeom>
        </p:spPr>
      </p:pic>
      <p:pic>
        <p:nvPicPr>
          <p:cNvPr id="7" name="Picture 6" descr="Resultado de imagem para residuos do nordest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133" y="109976"/>
            <a:ext cx="1241678" cy="208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Áudio 20">
            <a:hlinkClick r:id="" action="ppaction://media"/>
            <a:extLst>
              <a:ext uri="{FF2B5EF4-FFF2-40B4-BE49-F238E27FC236}">
                <a16:creationId xmlns="" xmlns:a16="http://schemas.microsoft.com/office/drawing/2014/main" id="{C7C2D87B-8E37-4713-97B1-1966BFBAE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5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11"/>
    </mc:Choice>
    <mc:Fallback xmlns="">
      <p:transition spd="slow" advTm="26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1 Rectángulo"/>
          <p:cNvSpPr>
            <a:spLocks noChangeArrowheads="1"/>
          </p:cNvSpPr>
          <p:nvPr/>
        </p:nvSpPr>
        <p:spPr bwMode="auto">
          <a:xfrm>
            <a:off x="0" y="230597"/>
            <a:ext cx="12192000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EECCBB46-06CA-7045-A08D-8514490822D1}"/>
              </a:ext>
            </a:extLst>
          </p:cNvPr>
          <p:cNvSpPr/>
          <p:nvPr/>
        </p:nvSpPr>
        <p:spPr>
          <a:xfrm>
            <a:off x="369941" y="806855"/>
            <a:ext cx="1182205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</a:rPr>
              <a:t>Foram realizados testes utilizando 0,1 e 0,2g de cada um dos materiais adsorventes durante 48 horas.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</a:rPr>
              <a:t>Todos os metais permaneceram abaixo do limite exigido pela legislação, exceto Cr.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>
                <a:latin typeface="Arial" panose="020B0604020202020204" pitchFamily="34" charset="0"/>
                <a:ea typeface="Calibri" panose="020F0502020204030204" pitchFamily="34" charset="0"/>
              </a:rPr>
              <a:t>Os valores definidos na legislação são somente para </a:t>
            </a:r>
            <a:r>
              <a:rPr lang="pt-PT" sz="2000" dirty="0" err="1">
                <a:latin typeface="Arial" panose="020B0604020202020204" pitchFamily="34" charset="0"/>
                <a:ea typeface="Calibri" panose="020F0502020204030204" pitchFamily="34" charset="0"/>
              </a:rPr>
              <a:t>Cr</a:t>
            </a:r>
            <a:r>
              <a:rPr lang="pt-PT" sz="2000" dirty="0">
                <a:latin typeface="Arial" panose="020B0604020202020204" pitchFamily="34" charset="0"/>
                <a:ea typeface="Calibri" panose="020F0502020204030204" pitchFamily="34" charset="0"/>
              </a:rPr>
              <a:t> (VI), e, através das análises realizadas somente é apenas possível obter resultados de conteúdo total de </a:t>
            </a:r>
            <a:r>
              <a:rPr lang="pt-PT" sz="2000" dirty="0" err="1">
                <a:latin typeface="Arial" panose="020B0604020202020204" pitchFamily="34" charset="0"/>
                <a:ea typeface="Calibri" panose="020F0502020204030204" pitchFamily="34" charset="0"/>
              </a:rPr>
              <a:t>Cr</a:t>
            </a:r>
            <a:r>
              <a:rPr lang="pt-PT" sz="2000" dirty="0">
                <a:latin typeface="Arial" panose="020B0604020202020204" pitchFamily="34" charset="0"/>
                <a:ea typeface="Calibri" panose="020F0502020204030204" pitchFamily="34" charset="0"/>
              </a:rPr>
              <a:t>, sem diferenciar os seus estados de oxidação (III) ou (VI).</a:t>
            </a:r>
            <a:endParaRPr lang="pt-BR" sz="20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pSp>
        <p:nvGrpSpPr>
          <p:cNvPr id="45" name="Agrupar 44">
            <a:extLst>
              <a:ext uri="{FF2B5EF4-FFF2-40B4-BE49-F238E27FC236}">
                <a16:creationId xmlns="" xmlns:a16="http://schemas.microsoft.com/office/drawing/2014/main" id="{CEC2D4F8-236E-499E-945B-5CE12D0C95C7}"/>
              </a:ext>
            </a:extLst>
          </p:cNvPr>
          <p:cNvGrpSpPr/>
          <p:nvPr/>
        </p:nvGrpSpPr>
        <p:grpSpPr>
          <a:xfrm>
            <a:off x="233265" y="2655695"/>
            <a:ext cx="11868539" cy="4202305"/>
            <a:chOff x="369941" y="2440428"/>
            <a:chExt cx="10192278" cy="3999466"/>
          </a:xfrm>
        </p:grpSpPr>
        <p:graphicFrame>
          <p:nvGraphicFramePr>
            <p:cNvPr id="37" name="Gráfico 36">
              <a:extLst>
                <a:ext uri="{FF2B5EF4-FFF2-40B4-BE49-F238E27FC236}">
                  <a16:creationId xmlns="" xmlns:a16="http://schemas.microsoft.com/office/drawing/2014/main" id="{7FD40A69-EF12-7D4B-B87E-4672A111D91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03164240"/>
                </p:ext>
              </p:extLst>
            </p:nvPr>
          </p:nvGraphicFramePr>
          <p:xfrm>
            <a:off x="369941" y="2440428"/>
            <a:ext cx="2519680" cy="1799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38" name="Gráfico 37">
              <a:extLst>
                <a:ext uri="{FF2B5EF4-FFF2-40B4-BE49-F238E27FC236}">
                  <a16:creationId xmlns="" xmlns:a16="http://schemas.microsoft.com/office/drawing/2014/main" id="{7F88B04E-9B39-804E-B92A-C5E28A037C7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39445427"/>
                </p:ext>
              </p:extLst>
            </p:nvPr>
          </p:nvGraphicFramePr>
          <p:xfrm>
            <a:off x="2889621" y="2440428"/>
            <a:ext cx="2519680" cy="1799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39" name="Gráfico 38">
              <a:extLst>
                <a:ext uri="{FF2B5EF4-FFF2-40B4-BE49-F238E27FC236}">
                  <a16:creationId xmlns="" xmlns:a16="http://schemas.microsoft.com/office/drawing/2014/main" id="{431A6321-64AA-0D41-9205-4F2A9D5E724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46007457"/>
                </p:ext>
              </p:extLst>
            </p:nvPr>
          </p:nvGraphicFramePr>
          <p:xfrm>
            <a:off x="5409301" y="2440428"/>
            <a:ext cx="2519680" cy="1799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40" name="Gráfico 39">
              <a:extLst>
                <a:ext uri="{FF2B5EF4-FFF2-40B4-BE49-F238E27FC236}">
                  <a16:creationId xmlns="" xmlns:a16="http://schemas.microsoft.com/office/drawing/2014/main" id="{E8607006-D453-4E46-B06D-13CD1400F30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28074779"/>
                </p:ext>
              </p:extLst>
            </p:nvPr>
          </p:nvGraphicFramePr>
          <p:xfrm>
            <a:off x="8042539" y="2440428"/>
            <a:ext cx="2519680" cy="1799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41" name="Gráfico 40">
              <a:extLst>
                <a:ext uri="{FF2B5EF4-FFF2-40B4-BE49-F238E27FC236}">
                  <a16:creationId xmlns="" xmlns:a16="http://schemas.microsoft.com/office/drawing/2014/main" id="{9C601AEE-8BFC-514D-9DEA-F4781CA8046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86959916"/>
                </p:ext>
              </p:extLst>
            </p:nvPr>
          </p:nvGraphicFramePr>
          <p:xfrm>
            <a:off x="369941" y="4640304"/>
            <a:ext cx="2519680" cy="1799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42" name="Gráfico 41">
              <a:extLst>
                <a:ext uri="{FF2B5EF4-FFF2-40B4-BE49-F238E27FC236}">
                  <a16:creationId xmlns="" xmlns:a16="http://schemas.microsoft.com/office/drawing/2014/main" id="{4D3A48E7-8F5A-B841-BFFA-5BC067709B9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48555284"/>
                </p:ext>
              </p:extLst>
            </p:nvPr>
          </p:nvGraphicFramePr>
          <p:xfrm>
            <a:off x="2889621" y="4640304"/>
            <a:ext cx="2519680" cy="1799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43" name="Gráfico 42">
              <a:extLst>
                <a:ext uri="{FF2B5EF4-FFF2-40B4-BE49-F238E27FC236}">
                  <a16:creationId xmlns="" xmlns:a16="http://schemas.microsoft.com/office/drawing/2014/main" id="{F4A8B8AB-EA26-F64B-B4DE-62DD70122AA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84840649"/>
                </p:ext>
              </p:extLst>
            </p:nvPr>
          </p:nvGraphicFramePr>
          <p:xfrm>
            <a:off x="5409301" y="4640304"/>
            <a:ext cx="2519680" cy="1799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graphicFrame>
          <p:nvGraphicFramePr>
            <p:cNvPr id="44" name="Gráfico 43">
              <a:extLst>
                <a:ext uri="{FF2B5EF4-FFF2-40B4-BE49-F238E27FC236}">
                  <a16:creationId xmlns="" xmlns:a16="http://schemas.microsoft.com/office/drawing/2014/main" id="{79EA176D-6ECF-CF44-A89E-1F0A2AB18D3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52993875"/>
                </p:ext>
              </p:extLst>
            </p:nvPr>
          </p:nvGraphicFramePr>
          <p:xfrm>
            <a:off x="8042539" y="4640304"/>
            <a:ext cx="2519680" cy="1799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</p:grpSp>
      <p:sp>
        <p:nvSpPr>
          <p:cNvPr id="13" name="CaixaDeTexto 12"/>
          <p:cNvSpPr txBox="1"/>
          <p:nvPr/>
        </p:nvSpPr>
        <p:spPr>
          <a:xfrm>
            <a:off x="0" y="4546241"/>
            <a:ext cx="1986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/>
              <a:t>Carvões ativados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="" xmlns:a16="http://schemas.microsoft.com/office/drawing/2014/main" id="{AEACAC45-48B6-4B65-B7A5-906D7B0CC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8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43"/>
    </mc:Choice>
    <mc:Fallback xmlns="">
      <p:transition spd="slow" advTm="37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1 Rectángulo"/>
          <p:cNvSpPr>
            <a:spLocks noChangeArrowheads="1"/>
          </p:cNvSpPr>
          <p:nvPr/>
        </p:nvSpPr>
        <p:spPr bwMode="auto">
          <a:xfrm>
            <a:off x="0" y="230597"/>
            <a:ext cx="12192000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EECCBB46-06CA-7045-A08D-8514490822D1}"/>
              </a:ext>
            </a:extLst>
          </p:cNvPr>
          <p:cNvSpPr/>
          <p:nvPr/>
        </p:nvSpPr>
        <p:spPr>
          <a:xfrm>
            <a:off x="279789" y="832613"/>
            <a:ext cx="118220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</a:rPr>
              <a:t>Foram realizados testes utilizando 0,1 e 0,2g de cada um dos materiais adsorventes durante 48 horas.</a:t>
            </a:r>
          </a:p>
          <a:p>
            <a:endParaRPr lang="pt-BR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</a:rPr>
              <a:t>Todos os metais permaneceram abaixo do limite exigido pela legislação, exceto Cr.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="" xmlns:a16="http://schemas.microsoft.com/office/drawing/2014/main" id="{5564CE02-CE70-41AE-AC20-0A4A5CC44B4B}"/>
              </a:ext>
            </a:extLst>
          </p:cNvPr>
          <p:cNvGrpSpPr/>
          <p:nvPr/>
        </p:nvGrpSpPr>
        <p:grpSpPr>
          <a:xfrm>
            <a:off x="301841" y="2575249"/>
            <a:ext cx="11520217" cy="4217437"/>
            <a:chOff x="789164" y="2040142"/>
            <a:chExt cx="10078720" cy="3817409"/>
          </a:xfrm>
        </p:grpSpPr>
        <p:grpSp>
          <p:nvGrpSpPr>
            <p:cNvPr id="3" name="Agrupar 2">
              <a:extLst>
                <a:ext uri="{FF2B5EF4-FFF2-40B4-BE49-F238E27FC236}">
                  <a16:creationId xmlns="" xmlns:a16="http://schemas.microsoft.com/office/drawing/2014/main" id="{FB0AB67F-6A3F-4996-A52C-31EC947957A8}"/>
                </a:ext>
              </a:extLst>
            </p:cNvPr>
            <p:cNvGrpSpPr/>
            <p:nvPr/>
          </p:nvGrpSpPr>
          <p:grpSpPr>
            <a:xfrm>
              <a:off x="789164" y="2040142"/>
              <a:ext cx="10078720" cy="3817409"/>
              <a:chOff x="789164" y="2040142"/>
              <a:chExt cx="10078720" cy="3817409"/>
            </a:xfrm>
          </p:grpSpPr>
          <p:graphicFrame>
            <p:nvGraphicFramePr>
              <p:cNvPr id="13" name="Gráfico 12">
                <a:extLst>
                  <a:ext uri="{FF2B5EF4-FFF2-40B4-BE49-F238E27FC236}">
                    <a16:creationId xmlns="" xmlns:a16="http://schemas.microsoft.com/office/drawing/2014/main" id="{2CE9B4A1-660A-414D-9B98-B43D018AD83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38568183"/>
                  </p:ext>
                </p:extLst>
              </p:nvPr>
            </p:nvGraphicFramePr>
            <p:xfrm>
              <a:off x="789164" y="2112885"/>
              <a:ext cx="2519680" cy="179959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aphicFrame>
            <p:nvGraphicFramePr>
              <p:cNvPr id="14" name="Gráfico 13">
                <a:extLst>
                  <a:ext uri="{FF2B5EF4-FFF2-40B4-BE49-F238E27FC236}">
                    <a16:creationId xmlns="" xmlns:a16="http://schemas.microsoft.com/office/drawing/2014/main" id="{361F3407-F809-A049-9566-CF176805D65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98736988"/>
                  </p:ext>
                </p:extLst>
              </p:nvPr>
            </p:nvGraphicFramePr>
            <p:xfrm>
              <a:off x="3308844" y="2112885"/>
              <a:ext cx="2519680" cy="179959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graphicFrame>
            <p:nvGraphicFramePr>
              <p:cNvPr id="15" name="Gráfico 14">
                <a:extLst>
                  <a:ext uri="{FF2B5EF4-FFF2-40B4-BE49-F238E27FC236}">
                    <a16:creationId xmlns="" xmlns:a16="http://schemas.microsoft.com/office/drawing/2014/main" id="{53BE51E0-8346-734F-BEE6-53CFA9B4750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968782270"/>
                  </p:ext>
                </p:extLst>
              </p:nvPr>
            </p:nvGraphicFramePr>
            <p:xfrm>
              <a:off x="5828524" y="2040142"/>
              <a:ext cx="2519680" cy="179959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graphicFrame>
            <p:nvGraphicFramePr>
              <p:cNvPr id="16" name="Gráfico 15">
                <a:extLst>
                  <a:ext uri="{FF2B5EF4-FFF2-40B4-BE49-F238E27FC236}">
                    <a16:creationId xmlns="" xmlns:a16="http://schemas.microsoft.com/office/drawing/2014/main" id="{0B717833-47D5-BF4D-831C-776FBE6E7A9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49194536"/>
                  </p:ext>
                </p:extLst>
              </p:nvPr>
            </p:nvGraphicFramePr>
            <p:xfrm>
              <a:off x="8348204" y="2040142"/>
              <a:ext cx="2519680" cy="179959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graphicFrame>
            <p:nvGraphicFramePr>
              <p:cNvPr id="17" name="Gráfico 16">
                <a:extLst>
                  <a:ext uri="{FF2B5EF4-FFF2-40B4-BE49-F238E27FC236}">
                    <a16:creationId xmlns="" xmlns:a16="http://schemas.microsoft.com/office/drawing/2014/main" id="{B6A83F32-10D6-FE4E-83B9-09A92EDA9CE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91059158"/>
                  </p:ext>
                </p:extLst>
              </p:nvPr>
            </p:nvGraphicFramePr>
            <p:xfrm>
              <a:off x="789164" y="3985218"/>
              <a:ext cx="2519680" cy="179959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graphicFrame>
            <p:nvGraphicFramePr>
              <p:cNvPr id="18" name="Gráfico 17">
                <a:extLst>
                  <a:ext uri="{FF2B5EF4-FFF2-40B4-BE49-F238E27FC236}">
                    <a16:creationId xmlns="" xmlns:a16="http://schemas.microsoft.com/office/drawing/2014/main" id="{CEBFF50A-EBBF-A740-A64D-4E08A00EC05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54572484"/>
                  </p:ext>
                </p:extLst>
              </p:nvPr>
            </p:nvGraphicFramePr>
            <p:xfrm>
              <a:off x="3308844" y="4057961"/>
              <a:ext cx="2519680" cy="179959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  <p:graphicFrame>
            <p:nvGraphicFramePr>
              <p:cNvPr id="19" name="Gráfico 18">
                <a:extLst>
                  <a:ext uri="{FF2B5EF4-FFF2-40B4-BE49-F238E27FC236}">
                    <a16:creationId xmlns="" xmlns:a16="http://schemas.microsoft.com/office/drawing/2014/main" id="{27FB8ABE-7ED2-A34E-A1E2-CC4A2B7492F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21027084"/>
                  </p:ext>
                </p:extLst>
              </p:nvPr>
            </p:nvGraphicFramePr>
            <p:xfrm>
              <a:off x="5828524" y="4057961"/>
              <a:ext cx="2519680" cy="179959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0"/>
              </a:graphicData>
            </a:graphic>
          </p:graphicFrame>
        </p:grpSp>
        <p:graphicFrame>
          <p:nvGraphicFramePr>
            <p:cNvPr id="20" name="Gráfico 19">
              <a:extLst>
                <a:ext uri="{FF2B5EF4-FFF2-40B4-BE49-F238E27FC236}">
                  <a16:creationId xmlns="" xmlns:a16="http://schemas.microsoft.com/office/drawing/2014/main" id="{52D0FD5A-D874-DB44-B6FA-E11DABE3BB9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73038423"/>
                </p:ext>
              </p:extLst>
            </p:nvPr>
          </p:nvGraphicFramePr>
          <p:xfrm>
            <a:off x="8348204" y="3912475"/>
            <a:ext cx="2519680" cy="1799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</p:grpSp>
      <p:sp>
        <p:nvSpPr>
          <p:cNvPr id="21" name="CaixaDeTexto 20"/>
          <p:cNvSpPr txBox="1"/>
          <p:nvPr/>
        </p:nvSpPr>
        <p:spPr>
          <a:xfrm>
            <a:off x="279789" y="2071351"/>
            <a:ext cx="904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/>
              <a:t>Argilas</a:t>
            </a:r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="" xmlns:a16="http://schemas.microsoft.com/office/drawing/2014/main" id="{08001044-3AB6-46B7-BC7C-F87CA8319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42"/>
    </mc:Choice>
    <mc:Fallback xmlns="">
      <p:transition spd="slow" advTm="21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1 Rectángulo"/>
          <p:cNvSpPr>
            <a:spLocks noChangeArrowheads="1"/>
          </p:cNvSpPr>
          <p:nvPr/>
        </p:nvSpPr>
        <p:spPr bwMode="auto">
          <a:xfrm>
            <a:off x="0" y="230597"/>
            <a:ext cx="12192000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50E3D878-0CDD-1345-AFDF-B12D53BD3C2F}"/>
              </a:ext>
            </a:extLst>
          </p:cNvPr>
          <p:cNvSpPr/>
          <p:nvPr/>
        </p:nvSpPr>
        <p:spPr>
          <a:xfrm>
            <a:off x="81021" y="886899"/>
            <a:ext cx="11794601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As variáveis de operação utilizadas no planeamento experimental, de design Box-Behnken com 3 fatores, foram:</a:t>
            </a:r>
          </a:p>
          <a:p>
            <a:pPr algn="just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– Tipo de resina (Amberlite IR-120, Lewatit TP 207 e  Amberlite XAD 1180)*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 – Massa de resina utilizada (0,4, 0,7 e 1 g resina por 20 mL de lixiviado)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 – pH (5,5, 7,5 e 9,5). </a:t>
            </a:r>
          </a:p>
          <a:p>
            <a:pPr algn="just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código para as resinas utilizadas é: Amberlite XAD 1180 identificada como -1, Amberlite IR-120 como 0 e Lewatit TP 207 como 1.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E8191659-4B33-415A-8A7C-BEBAE21B161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t="20334" r="17717" b="11000"/>
          <a:stretch>
            <a:fillRect/>
          </a:stretch>
        </p:blipFill>
        <p:spPr bwMode="auto">
          <a:xfrm>
            <a:off x="3493697" y="3639845"/>
            <a:ext cx="4969251" cy="3029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="" xmlns:a16="http://schemas.microsoft.com/office/drawing/2014/main" id="{00DCBFC4-358D-4C0C-B384-4181A854F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2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25"/>
    </mc:Choice>
    <mc:Fallback xmlns="">
      <p:transition spd="slow" advTm="47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1 Rectángulo"/>
          <p:cNvSpPr>
            <a:spLocks noChangeArrowheads="1"/>
          </p:cNvSpPr>
          <p:nvPr/>
        </p:nvSpPr>
        <p:spPr bwMode="auto">
          <a:xfrm>
            <a:off x="0" y="230597"/>
            <a:ext cx="12192000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="" xmlns:a16="http://schemas.microsoft.com/office/drawing/2014/main" id="{A06BD0B6-A8D9-4D03-9C69-7780652E6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514558"/>
              </p:ext>
            </p:extLst>
          </p:nvPr>
        </p:nvGraphicFramePr>
        <p:xfrm>
          <a:off x="637107" y="1226599"/>
          <a:ext cx="10876605" cy="487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4955">
                  <a:extLst>
                    <a:ext uri="{9D8B030D-6E8A-4147-A177-3AD203B41FA5}">
                      <a16:colId xmlns="" xmlns:a16="http://schemas.microsoft.com/office/drawing/2014/main" val="4042547624"/>
                    </a:ext>
                  </a:extLst>
                </a:gridCol>
                <a:gridCol w="2476483">
                  <a:extLst>
                    <a:ext uri="{9D8B030D-6E8A-4147-A177-3AD203B41FA5}">
                      <a16:colId xmlns="" xmlns:a16="http://schemas.microsoft.com/office/drawing/2014/main" val="3657989695"/>
                    </a:ext>
                  </a:extLst>
                </a:gridCol>
                <a:gridCol w="2450095">
                  <a:extLst>
                    <a:ext uri="{9D8B030D-6E8A-4147-A177-3AD203B41FA5}">
                      <a16:colId xmlns="" xmlns:a16="http://schemas.microsoft.com/office/drawing/2014/main" val="2786631418"/>
                    </a:ext>
                  </a:extLst>
                </a:gridCol>
                <a:gridCol w="1317929">
                  <a:extLst>
                    <a:ext uri="{9D8B030D-6E8A-4147-A177-3AD203B41FA5}">
                      <a16:colId xmlns="" xmlns:a16="http://schemas.microsoft.com/office/drawing/2014/main" val="635827226"/>
                    </a:ext>
                  </a:extLst>
                </a:gridCol>
                <a:gridCol w="1236372">
                  <a:extLst>
                    <a:ext uri="{9D8B030D-6E8A-4147-A177-3AD203B41FA5}">
                      <a16:colId xmlns="" xmlns:a16="http://schemas.microsoft.com/office/drawing/2014/main" val="1929705676"/>
                    </a:ext>
                  </a:extLst>
                </a:gridCol>
                <a:gridCol w="1030310">
                  <a:extLst>
                    <a:ext uri="{9D8B030D-6E8A-4147-A177-3AD203B41FA5}">
                      <a16:colId xmlns="" xmlns:a16="http://schemas.microsoft.com/office/drawing/2014/main" val="726469515"/>
                    </a:ext>
                  </a:extLst>
                </a:gridCol>
                <a:gridCol w="1120461">
                  <a:extLst>
                    <a:ext uri="{9D8B030D-6E8A-4147-A177-3AD203B41FA5}">
                      <a16:colId xmlns="" xmlns:a16="http://schemas.microsoft.com/office/drawing/2014/main" val="102078357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Amostra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Resina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Massa de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resina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(g)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inicial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 final</a:t>
                      </a:r>
                      <a:endParaRPr lang="pt-PT" sz="20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%SST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%SSF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5767705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Amberlite IR120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6,088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5,782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1,657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1541898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Amberlite XAD 1180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7,627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6,403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3,209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2799465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Lewatit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TP207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7,928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6,359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3,086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5675629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Amberlite XAD 1180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7,696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6,058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3,146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5283813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Lewatit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TP207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7,819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6,260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3,011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8257554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Amberlite XAD 1180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5,543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4,173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1,393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4181996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Lewatit TP207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5,635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4,764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2,502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8089947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Amberlite IR120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6,014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5,799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2,764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8193222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Amberlite XAD 1180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8,204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5,266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2,701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9180331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Lewatit TP207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8,262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5,701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2,686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0814299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Amberlite IR120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5,190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4,522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2,201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5038657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Amberlite IR120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4,879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3,755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1,874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42453303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Amberlite IR120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7,770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5,175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1,670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102397583"/>
                  </a:ext>
                </a:extLst>
              </a:tr>
              <a:tr h="89535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Amberlite IR120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6,623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5,425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2,586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640134322"/>
                  </a:ext>
                </a:extLst>
              </a:tr>
              <a:tr h="56515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Amberlite IR120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6,051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5,839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2,536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108487303"/>
                  </a:ext>
                </a:extLst>
              </a:tr>
            </a:tbl>
          </a:graphicData>
        </a:graphic>
      </p:graphicFrame>
      <p:pic>
        <p:nvPicPr>
          <p:cNvPr id="3" name="Áudio 2">
            <a:hlinkClick r:id="" action="ppaction://media"/>
            <a:extLst>
              <a:ext uri="{FF2B5EF4-FFF2-40B4-BE49-F238E27FC236}">
                <a16:creationId xmlns="" xmlns:a16="http://schemas.microsoft.com/office/drawing/2014/main" id="{8E4D4EE9-28D0-466E-A23A-42C09140F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6"/>
    </mc:Choice>
    <mc:Fallback xmlns="">
      <p:transition spd="slow" advTm="13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1 Rectángulo"/>
          <p:cNvSpPr>
            <a:spLocks noChangeArrowheads="1"/>
          </p:cNvSpPr>
          <p:nvPr/>
        </p:nvSpPr>
        <p:spPr bwMode="auto">
          <a:xfrm>
            <a:off x="0" y="230597"/>
            <a:ext cx="12192000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graphicFrame>
        <p:nvGraphicFramePr>
          <p:cNvPr id="21" name="Tabela 20">
            <a:extLst>
              <a:ext uri="{FF2B5EF4-FFF2-40B4-BE49-F238E27FC236}">
                <a16:creationId xmlns="" xmlns:a16="http://schemas.microsoft.com/office/drawing/2014/main" id="{D9E32321-8341-4E40-891A-6A9B85AF7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530737"/>
              </p:ext>
            </p:extLst>
          </p:nvPr>
        </p:nvGraphicFramePr>
        <p:xfrm>
          <a:off x="192436" y="942985"/>
          <a:ext cx="3732213" cy="17977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6750">
                  <a:extLst>
                    <a:ext uri="{9D8B030D-6E8A-4147-A177-3AD203B41FA5}">
                      <a16:colId xmlns="" xmlns:a16="http://schemas.microsoft.com/office/drawing/2014/main" val="1877162547"/>
                    </a:ext>
                  </a:extLst>
                </a:gridCol>
                <a:gridCol w="1795463">
                  <a:extLst>
                    <a:ext uri="{9D8B030D-6E8A-4147-A177-3AD203B41FA5}">
                      <a16:colId xmlns="" xmlns:a16="http://schemas.microsoft.com/office/drawing/2014/main" val="3535536824"/>
                    </a:ext>
                  </a:extLst>
                </a:gridCol>
              </a:tblGrid>
              <a:tr h="668196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Fevereiro</a:t>
                      </a:r>
                      <a:r>
                        <a:rPr lang="pt-BR" sz="2000" baseline="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t-BR" sz="20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%TOC</a:t>
                      </a:r>
                      <a:endParaRPr lang="pt-BR" sz="20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4220813406"/>
                  </a:ext>
                </a:extLst>
              </a:tr>
              <a:tr h="440913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EU, 2016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718028641"/>
                  </a:ext>
                </a:extLst>
              </a:tr>
              <a:tr h="352615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Original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016121167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Filtrada</a:t>
                      </a: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600388783"/>
                  </a:ext>
                </a:extLst>
              </a:tr>
            </a:tbl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0FCE7816-8271-C941-9E84-9A35581D39E2}"/>
              </a:ext>
            </a:extLst>
          </p:cNvPr>
          <p:cNvSpPr/>
          <p:nvPr/>
        </p:nvSpPr>
        <p:spPr>
          <a:xfrm>
            <a:off x="2120976" y="2050436"/>
            <a:ext cx="1803673" cy="3770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0" name="Tabela 19">
            <a:extLst>
              <a:ext uri="{FF2B5EF4-FFF2-40B4-BE49-F238E27FC236}">
                <a16:creationId xmlns="" xmlns:a16="http://schemas.microsoft.com/office/drawing/2014/main" id="{D02AF32B-0E2D-4C2B-B0A5-901C37F5E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835432"/>
              </p:ext>
            </p:extLst>
          </p:nvPr>
        </p:nvGraphicFramePr>
        <p:xfrm>
          <a:off x="5215944" y="1841836"/>
          <a:ext cx="6378293" cy="487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3138">
                  <a:extLst>
                    <a:ext uri="{9D8B030D-6E8A-4147-A177-3AD203B41FA5}">
                      <a16:colId xmlns="" xmlns:a16="http://schemas.microsoft.com/office/drawing/2014/main" val="3678699444"/>
                    </a:ext>
                  </a:extLst>
                </a:gridCol>
                <a:gridCol w="1535303">
                  <a:extLst>
                    <a:ext uri="{9D8B030D-6E8A-4147-A177-3AD203B41FA5}">
                      <a16:colId xmlns="" xmlns:a16="http://schemas.microsoft.com/office/drawing/2014/main" val="4158356834"/>
                    </a:ext>
                  </a:extLst>
                </a:gridCol>
                <a:gridCol w="1343025">
                  <a:extLst>
                    <a:ext uri="{9D8B030D-6E8A-4147-A177-3AD203B41FA5}">
                      <a16:colId xmlns="" xmlns:a16="http://schemas.microsoft.com/office/drawing/2014/main" val="1610945836"/>
                    </a:ext>
                  </a:extLst>
                </a:gridCol>
                <a:gridCol w="2356827">
                  <a:extLst>
                    <a:ext uri="{9D8B030D-6E8A-4147-A177-3AD203B41FA5}">
                      <a16:colId xmlns="" xmlns:a16="http://schemas.microsoft.com/office/drawing/2014/main" val="241580933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Amostra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 (mg/L)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 (mg/L)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Densidade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(g/cm</a:t>
                      </a:r>
                      <a:r>
                        <a:rPr lang="en-US" sz="20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0045005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32587,50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4771,53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1,029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2485219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32934,00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4502,85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1,031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8400202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29689,00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4233,90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1,030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2753843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29018,00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4417,33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1,030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41948374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29471,75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4069,18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1,030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2917876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19215,00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2871,75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9424618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21582,50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2907,25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1,024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6838671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33486,75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4530,63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1,028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42275521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19797,50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2711,50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1,024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8247189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22245,00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2975,00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815642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21585,00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2902,75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1,023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9396075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20855,00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2915,75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729857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22005,00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3501,00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1128951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23565,00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2099,08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1,024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40983068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pt-PT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32183,25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4142,33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1,028</a:t>
                      </a:r>
                      <a:endParaRPr lang="pt-PT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2066243590"/>
                  </a:ext>
                </a:extLst>
              </a:tr>
            </a:tbl>
          </a:graphicData>
        </a:graphic>
      </p:graphicFrame>
      <p:cxnSp>
        <p:nvCxnSpPr>
          <p:cNvPr id="22" name="Conexão em Ângulos Retos 11">
            <a:extLst>
              <a:ext uri="{FF2B5EF4-FFF2-40B4-BE49-F238E27FC236}">
                <a16:creationId xmlns="" xmlns:a16="http://schemas.microsoft.com/office/drawing/2014/main" id="{6CF3C69A-767B-41F4-9D7C-318FF92DD5C6}"/>
              </a:ext>
            </a:extLst>
          </p:cNvPr>
          <p:cNvCxnSpPr>
            <a:cxnSpLocks/>
            <a:stCxn id="6" idx="3"/>
            <a:endCxn id="24" idx="0"/>
          </p:cNvCxnSpPr>
          <p:nvPr/>
        </p:nvCxnSpPr>
        <p:spPr>
          <a:xfrm flipV="1">
            <a:off x="3924649" y="1828529"/>
            <a:ext cx="3226314" cy="410417"/>
          </a:xfrm>
          <a:prstGeom prst="bentConnector4">
            <a:avLst>
              <a:gd name="adj1" fmla="val 28657"/>
              <a:gd name="adj2" fmla="val 209045"/>
            </a:avLst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C84022DD-45E3-452B-985B-668CAB3EBB7B}"/>
              </a:ext>
            </a:extLst>
          </p:cNvPr>
          <p:cNvSpPr/>
          <p:nvPr/>
        </p:nvSpPr>
        <p:spPr>
          <a:xfrm>
            <a:off x="6391921" y="1828529"/>
            <a:ext cx="1518083" cy="48767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572BA80A-D94C-4BD5-804B-5A567797AD8D}"/>
              </a:ext>
            </a:extLst>
          </p:cNvPr>
          <p:cNvSpPr/>
          <p:nvPr/>
        </p:nvSpPr>
        <p:spPr>
          <a:xfrm>
            <a:off x="179558" y="3573331"/>
            <a:ext cx="4687410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Observa-se que em alguns casos há a remoção de água com a utilização de resinas de troca iónica  o que é um efeito desejável para promover a concentração do lixiviado.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="" xmlns:a16="http://schemas.microsoft.com/office/drawing/2014/main" id="{5B731C29-B6DF-401F-9F33-8A8901B7F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0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7"/>
    </mc:Choice>
    <mc:Fallback xmlns="">
      <p:transition spd="slow" advTm="20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1 Rectángulo"/>
          <p:cNvSpPr>
            <a:spLocks noChangeArrowheads="1"/>
          </p:cNvSpPr>
          <p:nvPr/>
        </p:nvSpPr>
        <p:spPr bwMode="auto">
          <a:xfrm>
            <a:off x="0" y="230597"/>
            <a:ext cx="12192000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EECCBB46-06CA-7045-A08D-8514490822D1}"/>
              </a:ext>
            </a:extLst>
          </p:cNvPr>
          <p:cNvSpPr/>
          <p:nvPr/>
        </p:nvSpPr>
        <p:spPr>
          <a:xfrm>
            <a:off x="369941" y="962069"/>
            <a:ext cx="114521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</a:rPr>
              <a:t>Foram realizados testes utilizando 0,2g de cada um dos materiais adsorventes durante 48 horas.</a:t>
            </a:r>
          </a:p>
          <a:p>
            <a:endParaRPr lang="pt-BR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</a:rPr>
              <a:t>Todos os metais permaneceram abaixo do limite exigido pela legislação, exceto Cr.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="" xmlns:a16="http://schemas.microsoft.com/office/drawing/2014/main" id="{EFFAC30A-A160-4048-9828-22BDC8FE49D6}"/>
              </a:ext>
            </a:extLst>
          </p:cNvPr>
          <p:cNvGrpSpPr/>
          <p:nvPr/>
        </p:nvGrpSpPr>
        <p:grpSpPr>
          <a:xfrm>
            <a:off x="298580" y="2655695"/>
            <a:ext cx="11523478" cy="4211636"/>
            <a:chOff x="482028" y="2037056"/>
            <a:chExt cx="10078720" cy="3777092"/>
          </a:xfrm>
        </p:grpSpPr>
        <p:graphicFrame>
          <p:nvGraphicFramePr>
            <p:cNvPr id="21" name="Gráfico 20">
              <a:extLst>
                <a:ext uri="{FF2B5EF4-FFF2-40B4-BE49-F238E27FC236}">
                  <a16:creationId xmlns="" xmlns:a16="http://schemas.microsoft.com/office/drawing/2014/main" id="{7C0E7F62-A5E6-9B44-96C2-0AF84CB9480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52383246"/>
                </p:ext>
              </p:extLst>
            </p:nvPr>
          </p:nvGraphicFramePr>
          <p:xfrm>
            <a:off x="482028" y="2127555"/>
            <a:ext cx="2519680" cy="1799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22" name="Gráfico 21">
              <a:extLst>
                <a:ext uri="{FF2B5EF4-FFF2-40B4-BE49-F238E27FC236}">
                  <a16:creationId xmlns="" xmlns:a16="http://schemas.microsoft.com/office/drawing/2014/main" id="{AC526EE6-898F-FF4A-AF16-CD7B55C3F2D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66445849"/>
                </p:ext>
              </p:extLst>
            </p:nvPr>
          </p:nvGraphicFramePr>
          <p:xfrm>
            <a:off x="5521388" y="2127555"/>
            <a:ext cx="2519680" cy="1799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3" name="Gráfico 22">
              <a:extLst>
                <a:ext uri="{FF2B5EF4-FFF2-40B4-BE49-F238E27FC236}">
                  <a16:creationId xmlns="" xmlns:a16="http://schemas.microsoft.com/office/drawing/2014/main" id="{A3883937-1383-584D-970F-435D602DE01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8910972"/>
                </p:ext>
              </p:extLst>
            </p:nvPr>
          </p:nvGraphicFramePr>
          <p:xfrm>
            <a:off x="482028" y="4014558"/>
            <a:ext cx="2519680" cy="1799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4" name="Gráfico 23">
              <a:extLst>
                <a:ext uri="{FF2B5EF4-FFF2-40B4-BE49-F238E27FC236}">
                  <a16:creationId xmlns="" xmlns:a16="http://schemas.microsoft.com/office/drawing/2014/main" id="{89A69F31-2A19-CC42-B11F-28A5EDC2EC1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44540695"/>
                </p:ext>
              </p:extLst>
            </p:nvPr>
          </p:nvGraphicFramePr>
          <p:xfrm>
            <a:off x="3001708" y="2037056"/>
            <a:ext cx="2519680" cy="1799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25" name="Gráfico 24">
              <a:extLst>
                <a:ext uri="{FF2B5EF4-FFF2-40B4-BE49-F238E27FC236}">
                  <a16:creationId xmlns="" xmlns:a16="http://schemas.microsoft.com/office/drawing/2014/main" id="{4E30D022-4CFE-AD40-A08B-031CD13398A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28707722"/>
                </p:ext>
              </p:extLst>
            </p:nvPr>
          </p:nvGraphicFramePr>
          <p:xfrm>
            <a:off x="8041068" y="2127555"/>
            <a:ext cx="2519680" cy="1799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26" name="Gráfico 25">
              <a:extLst>
                <a:ext uri="{FF2B5EF4-FFF2-40B4-BE49-F238E27FC236}">
                  <a16:creationId xmlns="" xmlns:a16="http://schemas.microsoft.com/office/drawing/2014/main" id="{598CF8C6-D9C0-A443-B2C3-89A6F2801F9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99077215"/>
                </p:ext>
              </p:extLst>
            </p:nvPr>
          </p:nvGraphicFramePr>
          <p:xfrm>
            <a:off x="3001708" y="3924059"/>
            <a:ext cx="2519680" cy="1799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27" name="Gráfico 26">
              <a:extLst>
                <a:ext uri="{FF2B5EF4-FFF2-40B4-BE49-F238E27FC236}">
                  <a16:creationId xmlns="" xmlns:a16="http://schemas.microsoft.com/office/drawing/2014/main" id="{0F10E6E8-0415-914A-9238-BA504777A95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18601822"/>
                </p:ext>
              </p:extLst>
            </p:nvPr>
          </p:nvGraphicFramePr>
          <p:xfrm>
            <a:off x="5521388" y="3924059"/>
            <a:ext cx="2519680" cy="1799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</p:grpSp>
      <p:sp>
        <p:nvSpPr>
          <p:cNvPr id="12" name="CaixaDeTexto 11"/>
          <p:cNvSpPr txBox="1"/>
          <p:nvPr/>
        </p:nvSpPr>
        <p:spPr>
          <a:xfrm>
            <a:off x="432189" y="2223751"/>
            <a:ext cx="987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/>
              <a:t>Resinas</a:t>
            </a:r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="" xmlns:a16="http://schemas.microsoft.com/office/drawing/2014/main" id="{59E674FB-2363-4A9F-A823-37F3B3E82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4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83"/>
    </mc:Choice>
    <mc:Fallback xmlns="">
      <p:transition spd="slow" advTm="20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1 Rectángulo"/>
          <p:cNvSpPr>
            <a:spLocks noChangeArrowheads="1"/>
          </p:cNvSpPr>
          <p:nvPr/>
        </p:nvSpPr>
        <p:spPr bwMode="auto">
          <a:xfrm>
            <a:off x="0" y="230597"/>
            <a:ext cx="12192000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EECCBB46-06CA-7045-A08D-8514490822D1}"/>
              </a:ext>
            </a:extLst>
          </p:cNvPr>
          <p:cNvSpPr/>
          <p:nvPr/>
        </p:nvSpPr>
        <p:spPr>
          <a:xfrm>
            <a:off x="223934" y="716051"/>
            <a:ext cx="11452117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análise do planeamento experimental revelou que para os resultados de remoção de metais pesados o ponto ótimo de operação corresponde a utilização da resina </a:t>
            </a:r>
            <a:r>
              <a:rPr lang="pt-BR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Lewatit TP207 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 massa de </a:t>
            </a:r>
            <a:r>
              <a:rPr lang="pt-BR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0,4 g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por 20 mL de lixiviado em um pH de </a:t>
            </a:r>
            <a:r>
              <a:rPr lang="pt-BR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9,5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obtendo um nível de otimização de 91,4%, afetando de forma pouco significativa o conteúdo de TOC e K.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">
            <a:extLst>
              <a:ext uri="{FF2B5EF4-FFF2-40B4-BE49-F238E27FC236}">
                <a16:creationId xmlns="" xmlns:a16="http://schemas.microsoft.com/office/drawing/2014/main" id="{079C4123-0BF1-4A25-AF57-63018221056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34" y="2797312"/>
            <a:ext cx="5287348" cy="36685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ela 7">
            <a:extLst>
              <a:ext uri="{FF2B5EF4-FFF2-40B4-BE49-F238E27FC236}">
                <a16:creationId xmlns="" xmlns:a16="http://schemas.microsoft.com/office/drawing/2014/main" id="{288F571E-720D-452D-B19E-ABBF78DBC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902224"/>
              </p:ext>
            </p:extLst>
          </p:nvPr>
        </p:nvGraphicFramePr>
        <p:xfrm>
          <a:off x="5580690" y="2955194"/>
          <a:ext cx="6457873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4673">
                  <a:extLst>
                    <a:ext uri="{9D8B030D-6E8A-4147-A177-3AD203B41FA5}">
                      <a16:colId xmlns="" xmlns:a16="http://schemas.microsoft.com/office/drawing/2014/main" val="691350778"/>
                    </a:ext>
                  </a:extLst>
                </a:gridCol>
                <a:gridCol w="850900">
                  <a:extLst>
                    <a:ext uri="{9D8B030D-6E8A-4147-A177-3AD203B41FA5}">
                      <a16:colId xmlns="" xmlns:a16="http://schemas.microsoft.com/office/drawing/2014/main" val="304848800"/>
                    </a:ext>
                  </a:extLst>
                </a:gridCol>
                <a:gridCol w="850900">
                  <a:extLst>
                    <a:ext uri="{9D8B030D-6E8A-4147-A177-3AD203B41FA5}">
                      <a16:colId xmlns="" xmlns:a16="http://schemas.microsoft.com/office/drawing/2014/main" val="3554242943"/>
                    </a:ext>
                  </a:extLst>
                </a:gridCol>
                <a:gridCol w="939800">
                  <a:extLst>
                    <a:ext uri="{9D8B030D-6E8A-4147-A177-3AD203B41FA5}">
                      <a16:colId xmlns="" xmlns:a16="http://schemas.microsoft.com/office/drawing/2014/main" val="246931187"/>
                    </a:ext>
                  </a:extLst>
                </a:gridCol>
                <a:gridCol w="939800">
                  <a:extLst>
                    <a:ext uri="{9D8B030D-6E8A-4147-A177-3AD203B41FA5}">
                      <a16:colId xmlns="" xmlns:a16="http://schemas.microsoft.com/office/drawing/2014/main" val="4163928569"/>
                    </a:ext>
                  </a:extLst>
                </a:gridCol>
                <a:gridCol w="850900">
                  <a:extLst>
                    <a:ext uri="{9D8B030D-6E8A-4147-A177-3AD203B41FA5}">
                      <a16:colId xmlns="" xmlns:a16="http://schemas.microsoft.com/office/drawing/2014/main" val="2358562072"/>
                    </a:ext>
                  </a:extLst>
                </a:gridCol>
                <a:gridCol w="850900">
                  <a:extLst>
                    <a:ext uri="{9D8B030D-6E8A-4147-A177-3AD203B41FA5}">
                      <a16:colId xmlns="" xmlns:a16="http://schemas.microsoft.com/office/drawing/2014/main" val="31283134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</a:t>
                      </a:r>
                      <a:endParaRPr lang="pt-PT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</a:t>
                      </a:r>
                      <a:endParaRPr lang="pt-PT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</a:t>
                      </a:r>
                      <a:endParaRPr lang="pt-PT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544017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A: Resin</a:t>
                      </a:r>
                      <a:endParaRPr lang="pt-PT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0,7786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0,7786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0,1509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0,3843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0,0860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0,7801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416025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B: Resin mass</a:t>
                      </a:r>
                      <a:endParaRPr lang="pt-PT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0,6254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0,6254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0,5230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0,6320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0,8449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0,6706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601389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C: pH</a:t>
                      </a:r>
                      <a:endParaRPr lang="pt-PT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0,2414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0,2414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0,0097*</a:t>
                      </a:r>
                      <a:endParaRPr lang="pt-PT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0,0252*</a:t>
                      </a:r>
                      <a:endParaRPr lang="pt-PT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0,0586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0,6477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234884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</a:t>
                      </a:r>
                      <a:endParaRPr lang="pt-PT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0,0525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0,0525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0,0998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0,0054*</a:t>
                      </a:r>
                      <a:endParaRPr lang="pt-PT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0,5063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0,7089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3993542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</a:t>
                      </a:r>
                      <a:endParaRPr lang="pt-PT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0,4220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0,4220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0,7061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0,7888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0,7293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0,8385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3869638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</a:t>
                      </a:r>
                      <a:endParaRPr lang="pt-PT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0,6698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0,6698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0,1023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0,4352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0,0711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0,7506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425008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</a:t>
                      </a:r>
                      <a:endParaRPr lang="pt-PT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0,7615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0,7615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0,7565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0,8677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0,8519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0,6554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205583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</a:t>
                      </a:r>
                      <a:endParaRPr lang="pt-PT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0,4022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0,4022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0,2289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0,8407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0,6423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0,9984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2550498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</a:t>
                      </a:r>
                      <a:endParaRPr lang="pt-PT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0,6997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0,6997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0,2812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0,7651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0,1299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0,3471</a:t>
                      </a:r>
                      <a:endParaRPr lang="pt-PT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569747581"/>
                  </a:ext>
                </a:extLst>
              </a:tr>
            </a:tbl>
          </a:graphicData>
        </a:graphic>
      </p:graphicFrame>
      <p:pic>
        <p:nvPicPr>
          <p:cNvPr id="3" name="Áudio 2">
            <a:hlinkClick r:id="" action="ppaction://media"/>
            <a:extLst>
              <a:ext uri="{FF2B5EF4-FFF2-40B4-BE49-F238E27FC236}">
                <a16:creationId xmlns="" xmlns:a16="http://schemas.microsoft.com/office/drawing/2014/main" id="{1CFCFED0-6457-4380-995C-0BF1A578F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19"/>
    </mc:Choice>
    <mc:Fallback xmlns="">
      <p:transition spd="slow" advTm="26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1 Rectángulo"/>
          <p:cNvSpPr>
            <a:spLocks noChangeArrowheads="1"/>
          </p:cNvSpPr>
          <p:nvPr/>
        </p:nvSpPr>
        <p:spPr bwMode="auto">
          <a:xfrm>
            <a:off x="0" y="272967"/>
            <a:ext cx="12192000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="" xmlns:a16="http://schemas.microsoft.com/office/drawing/2014/main" id="{490D4608-1859-774B-A59C-F7180BE6589E}"/>
              </a:ext>
            </a:extLst>
          </p:cNvPr>
          <p:cNvGrpSpPr/>
          <p:nvPr/>
        </p:nvGrpSpPr>
        <p:grpSpPr>
          <a:xfrm>
            <a:off x="2415139" y="1031037"/>
            <a:ext cx="6691587" cy="5296544"/>
            <a:chOff x="303048" y="1288489"/>
            <a:chExt cx="6691587" cy="5296544"/>
          </a:xfrm>
        </p:grpSpPr>
        <p:sp>
          <p:nvSpPr>
            <p:cNvPr id="4" name="CaixaDeTexto 3"/>
            <p:cNvSpPr txBox="1"/>
            <p:nvPr/>
          </p:nvSpPr>
          <p:spPr>
            <a:xfrm>
              <a:off x="4804586" y="2965371"/>
              <a:ext cx="2102231" cy="70788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Remoção de metais (</a:t>
              </a:r>
              <a:r>
                <a:rPr lang="pt-PT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Cr</a:t>
              </a:r>
              <a:r>
                <a:rPr lang="pt-PT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, Ni)</a:t>
              </a: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4804586" y="4308607"/>
              <a:ext cx="2102231" cy="70788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Remoção de água</a:t>
              </a:r>
              <a:endParaRPr lang="pt-PT" sz="2000" b="1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4716767" y="1288489"/>
              <a:ext cx="2277868" cy="101566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Minimização da heterogeneidade do lixiviado</a:t>
              </a:r>
            </a:p>
          </p:txBody>
        </p:sp>
        <p:cxnSp>
          <p:nvCxnSpPr>
            <p:cNvPr id="31" name="Conector de Seta Reta 30"/>
            <p:cNvCxnSpPr>
              <a:cxnSpLocks/>
              <a:stCxn id="10" idx="2"/>
              <a:endCxn id="4" idx="0"/>
            </p:cNvCxnSpPr>
            <p:nvPr/>
          </p:nvCxnSpPr>
          <p:spPr>
            <a:xfrm>
              <a:off x="5855701" y="2304152"/>
              <a:ext cx="1" cy="66121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de Seta Reta 32"/>
            <p:cNvCxnSpPr>
              <a:cxnSpLocks/>
              <a:stCxn id="4" idx="2"/>
              <a:endCxn id="5" idx="0"/>
            </p:cNvCxnSpPr>
            <p:nvPr/>
          </p:nvCxnSpPr>
          <p:spPr>
            <a:xfrm>
              <a:off x="5855702" y="3673257"/>
              <a:ext cx="0" cy="63535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Agrupar 43"/>
            <p:cNvGrpSpPr/>
            <p:nvPr/>
          </p:nvGrpSpPr>
          <p:grpSpPr>
            <a:xfrm>
              <a:off x="685198" y="2849600"/>
              <a:ext cx="2866768" cy="939427"/>
              <a:chOff x="8370342" y="1501675"/>
              <a:chExt cx="2866768" cy="1309792"/>
            </a:xfrm>
          </p:grpSpPr>
          <p:sp>
            <p:nvSpPr>
              <p:cNvPr id="45" name="CaixaDeTexto 44"/>
              <p:cNvSpPr txBox="1"/>
              <p:nvPr/>
            </p:nvSpPr>
            <p:spPr>
              <a:xfrm>
                <a:off x="8986936" y="1870180"/>
                <a:ext cx="1714040" cy="514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Adsorventes</a:t>
                </a:r>
              </a:p>
            </p:txBody>
          </p:sp>
          <p:sp>
            <p:nvSpPr>
              <p:cNvPr id="47" name="Fluxograma: Decisão 46"/>
              <p:cNvSpPr/>
              <p:nvPr/>
            </p:nvSpPr>
            <p:spPr>
              <a:xfrm>
                <a:off x="8370342" y="1501675"/>
                <a:ext cx="2866768" cy="1309792"/>
              </a:xfrm>
              <a:prstGeom prst="flowChartDecisi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cxnSp>
          <p:nvCxnSpPr>
            <p:cNvPr id="58" name="Conector de Seta Reta 57"/>
            <p:cNvCxnSpPr>
              <a:cxnSpLocks/>
              <a:stCxn id="4" idx="1"/>
              <a:endCxn id="47" idx="3"/>
            </p:cNvCxnSpPr>
            <p:nvPr/>
          </p:nvCxnSpPr>
          <p:spPr>
            <a:xfrm flipH="1">
              <a:off x="3551966" y="3319314"/>
              <a:ext cx="125262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xão Reta Unidirecional 7">
              <a:extLst>
                <a:ext uri="{FF2B5EF4-FFF2-40B4-BE49-F238E27FC236}">
                  <a16:creationId xmlns="" xmlns:a16="http://schemas.microsoft.com/office/drawing/2014/main" id="{BCD1A8E1-3183-EC4E-94E3-C465EE5B24D2}"/>
                </a:ext>
              </a:extLst>
            </p:cNvPr>
            <p:cNvCxnSpPr>
              <a:cxnSpLocks/>
              <a:stCxn id="47" idx="2"/>
              <a:endCxn id="12" idx="0"/>
            </p:cNvCxnSpPr>
            <p:nvPr/>
          </p:nvCxnSpPr>
          <p:spPr>
            <a:xfrm>
              <a:off x="2118582" y="3789027"/>
              <a:ext cx="0" cy="91464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34F9E3D5-ADE9-2548-AF5C-E4146F569F2C}"/>
                </a:ext>
              </a:extLst>
            </p:cNvPr>
            <p:cNvSpPr/>
            <p:nvPr/>
          </p:nvSpPr>
          <p:spPr>
            <a:xfrm>
              <a:off x="303048" y="4703670"/>
              <a:ext cx="3631067" cy="1816007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PT" sz="2400" b="1" dirty="0"/>
                <a:t>Valladolid-IPB</a:t>
              </a:r>
            </a:p>
            <a:p>
              <a:pPr algn="ctr"/>
              <a:endParaRPr lang="pt-PT" sz="2000" b="1" dirty="0"/>
            </a:p>
            <a:p>
              <a:pPr algn="ctr"/>
              <a:r>
                <a:rPr lang="pt-PT" sz="2000" b="1" dirty="0"/>
                <a:t>Resinas de troca ionica para remoção de metais pesados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="" xmlns:a16="http://schemas.microsoft.com/office/drawing/2014/main" id="{23429A80-AEA2-474B-97F1-BE9C10DEEEC1}"/>
                </a:ext>
              </a:extLst>
            </p:cNvPr>
            <p:cNvSpPr txBox="1"/>
            <p:nvPr/>
          </p:nvSpPr>
          <p:spPr>
            <a:xfrm>
              <a:off x="4804586" y="5569370"/>
              <a:ext cx="2102231" cy="101566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Ajuste de nutrientes (NPK</a:t>
              </a:r>
              <a:r>
                <a:rPr lang="pt-PT" sz="2000" b="1" dirty="0"/>
                <a:t>)</a:t>
              </a:r>
            </a:p>
          </p:txBody>
        </p:sp>
        <p:cxnSp>
          <p:nvCxnSpPr>
            <p:cNvPr id="29" name="Conexão Reta Unidirecional 28">
              <a:extLst>
                <a:ext uri="{FF2B5EF4-FFF2-40B4-BE49-F238E27FC236}">
                  <a16:creationId xmlns="" xmlns:a16="http://schemas.microsoft.com/office/drawing/2014/main" id="{600D5183-AE7F-A940-85C1-39820B53FFFC}"/>
                </a:ext>
              </a:extLst>
            </p:cNvPr>
            <p:cNvCxnSpPr>
              <a:cxnSpLocks/>
              <a:stCxn id="5" idx="2"/>
              <a:endCxn id="34" idx="0"/>
            </p:cNvCxnSpPr>
            <p:nvPr/>
          </p:nvCxnSpPr>
          <p:spPr>
            <a:xfrm>
              <a:off x="5855702" y="5016493"/>
              <a:ext cx="0" cy="55287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Áudio 5">
            <a:hlinkClick r:id="" action="ppaction://media"/>
            <a:extLst>
              <a:ext uri="{FF2B5EF4-FFF2-40B4-BE49-F238E27FC236}">
                <a16:creationId xmlns="" xmlns:a16="http://schemas.microsoft.com/office/drawing/2014/main" id="{4323D059-3D41-40D5-B790-943A36C27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8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89"/>
    </mc:Choice>
    <mc:Fallback xmlns="">
      <p:transition spd="slow" advTm="30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1 Rectángulo"/>
          <p:cNvSpPr>
            <a:spLocks noChangeArrowheads="1"/>
          </p:cNvSpPr>
          <p:nvPr/>
        </p:nvSpPr>
        <p:spPr bwMode="auto">
          <a:xfrm>
            <a:off x="0" y="316969"/>
            <a:ext cx="12192000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70527" y="991244"/>
            <a:ext cx="1890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/>
              <a:t>CONCLUSÕES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641730"/>
            <a:ext cx="11758411" cy="4780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O conteúdo de metais pesados deve ser ajustado e reduzido para cumprir os requisitos da legislação, especialmente para </a:t>
            </a:r>
            <a:r>
              <a:rPr lang="pt-PT" sz="1600" dirty="0" err="1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Os conteúdos totais de </a:t>
            </a:r>
            <a:r>
              <a:rPr lang="pt-PT" sz="1600" dirty="0" err="1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 após o uso de resinas de permuta iónica são tipicamente baixos, mas uma caracterização específica para </a:t>
            </a:r>
            <a:r>
              <a:rPr lang="pt-PT" sz="1600" dirty="0" err="1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 VI deve ser realizada para avaliar seu conteúdo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No geral, as resinas de permuta iónica apresentaram melhores resultados na remoção de metais pesados comparando com os outros adsorventes utilizados, sem afetar significativamente o teor de carbono orgânico e de K, cumprindo os requisitos esperados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Analisando os resultados do planeamento experimental obtidos para a remoção de metais pesados do lixiviado, verifica-se que uma combinação adequada da resina com um pH elevado pode ser adequada para atingir os objetivos de redução dos conteúdos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A tecnologia proposta é promissora e capaz de obter concentrações de metais pesados abaixo do limite máximo estabelecido pelo Regulamento (UE) 2019/1009 para fertilizantes </a:t>
            </a:r>
            <a:r>
              <a:rPr lang="pt-PT" sz="1600" dirty="0" err="1">
                <a:latin typeface="Arial" panose="020B0604020202020204" pitchFamily="34" charset="0"/>
                <a:cs typeface="Arial" panose="020B0604020202020204" pitchFamily="34" charset="0"/>
              </a:rPr>
              <a:t>organo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-minerais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Os lixiviados revelam um alto potencial de uso como fertilizantes após o tratamento, incentivando o reaproveitamento desses resíduos, que apresentam alto teor de carbono orgânico, para aplicações agrícolas, promovendo a possível produção de um material de alto valor agregado e, assim, reduzindo a necessidade de fertilizantes artificiais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="" xmlns:a16="http://schemas.microsoft.com/office/drawing/2014/main" id="{7AD8AB49-48E1-46D7-8DB9-7FD1A54FC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1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34"/>
    </mc:Choice>
    <mc:Fallback xmlns="">
      <p:transition spd="slow" advTm="87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1 Rectángulo"/>
          <p:cNvSpPr>
            <a:spLocks noChangeArrowheads="1"/>
          </p:cNvSpPr>
          <p:nvPr/>
        </p:nvSpPr>
        <p:spPr bwMode="auto">
          <a:xfrm>
            <a:off x="0" y="316969"/>
            <a:ext cx="12192000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67496" y="1029881"/>
            <a:ext cx="6471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Produção Científica - PUBLICAÇÕES EM PUBLICAÇÕES CIENTÍFICAS</a:t>
            </a:r>
          </a:p>
        </p:txBody>
      </p:sp>
      <p:sp>
        <p:nvSpPr>
          <p:cNvPr id="5" name="Retângulo 4"/>
          <p:cNvSpPr/>
          <p:nvPr/>
        </p:nvSpPr>
        <p:spPr>
          <a:xfrm>
            <a:off x="303973" y="1626671"/>
            <a:ext cx="525890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Cardoso, J., Gomes, H.T., Brito, P.; “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Viability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use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leachates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municipal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fertilizers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Recycling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, 4(1), 2019, 8; https://doi.org/10.3390/recycling4010008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222" y="1373455"/>
            <a:ext cx="6578988" cy="3070547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503317" y="4787576"/>
            <a:ext cx="84485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Cardoso, J., Fernández-Delgado, M.,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Vertonha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, M.T., Cabral, D., Silva, A.S.,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Roman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, F.F.,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Díaz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Tuesta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, J.L., Arrobas, M., Coca, M., Brito, P., Gomes, H.T.; “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adsorbent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to remove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heavy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metals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leachates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municipal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, to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fertilizers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pt-PT" sz="1400" b="1" dirty="0">
                <a:latin typeface="Arial" panose="020B0604020202020204" pitchFamily="34" charset="0"/>
                <a:cs typeface="Arial" panose="020B0604020202020204" pitchFamily="34" charset="0"/>
              </a:rPr>
              <a:t>submetido a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in Industrial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Ecology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, 2020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41" y="4205249"/>
            <a:ext cx="1614488" cy="234315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="" xmlns:a16="http://schemas.microsoft.com/office/drawing/2014/main" id="{B9A8EC39-74D1-43CA-9B19-33C78B610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2"/>
    </mc:Choice>
    <mc:Fallback xmlns="">
      <p:transition spd="slow" advTm="11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1 Rectángulo"/>
          <p:cNvSpPr>
            <a:spLocks noChangeArrowheads="1"/>
          </p:cNvSpPr>
          <p:nvPr/>
        </p:nvSpPr>
        <p:spPr bwMode="auto">
          <a:xfrm>
            <a:off x="1" y="295142"/>
            <a:ext cx="12191999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53826"/>
            <a:ext cx="5159502" cy="169164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69" y="1253826"/>
            <a:ext cx="3200400" cy="171221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CF1A978-2A0B-47BE-AA22-BF6182872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324757" y="3560967"/>
            <a:ext cx="4971299" cy="288232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413" y="3560967"/>
            <a:ext cx="3463089" cy="2882326"/>
          </a:xfrm>
          <a:prstGeom prst="rect">
            <a:avLst/>
          </a:prstGeom>
        </p:spPr>
      </p:pic>
      <p:sp>
        <p:nvSpPr>
          <p:cNvPr id="10" name="Seta para a direita 9"/>
          <p:cNvSpPr/>
          <p:nvPr/>
        </p:nvSpPr>
        <p:spPr>
          <a:xfrm>
            <a:off x="4069724" y="1857330"/>
            <a:ext cx="185455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tângulo 1"/>
          <p:cNvSpPr/>
          <p:nvPr/>
        </p:nvSpPr>
        <p:spPr>
          <a:xfrm>
            <a:off x="3728401" y="1396098"/>
            <a:ext cx="2385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/>
              <a:t>Urjais, Mirandela</a:t>
            </a:r>
          </a:p>
        </p:txBody>
      </p:sp>
      <p:sp>
        <p:nvSpPr>
          <p:cNvPr id="11" name="Seta para a direita 10"/>
          <p:cNvSpPr/>
          <p:nvPr/>
        </p:nvSpPr>
        <p:spPr>
          <a:xfrm>
            <a:off x="5616955" y="4759814"/>
            <a:ext cx="185455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tângulo 11"/>
          <p:cNvSpPr/>
          <p:nvPr/>
        </p:nvSpPr>
        <p:spPr>
          <a:xfrm>
            <a:off x="977820" y="5983915"/>
            <a:ext cx="36651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>
                <a:solidFill>
                  <a:schemeClr val="bg1"/>
                </a:solidFill>
              </a:rPr>
              <a:t>Tanque de armazenamento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440406" y="4275615"/>
            <a:ext cx="2207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/>
              <a:t>Águas lixiviadas</a:t>
            </a:r>
          </a:p>
        </p:txBody>
      </p:sp>
      <p:pic>
        <p:nvPicPr>
          <p:cNvPr id="17" name="Áudio 16">
            <a:hlinkClick r:id="" action="ppaction://media"/>
            <a:extLst>
              <a:ext uri="{FF2B5EF4-FFF2-40B4-BE49-F238E27FC236}">
                <a16:creationId xmlns="" xmlns:a16="http://schemas.microsoft.com/office/drawing/2014/main" id="{3656ACF7-DF67-4625-A46A-DE6E1D7C1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15"/>
    </mc:Choice>
    <mc:Fallback xmlns="">
      <p:transition spd="slow" advTm="32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1 Rectángulo"/>
          <p:cNvSpPr>
            <a:spLocks noChangeArrowheads="1"/>
          </p:cNvSpPr>
          <p:nvPr/>
        </p:nvSpPr>
        <p:spPr bwMode="auto">
          <a:xfrm>
            <a:off x="0" y="316969"/>
            <a:ext cx="12192000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267496" y="1549397"/>
            <a:ext cx="1165700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Cardoso, J.S.,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Vertonha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M.T., Cabral, D., Silva, A.S., Roman, F.F.,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Díaz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Tuesta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J.L., Arrobas, M.,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Brito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P., Gomes, H.T.; “Heavy metals removal on leachate for use as fertilizers”, Book of Abstracts of XXV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Encontro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Galego-Portugues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Química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Santiago de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Compostela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España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20-22 Nov. 2019, p. 109.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Cardoso, J.,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Vertonha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M.T.,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Mees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J.B.,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Díaz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Tuesta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J.L.,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Brito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P., Gomes, H.T.; “Use of leachates from a mechanical biological municipal solid waste treatment plant as fertilizers”, Proceedings of CIEEMAT 2019 - V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Congresso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Ibero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-Americano de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Empreendedorismo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Energia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Portalegre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Portugal, 11-13 Sept. 2019, p. 91-95.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Cardoso, J.,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Vertonha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M.T.,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Mees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J.B.,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Brito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P., Gomes, H.T.; “Potential use of leachates from a mechanical biological municipal solid waste treatment plant as fertilizers”, Proceedings of 5th International Conference WASTES: Solutions, Treatments and Opportunities,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Almada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Caparica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Portugal, 4-6 Sept. 2019, p. 182-184.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Cardoso, J.,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Vertonha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M.T., Roman, F.F., Santos Silva, A.,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Díaz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Tuesta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J.L.,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Brito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P., Gomes, H.T.; “Heavy metals removal of leachates from a mechanical biological municipal solid waste treatment plant for use as fertilizers”, Proceedings of 5th International Conference WASTES: Solutions, Treatments and Opportunities,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Almada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Caparica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Portugal, 4-6 Sept. 2019, p. 185-187.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67496" y="1029881"/>
            <a:ext cx="7195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Produção Científica - PUBLICAÇÕES EM ATAS DE ENCONTROS CIENTÍFICOS</a:t>
            </a:r>
          </a:p>
        </p:txBody>
      </p:sp>
      <p:pic>
        <p:nvPicPr>
          <p:cNvPr id="8" name="Áudio 7">
            <a:hlinkClick r:id="" action="ppaction://media"/>
            <a:extLst>
              <a:ext uri="{FF2B5EF4-FFF2-40B4-BE49-F238E27FC236}">
                <a16:creationId xmlns="" xmlns:a16="http://schemas.microsoft.com/office/drawing/2014/main" id="{0F2FA60B-7286-45FF-B679-9231CE379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5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67"/>
    </mc:Choice>
    <mc:Fallback xmlns="">
      <p:transition spd="slow" advTm="50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1 Rectángulo"/>
          <p:cNvSpPr>
            <a:spLocks noChangeArrowheads="1"/>
          </p:cNvSpPr>
          <p:nvPr/>
        </p:nvSpPr>
        <p:spPr bwMode="auto">
          <a:xfrm>
            <a:off x="0" y="316969"/>
            <a:ext cx="12192000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267496" y="1922885"/>
            <a:ext cx="116570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Cardoso, J., Rodrigues, B., Gomes, H.,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Brito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P.; “Viability of the conversion of leachate effluents, from a mechanical biological treatment plant for municipal solid waste, to fertilizers”, Book of Abstracts of XXIV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Encontro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Luso-Galego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Química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Porto, Portugal, 21-23 Nov. 2018, p. 278.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Cardoso, J., Rodrigues, B., Gomes, H.,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Brito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P.; “Investigation of the viability of converting a leachate from a mechanical biological treatment plant for municipal solid waste into fertilizers”, Book of Extended Abstracts of CHEMPOR 2018 – 13th International Chemical and Biological Engineering Conference,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Aveiro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Portugal, 2-4 Oct. 2018, p. 481-482.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Cardoso, J., Rodrigues, B., Gomes, H.,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Brito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P.; “Analysis of the feasibility of the use as fertilizers, of leachates from a mechanical biological treatment plant for municipal solid waste”, Proceedings of WWEM-18 - 4th International Congress on Water, Waste and Energy Management, Madrid, Spain, 18-20 July 2018, p. 1-4.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67496" y="1029881"/>
            <a:ext cx="735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Produção Científica – PUBLICAÇÕES EM ATAS DE ENCONTROS CIENTÍFICOS</a:t>
            </a:r>
          </a:p>
        </p:txBody>
      </p:sp>
    </p:spTree>
    <p:extLst>
      <p:ext uri="{BB962C8B-B14F-4D97-AF65-F5344CB8AC3E}">
        <p14:creationId xmlns:p14="http://schemas.microsoft.com/office/powerpoint/2010/main" val="10367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1 Rectángulo"/>
          <p:cNvSpPr>
            <a:spLocks noChangeArrowheads="1"/>
          </p:cNvSpPr>
          <p:nvPr/>
        </p:nvSpPr>
        <p:spPr bwMode="auto">
          <a:xfrm>
            <a:off x="0" y="316969"/>
            <a:ext cx="12192000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485103" y="1620565"/>
            <a:ext cx="11067245" cy="4478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Cardoso, J., Fernández-Delgado, M.,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Vertonha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M., Cabral, D., Silva, A.,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Roman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F.,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Díaz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Tuesta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J., Arrobas, M., Brito, P., Gomes, H.; “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Heavy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metals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removal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leachate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for use as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fertilizers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”, in EJI 2019 - VI Encontro de Jovens Investigadores do Instituto Politécnico de Bragança, Bragança, Portugal, 5 Dez. 2019.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Fernández-Delgado, M., Cardoso, J., Coca, M., Lucas, S.,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García-Cubero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M.T., Gomes, H.T., Brito, P.; “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Heavy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metals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removal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leachates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ionic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exchange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resins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”, in EJI 2019 - VI Encontro de Jovens Investigadores do Instituto Politécnico de Bragança, Bragança, Portugal, 5 Dez. 2019.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Cardoso, J.S.,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Vertonha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M.T., Cabral, D., Silva, A.S.,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Roman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F.F.,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Díaz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Tuesta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J.L., Arrobas, M., Brito, P., Gomes, H.T.; “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Heavy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metals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removal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leachate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for use as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fertilizers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”, in XXV Encontro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Galego-Portugues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de Química, Santiago de Compostela,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España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20-22 Nov. 2019.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Cardoso, J., Rodrigues, B., Gomes, H., Brito, P.; “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Viability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conversion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leachate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effluents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for municipal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to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fertilizers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”, in XXIV Encontro Luso-Galego de Química, Porto, Portugal, 21-23 Nov. 2018.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67496" y="1029881"/>
            <a:ext cx="448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Produção Científica – APRESENTAÇÕES ORAIS</a:t>
            </a:r>
          </a:p>
        </p:txBody>
      </p:sp>
    </p:spTree>
    <p:extLst>
      <p:ext uri="{BB962C8B-B14F-4D97-AF65-F5344CB8AC3E}">
        <p14:creationId xmlns:p14="http://schemas.microsoft.com/office/powerpoint/2010/main" val="144951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1 Rectángulo"/>
          <p:cNvSpPr>
            <a:spLocks noChangeArrowheads="1"/>
          </p:cNvSpPr>
          <p:nvPr/>
        </p:nvSpPr>
        <p:spPr bwMode="auto">
          <a:xfrm>
            <a:off x="0" y="316969"/>
            <a:ext cx="12192000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267496" y="1244665"/>
            <a:ext cx="115051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Cardoso, J.,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Vertonha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M.T.,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Mees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J.B.,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Díaz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Tuesta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J.L., Brito, P., Gomes, H.T.; “Use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leachates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municipal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fertilizers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”, in CIEEMAT 2019 - V Congresso Ibero-Americano de Empreendedorismo, Energia, Ambiente e Tecnologia, Portalegre, Portugal, 11-13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Sept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. 2019.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Cardoso, J.,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Vertonha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M.T.,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Mees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J.B., Brito, P., Gomes, H.T.; “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use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leachates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municipal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fertilizers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”, in 5th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Conference WASTES: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Treatments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Almada/Caparica, Portugal, 4-6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Sept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. 2019.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Cardoso, J.,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Vertonha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M.T.,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Roman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F.F., Santos Silva, A.,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Díaz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Tuesta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J.L., Brito, P., Gomes, H.T.; “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Heavy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metals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removal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leachates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municipal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for use as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fertilizers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”, in 5th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Conference WASTES: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Treatments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Almada/Caparica, Portugal, 4-6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Sept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. 2019.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Cardoso, J., Rodrigues, B., Gomes, H., Brito, P.; “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viability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converting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leachate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for municipal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fertilizers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”, in CHEMPOR 2018 – 13th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Conference, Aveiro, Portugal, 2-4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Oct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. 2018.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Cardoso, J., Rodrigues, B., Gomes, H., Brito, P.; “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feasibility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use as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fertilizers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leachates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for municipal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”, in WWEM-18 - 4th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Congress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Management, Madrid,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Spain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, 18-20 </a:t>
            </a:r>
            <a:r>
              <a:rPr lang="pt-P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pt-PT" sz="1600" i="1" dirty="0">
                <a:latin typeface="Arial" panose="020B0604020202020204" pitchFamily="34" charset="0"/>
                <a:cs typeface="Arial" panose="020B0604020202020204" pitchFamily="34" charset="0"/>
              </a:rPr>
              <a:t> 2018.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67496" y="875333"/>
            <a:ext cx="310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Produção Científica – POSTERS</a:t>
            </a:r>
          </a:p>
        </p:txBody>
      </p:sp>
    </p:spTree>
    <p:extLst>
      <p:ext uri="{BB962C8B-B14F-4D97-AF65-F5344CB8AC3E}">
        <p14:creationId xmlns:p14="http://schemas.microsoft.com/office/powerpoint/2010/main" val="346825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1 Rectángulo"/>
          <p:cNvSpPr>
            <a:spLocks noChangeArrowheads="1"/>
          </p:cNvSpPr>
          <p:nvPr/>
        </p:nvSpPr>
        <p:spPr bwMode="auto">
          <a:xfrm>
            <a:off x="0" y="316969"/>
            <a:ext cx="12192000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12853" y="2831779"/>
            <a:ext cx="8447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Helder Gomes –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htgomes@ipb.pt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– Professor Coordenador ESTiG/IPB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83405" y="1060886"/>
            <a:ext cx="1340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b="1" dirty="0"/>
              <a:t>Equipa</a:t>
            </a:r>
          </a:p>
        </p:txBody>
      </p:sp>
      <p:sp>
        <p:nvSpPr>
          <p:cNvPr id="6" name="Retângulo 5"/>
          <p:cNvSpPr/>
          <p:nvPr/>
        </p:nvSpPr>
        <p:spPr>
          <a:xfrm>
            <a:off x="412853" y="3956346"/>
            <a:ext cx="9653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Jonathan S. Cardoso –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jonathancardoso@ipb.pt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– Bolseiro VALORCOMP – atualmente aluno de Doutoramento – Universidade de Coimbra</a:t>
            </a:r>
          </a:p>
        </p:txBody>
      </p:sp>
      <p:sp>
        <p:nvSpPr>
          <p:cNvPr id="7" name="Retângulo 6"/>
          <p:cNvSpPr/>
          <p:nvPr/>
        </p:nvSpPr>
        <p:spPr>
          <a:xfrm>
            <a:off x="449666" y="5176551"/>
            <a:ext cx="9682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Marina Fernández-Delgado – estagiária; aluna de Doutoramento – Universidade de Valladolid</a:t>
            </a:r>
          </a:p>
        </p:txBody>
      </p:sp>
      <p:sp>
        <p:nvSpPr>
          <p:cNvPr id="8" name="Retângulo 7"/>
          <p:cNvSpPr/>
          <p:nvPr/>
        </p:nvSpPr>
        <p:spPr>
          <a:xfrm>
            <a:off x="412853" y="1931913"/>
            <a:ext cx="69320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Paulo Brito –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paulo@ipb.pt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– Professor Adjunto ESTiG/IPB</a:t>
            </a:r>
          </a:p>
        </p:txBody>
      </p:sp>
      <p:sp>
        <p:nvSpPr>
          <p:cNvPr id="9" name="Retângulo 8"/>
          <p:cNvSpPr/>
          <p:nvPr/>
        </p:nvSpPr>
        <p:spPr>
          <a:xfrm>
            <a:off x="449665" y="5786748"/>
            <a:ext cx="8127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Maria Thais Vertonha – aluna de Mestrado em Tecnologia Ambiental ESA/IPB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861" y="3509736"/>
            <a:ext cx="1543050" cy="154305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861" y="1839327"/>
            <a:ext cx="1633728" cy="163372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71" y="1050019"/>
            <a:ext cx="1633728" cy="1633728"/>
          </a:xfrm>
          <a:prstGeom prst="rect">
            <a:avLst/>
          </a:prstGeom>
        </p:spPr>
      </p:pic>
      <p:pic>
        <p:nvPicPr>
          <p:cNvPr id="15" name="Áudio 14">
            <a:hlinkClick r:id="" action="ppaction://media"/>
            <a:extLst>
              <a:ext uri="{FF2B5EF4-FFF2-40B4-BE49-F238E27FC236}">
                <a16:creationId xmlns="" xmlns:a16="http://schemas.microsoft.com/office/drawing/2014/main" id="{9AB74007-4913-4147-8859-7369A12B7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7"/>
    </mc:Choice>
    <mc:Fallback xmlns="">
      <p:transition spd="slow" advTm="7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="" xmlns:a16="http://schemas.microsoft.com/office/drawing/2014/main" id="{CDF181B0-53F1-4DD4-9153-EECE772C828F}"/>
              </a:ext>
            </a:extLst>
          </p:cNvPr>
          <p:cNvGrpSpPr/>
          <p:nvPr/>
        </p:nvGrpSpPr>
        <p:grpSpPr>
          <a:xfrm>
            <a:off x="0" y="5555174"/>
            <a:ext cx="12013811" cy="1302826"/>
            <a:chOff x="412172" y="32225761"/>
            <a:chExt cx="20441900" cy="2089380"/>
          </a:xfrm>
        </p:grpSpPr>
        <p:grpSp>
          <p:nvGrpSpPr>
            <p:cNvPr id="10" name="Agrupar 9">
              <a:extLst>
                <a:ext uri="{FF2B5EF4-FFF2-40B4-BE49-F238E27FC236}">
                  <a16:creationId xmlns="" xmlns:a16="http://schemas.microsoft.com/office/drawing/2014/main" id="{FA65CA36-608C-46BC-A7CC-33BFEEEE455C}"/>
                </a:ext>
              </a:extLst>
            </p:cNvPr>
            <p:cNvGrpSpPr/>
            <p:nvPr/>
          </p:nvGrpSpPr>
          <p:grpSpPr>
            <a:xfrm>
              <a:off x="412172" y="32225761"/>
              <a:ext cx="20441900" cy="2089380"/>
              <a:chOff x="581213" y="30601069"/>
              <a:chExt cx="20441900" cy="2089380"/>
            </a:xfrm>
          </p:grpSpPr>
          <p:sp>
            <p:nvSpPr>
              <p:cNvPr id="12" name="Rectángulo 9"/>
              <p:cNvSpPr/>
              <p:nvPr/>
            </p:nvSpPr>
            <p:spPr>
              <a:xfrm>
                <a:off x="581213" y="30601069"/>
                <a:ext cx="20441900" cy="20893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sz="5400">
                  <a:latin typeface="Helvetica-Normal" pitchFamily="2" charset="0"/>
                </a:endParaRPr>
              </a:p>
            </p:txBody>
          </p:sp>
          <p:pic>
            <p:nvPicPr>
              <p:cNvPr id="13" name="Picture 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7" t="19854" r="5090" b="21055"/>
              <a:stretch/>
            </p:blipFill>
            <p:spPr>
              <a:xfrm>
                <a:off x="11788560" y="31686259"/>
                <a:ext cx="3840295" cy="6101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Imagen 29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80856" y="31566889"/>
                <a:ext cx="2776279" cy="8965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Imagen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4951" y="31651874"/>
                <a:ext cx="2445411" cy="759247"/>
              </a:xfrm>
              <a:prstGeom prst="rect">
                <a:avLst/>
              </a:prstGeom>
            </p:spPr>
          </p:pic>
          <p:pic>
            <p:nvPicPr>
              <p:cNvPr id="17" name="Picture 8" descr="Resultado de imagem para VALORCOMP 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316" y="31459112"/>
                <a:ext cx="3635597" cy="9105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0" descr="Resultado de imagem para VALORCOMP logo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0" t="12907" r="21881" b="28089"/>
              <a:stretch/>
            </p:blipFill>
            <p:spPr bwMode="auto">
              <a:xfrm>
                <a:off x="6096810" y="31532447"/>
                <a:ext cx="2769241" cy="7639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Imagen 29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8529" y="33309356"/>
              <a:ext cx="1973658" cy="6610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21 Rectángulo"/>
          <p:cNvSpPr>
            <a:spLocks noChangeArrowheads="1"/>
          </p:cNvSpPr>
          <p:nvPr/>
        </p:nvSpPr>
        <p:spPr bwMode="auto">
          <a:xfrm>
            <a:off x="1643847" y="1036207"/>
            <a:ext cx="8191884" cy="191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45000"/>
              </a:lnSpc>
              <a:spcBef>
                <a:spcPct val="20000"/>
              </a:spcBef>
              <a:buSzPct val="75000"/>
              <a:defRPr/>
            </a:pPr>
            <a:r>
              <a:rPr lang="pt-PT" altLang="es-ES" sz="2600" b="1">
                <a:latin typeface="Arial" panose="020B0604020202020204" pitchFamily="34" charset="0"/>
                <a:cs typeface="Arial" panose="020B0604020202020204" pitchFamily="34" charset="0"/>
              </a:rPr>
              <a:t>AÇÃO 3.2</a:t>
            </a:r>
          </a:p>
          <a:p>
            <a:pPr algn="ctr" eaLnBrk="1" hangingPunct="1">
              <a:lnSpc>
                <a:spcPct val="145000"/>
              </a:lnSpc>
              <a:spcBef>
                <a:spcPct val="20000"/>
              </a:spcBef>
              <a:buSzPct val="75000"/>
              <a:defRPr/>
            </a:pPr>
            <a:r>
              <a:rPr lang="pt-PT" altLang="es-ES" sz="2600" b="1">
                <a:latin typeface="Arial" panose="020B0604020202020204" pitchFamily="34" charset="0"/>
                <a:cs typeface="Arial" panose="020B0604020202020204" pitchFamily="34" charset="0"/>
              </a:rPr>
              <a:t>Análise da viabilidade do aproveitamento das águas lixiviadas na produção de fertilizantes</a:t>
            </a:r>
          </a:p>
        </p:txBody>
      </p:sp>
      <p:pic>
        <p:nvPicPr>
          <p:cNvPr id="5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45" y="109976"/>
            <a:ext cx="2874590" cy="120598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F3C964CF-6B40-4842-9D5C-288FA5068E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35" y="72276"/>
            <a:ext cx="2877888" cy="1243680"/>
          </a:xfrm>
          <a:prstGeom prst="rect">
            <a:avLst/>
          </a:prstGeom>
        </p:spPr>
      </p:pic>
      <p:pic>
        <p:nvPicPr>
          <p:cNvPr id="7" name="Picture 6" descr="Resultado de imagem para residuos do nordest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133" y="109976"/>
            <a:ext cx="1241678" cy="208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lagem Horizontal 2"/>
          <p:cNvSpPr/>
          <p:nvPr/>
        </p:nvSpPr>
        <p:spPr>
          <a:xfrm>
            <a:off x="1459621" y="2720243"/>
            <a:ext cx="9094568" cy="326299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b="1" dirty="0">
                <a:latin typeface="Arial" panose="020B0604020202020204" pitchFamily="34" charset="0"/>
                <a:cs typeface="Arial" panose="020B0604020202020204" pitchFamily="34" charset="0"/>
              </a:rPr>
              <a:t>Obrigado pela atenção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="" xmlns:a16="http://schemas.microsoft.com/office/drawing/2014/main" id="{3E0E2A45-75B2-4A73-B9E7-437E6571E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7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6"/>
    </mc:Choice>
    <mc:Fallback xmlns="">
      <p:transition spd="slow" advTm="3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39700" y="780596"/>
            <a:ext cx="12052300" cy="5603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Estabelecimento dos principais </a:t>
            </a:r>
            <a:r>
              <a:rPr lang="pt-P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parâmetros de caracterização</a:t>
            </a:r>
            <a:r>
              <a:rPr lang="pt-PT" sz="22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física e química de </a:t>
            </a:r>
            <a:r>
              <a:rPr lang="pt-PT" sz="2200" b="1" dirty="0">
                <a:latin typeface="Arial" panose="020B0604020202020204" pitchFamily="34" charset="0"/>
                <a:cs typeface="Arial" panose="020B0604020202020204" pitchFamily="34" charset="0"/>
              </a:rPr>
              <a:t>lixiviados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PT" sz="2200" b="1" dirty="0">
                <a:latin typeface="Arial" panose="020B0604020202020204" pitchFamily="34" charset="0"/>
                <a:cs typeface="Arial" panose="020B0604020202020204" pitchFamily="34" charset="0"/>
              </a:rPr>
              <a:t>produtos processados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t-PT" sz="22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t-PT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Estabelecimento dos </a:t>
            </a:r>
            <a:r>
              <a:rPr lang="pt-PT" sz="2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procedimentos</a:t>
            </a:r>
            <a:r>
              <a:rPr lang="pt-PT" sz="22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para a avaliação dos </a:t>
            </a:r>
            <a:r>
              <a:rPr lang="pt-PT" sz="2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parâmetros de caracterização</a:t>
            </a:r>
            <a:r>
              <a:rPr lang="pt-PT" sz="2200" i="0" u="none" strike="noStrike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Estabelecimento das necessidades de alteração da composição</a:t>
            </a:r>
            <a:r>
              <a:rPr lang="pt-PT" sz="2200" b="1" dirty="0">
                <a:latin typeface="Arial" panose="020B0604020202020204" pitchFamily="34" charset="0"/>
                <a:cs typeface="Arial" panose="020B0604020202020204" pitchFamily="34" charset="0"/>
              </a:rPr>
              <a:t> qualitativa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PT" sz="2200" b="1" dirty="0">
                <a:latin typeface="Arial" panose="020B0604020202020204" pitchFamily="34" charset="0"/>
                <a:cs typeface="Arial" panose="020B0604020202020204" pitchFamily="34" charset="0"/>
              </a:rPr>
              <a:t>quantitativa</a:t>
            </a:r>
            <a:r>
              <a:rPr lang="pt-PT" sz="22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PT" sz="2200" i="0" u="none" strike="noStrike" dirty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PT" sz="2000" b="1" dirty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PT" sz="2000" b="1" dirty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Caracterização físico-química</a:t>
            </a:r>
          </a:p>
          <a:p>
            <a:pPr algn="ctr">
              <a:lnSpc>
                <a:spcPct val="150000"/>
              </a:lnSpc>
            </a:pPr>
            <a:endParaRPr lang="pt-PT" sz="2000" b="1" dirty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pt-PT" sz="2000" b="1" dirty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P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de alteração da composição</a:t>
            </a:r>
          </a:p>
          <a:p>
            <a:pPr algn="ctr">
              <a:lnSpc>
                <a:spcPct val="150000"/>
              </a:lnSpc>
            </a:pPr>
            <a:endParaRPr lang="pt-PT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ta para baixo 1"/>
          <p:cNvSpPr/>
          <p:nvPr/>
        </p:nvSpPr>
        <p:spPr>
          <a:xfrm>
            <a:off x="5852919" y="3582485"/>
            <a:ext cx="486159" cy="7292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auto">
          <a:xfrm>
            <a:off x="1" y="295142"/>
            <a:ext cx="12191999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sp>
        <p:nvSpPr>
          <p:cNvPr id="3" name="Seta para cima e para baixo 2"/>
          <p:cNvSpPr/>
          <p:nvPr/>
        </p:nvSpPr>
        <p:spPr>
          <a:xfrm>
            <a:off x="5825917" y="4757435"/>
            <a:ext cx="540165" cy="93766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0" name="Áudio 9">
            <a:hlinkClick r:id="" action="ppaction://media"/>
            <a:extLst>
              <a:ext uri="{FF2B5EF4-FFF2-40B4-BE49-F238E27FC236}">
                <a16:creationId xmlns="" xmlns:a16="http://schemas.microsoft.com/office/drawing/2014/main" id="{5AEA4063-6C0B-46AE-93DA-94FCE1544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2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30"/>
    </mc:Choice>
    <mc:Fallback xmlns="">
      <p:transition spd="slow" advTm="72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1 Rectángulo"/>
          <p:cNvSpPr>
            <a:spLocks noChangeArrowheads="1"/>
          </p:cNvSpPr>
          <p:nvPr/>
        </p:nvSpPr>
        <p:spPr bwMode="auto">
          <a:xfrm>
            <a:off x="1" y="295142"/>
            <a:ext cx="12191999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sp>
        <p:nvSpPr>
          <p:cNvPr id="17" name="Espaço Reservado para Conteúdo 1"/>
          <p:cNvSpPr>
            <a:spLocks noGrp="1"/>
          </p:cNvSpPr>
          <p:nvPr>
            <p:ph idx="4294967295"/>
          </p:nvPr>
        </p:nvSpPr>
        <p:spPr>
          <a:xfrm>
            <a:off x="213198" y="1030310"/>
            <a:ext cx="11978802" cy="497732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De acordo com a Comissão Europeia, as possíveis Categorias de Função do Produto (PFC) para fertilizantes obtidos a partir do lixiviado são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114133"/>
              </p:ext>
            </p:extLst>
          </p:nvPr>
        </p:nvGraphicFramePr>
        <p:xfrm>
          <a:off x="548073" y="3720646"/>
          <a:ext cx="11160000" cy="206151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880000">
                  <a:extLst>
                    <a:ext uri="{9D8B030D-6E8A-4147-A177-3AD203B41FA5}">
                      <a16:colId xmlns="" xmlns:a16="http://schemas.microsoft.com/office/drawing/2014/main" val="839613803"/>
                    </a:ext>
                  </a:extLst>
                </a:gridCol>
                <a:gridCol w="1080000">
                  <a:extLst>
                    <a:ext uri="{9D8B030D-6E8A-4147-A177-3AD203B41FA5}">
                      <a16:colId xmlns="" xmlns:a16="http://schemas.microsoft.com/office/drawing/2014/main" val="805702852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3036871087"/>
                    </a:ext>
                  </a:extLst>
                </a:gridCol>
                <a:gridCol w="720000">
                  <a:extLst>
                    <a:ext uri="{9D8B030D-6E8A-4147-A177-3AD203B41FA5}">
                      <a16:colId xmlns="" xmlns:a16="http://schemas.microsoft.com/office/drawing/2014/main" val="2886461346"/>
                    </a:ext>
                  </a:extLst>
                </a:gridCol>
                <a:gridCol w="720000">
                  <a:extLst>
                    <a:ext uri="{9D8B030D-6E8A-4147-A177-3AD203B41FA5}">
                      <a16:colId xmlns="" xmlns:a16="http://schemas.microsoft.com/office/drawing/2014/main" val="3933927805"/>
                    </a:ext>
                  </a:extLst>
                </a:gridCol>
                <a:gridCol w="720000">
                  <a:extLst>
                    <a:ext uri="{9D8B030D-6E8A-4147-A177-3AD203B41FA5}">
                      <a16:colId xmlns="" xmlns:a16="http://schemas.microsoft.com/office/drawing/2014/main" val="182856803"/>
                    </a:ext>
                  </a:extLst>
                </a:gridCol>
                <a:gridCol w="720000">
                  <a:extLst>
                    <a:ext uri="{9D8B030D-6E8A-4147-A177-3AD203B41FA5}">
                      <a16:colId xmlns="" xmlns:a16="http://schemas.microsoft.com/office/drawing/2014/main" val="2608327974"/>
                    </a:ext>
                  </a:extLst>
                </a:gridCol>
                <a:gridCol w="720000">
                  <a:extLst>
                    <a:ext uri="{9D8B030D-6E8A-4147-A177-3AD203B41FA5}">
                      <a16:colId xmlns="" xmlns:a16="http://schemas.microsoft.com/office/drawing/2014/main" val="2547581949"/>
                    </a:ext>
                  </a:extLst>
                </a:gridCol>
                <a:gridCol w="720000">
                  <a:extLst>
                    <a:ext uri="{9D8B030D-6E8A-4147-A177-3AD203B41FA5}">
                      <a16:colId xmlns="" xmlns:a16="http://schemas.microsoft.com/office/drawing/2014/main" val="3073056460"/>
                    </a:ext>
                  </a:extLst>
                </a:gridCol>
                <a:gridCol w="720000">
                  <a:extLst>
                    <a:ext uri="{9D8B030D-6E8A-4147-A177-3AD203B41FA5}">
                      <a16:colId xmlns="" xmlns:a16="http://schemas.microsoft.com/office/drawing/2014/main" val="4024044106"/>
                    </a:ext>
                  </a:extLst>
                </a:gridCol>
                <a:gridCol w="720000">
                  <a:extLst>
                    <a:ext uri="{9D8B030D-6E8A-4147-A177-3AD203B41FA5}">
                      <a16:colId xmlns="" xmlns:a16="http://schemas.microsoft.com/office/drawing/2014/main" val="2261225496"/>
                    </a:ext>
                  </a:extLst>
                </a:gridCol>
              </a:tblGrid>
              <a:tr h="4979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noProof="0" dirty="0" err="1">
                          <a:effectLst/>
                        </a:rPr>
                        <a:t>Legislação</a:t>
                      </a:r>
                      <a:r>
                        <a:rPr lang="en-US" sz="2400" u="none" strike="noStrike" noProof="0" dirty="0">
                          <a:effectLst/>
                        </a:rPr>
                        <a:t> EU</a:t>
                      </a:r>
                      <a:endParaRPr lang="en-US" sz="2400" b="1" i="0" u="none" strike="noStrike" noProof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TOC (%w/w)</a:t>
                      </a:r>
                      <a:endParaRPr lang="en-US" sz="2000" b="1" i="0" u="none" strike="noStrike" noProof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Massa </a:t>
                      </a:r>
                      <a:r>
                        <a:rPr lang="en-US" sz="2000" u="none" strike="noStrike" noProof="0" dirty="0" err="1">
                          <a:effectLst/>
                        </a:rPr>
                        <a:t>seca</a:t>
                      </a:r>
                      <a:endParaRPr lang="en-US" sz="2000" u="none" strike="noStrike" noProof="0" dirty="0">
                        <a:effectLst/>
                      </a:endParaRPr>
                    </a:p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(%w/w)</a:t>
                      </a:r>
                      <a:endParaRPr lang="en-US" sz="2000" b="1" i="0" u="none" strike="noStrike" noProof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 err="1">
                          <a:effectLst/>
                        </a:rPr>
                        <a:t>Metais</a:t>
                      </a:r>
                      <a:r>
                        <a:rPr lang="en-US" sz="2000" u="none" strike="noStrike" noProof="0" dirty="0">
                          <a:effectLst/>
                        </a:rPr>
                        <a:t> </a:t>
                      </a:r>
                      <a:r>
                        <a:rPr lang="en-US" sz="2000" u="none" strike="noStrike" noProof="0" dirty="0" err="1">
                          <a:effectLst/>
                        </a:rPr>
                        <a:t>pesados</a:t>
                      </a:r>
                      <a:r>
                        <a:rPr lang="en-US" sz="2000" u="none" strike="noStrike" noProof="0" dirty="0">
                          <a:effectLst/>
                        </a:rPr>
                        <a:t>(mg/kg)</a:t>
                      </a:r>
                      <a:endParaRPr lang="en-US" sz="2000" b="1" i="0" u="none" strike="noStrike" noProof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 err="1">
                          <a:effectLst/>
                        </a:rPr>
                        <a:t>Nutrientes</a:t>
                      </a:r>
                      <a:r>
                        <a:rPr lang="en-US" sz="2000" u="none" strike="noStrike" noProof="0" dirty="0">
                          <a:effectLst/>
                        </a:rPr>
                        <a:t> (%w/w)</a:t>
                      </a:r>
                      <a:endParaRPr lang="en-US" sz="2000" b="1" i="0" u="none" strike="noStrike" noProof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57343964"/>
                  </a:ext>
                </a:extLst>
              </a:tr>
              <a:tr h="32528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Cd</a:t>
                      </a:r>
                      <a:endParaRPr lang="en-US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Cr</a:t>
                      </a:r>
                      <a:endParaRPr lang="en-US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Hg</a:t>
                      </a:r>
                      <a:endParaRPr lang="en-US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Ni</a:t>
                      </a:r>
                      <a:endParaRPr lang="en-US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Pb</a:t>
                      </a:r>
                      <a:endParaRPr lang="en-US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N</a:t>
                      </a:r>
                      <a:endParaRPr lang="en-US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P</a:t>
                      </a:r>
                      <a:endParaRPr lang="en-US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K</a:t>
                      </a:r>
                      <a:endParaRPr lang="en-US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365737467"/>
                  </a:ext>
                </a:extLst>
              </a:tr>
              <a:tr h="4939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 err="1">
                          <a:effectLst/>
                        </a:rPr>
                        <a:t>Fertilizante</a:t>
                      </a:r>
                      <a:r>
                        <a:rPr lang="en-US" sz="2000" u="none" strike="noStrike" noProof="0" dirty="0">
                          <a:effectLst/>
                        </a:rPr>
                        <a:t> </a:t>
                      </a:r>
                      <a:r>
                        <a:rPr lang="en-US" sz="2000" u="none" strike="noStrike" noProof="0" dirty="0" err="1">
                          <a:effectLst/>
                        </a:rPr>
                        <a:t>Orgânico</a:t>
                      </a:r>
                      <a:r>
                        <a:rPr lang="en-US" sz="2000" u="none" strike="noStrike" noProof="0" dirty="0">
                          <a:effectLst/>
                        </a:rPr>
                        <a:t> </a:t>
                      </a:r>
                      <a:r>
                        <a:rPr lang="en-US" sz="2000" u="none" strike="noStrike" noProof="0" dirty="0" err="1">
                          <a:effectLst/>
                        </a:rPr>
                        <a:t>Líquido</a:t>
                      </a:r>
                      <a:endParaRPr lang="en-US" sz="2000" b="1" i="0" u="none" strike="noStrike" noProof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5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40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1,5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2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1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50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120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2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1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2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574568443"/>
                  </a:ext>
                </a:extLst>
              </a:tr>
              <a:tr h="4695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 err="1">
                          <a:effectLst/>
                        </a:rPr>
                        <a:t>Fertilizante</a:t>
                      </a:r>
                      <a:r>
                        <a:rPr lang="en-US" sz="2000" u="none" strike="noStrike" noProof="0" dirty="0">
                          <a:effectLst/>
                        </a:rPr>
                        <a:t> </a:t>
                      </a:r>
                      <a:r>
                        <a:rPr lang="en-US" sz="2000" u="none" strike="noStrike" noProof="0" dirty="0" err="1">
                          <a:effectLst/>
                        </a:rPr>
                        <a:t>Organomineral</a:t>
                      </a:r>
                      <a:r>
                        <a:rPr lang="en-US" sz="2000" u="none" strike="noStrike" noProof="0" dirty="0">
                          <a:effectLst/>
                        </a:rPr>
                        <a:t> </a:t>
                      </a:r>
                      <a:r>
                        <a:rPr lang="en-US" sz="2000" u="none" strike="noStrike" noProof="0" dirty="0" err="1">
                          <a:effectLst/>
                        </a:rPr>
                        <a:t>Líquido</a:t>
                      </a:r>
                      <a:endParaRPr lang="en-US" sz="2000" b="1" i="0" u="none" strike="noStrike" noProof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3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60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3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2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1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50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120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2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2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noProof="0" dirty="0">
                          <a:effectLst/>
                        </a:rPr>
                        <a:t>2</a:t>
                      </a:r>
                      <a:endParaRPr lang="en-US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030372875"/>
                  </a:ext>
                </a:extLst>
              </a:tr>
            </a:tbl>
          </a:graphicData>
        </a:graphic>
      </p:graphicFrame>
      <p:grpSp>
        <p:nvGrpSpPr>
          <p:cNvPr id="19" name="Agrupar 13"/>
          <p:cNvGrpSpPr/>
          <p:nvPr/>
        </p:nvGrpSpPr>
        <p:grpSpPr>
          <a:xfrm>
            <a:off x="4164863" y="2403991"/>
            <a:ext cx="3626856" cy="927638"/>
            <a:chOff x="2771417" y="2235591"/>
            <a:chExt cx="3626856" cy="927638"/>
          </a:xfrm>
        </p:grpSpPr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1417" y="2235591"/>
              <a:ext cx="1900339" cy="927638"/>
            </a:xfrm>
            <a:prstGeom prst="rect">
              <a:avLst/>
            </a:prstGeom>
          </p:spPr>
        </p:pic>
        <p:sp>
          <p:nvSpPr>
            <p:cNvPr id="21" name="CaixaDeTexto 20"/>
            <p:cNvSpPr txBox="1"/>
            <p:nvPr/>
          </p:nvSpPr>
          <p:spPr>
            <a:xfrm>
              <a:off x="4671757" y="2332234"/>
              <a:ext cx="1726516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Trebuchet MS"/>
                </a:rPr>
                <a:t>Comissão</a:t>
              </a:r>
              <a:r>
                <a:rPr kumimoji="0" lang="en-US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Trebuchet MS"/>
                </a:rPr>
                <a:t> </a:t>
              </a:r>
              <a:r>
                <a:rPr kumimoji="0" lang="en-US" sz="24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Trebuchet MS"/>
                </a:rPr>
                <a:t>Europeia</a:t>
              </a:r>
              <a:endPara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rebuchet MS"/>
              </a:endParaRPr>
            </a:p>
          </p:txBody>
        </p:sp>
      </p:grpSp>
      <p:pic>
        <p:nvPicPr>
          <p:cNvPr id="2" name="Áudio 1">
            <a:hlinkClick r:id="" action="ppaction://media"/>
            <a:extLst>
              <a:ext uri="{FF2B5EF4-FFF2-40B4-BE49-F238E27FC236}">
                <a16:creationId xmlns="" xmlns:a16="http://schemas.microsoft.com/office/drawing/2014/main" id="{9C601434-4C1F-4D39-B094-10831F5C1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0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50"/>
    </mc:Choice>
    <mc:Fallback xmlns="">
      <p:transition spd="slow" advTm="3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1 Rectángulo"/>
          <p:cNvSpPr>
            <a:spLocks noChangeArrowheads="1"/>
          </p:cNvSpPr>
          <p:nvPr/>
        </p:nvSpPr>
        <p:spPr bwMode="auto">
          <a:xfrm>
            <a:off x="1" y="295142"/>
            <a:ext cx="12191999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627521" y="1207516"/>
            <a:ext cx="3232079" cy="5311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PT" sz="2000" dirty="0">
                <a:latin typeface="Helvetica" panose="020B0604020202020204" pitchFamily="34" charset="0"/>
                <a:cs typeface="Helvetica" panose="020B0604020202020204" pitchFamily="34" charset="0"/>
              </a:rPr>
              <a:t> pH e Condutividade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PT" sz="2000" dirty="0">
                <a:latin typeface="Helvetica" panose="020B0604020202020204" pitchFamily="34" charset="0"/>
                <a:cs typeface="Helvetica" panose="020B0604020202020204" pitchFamily="34" charset="0"/>
              </a:rPr>
              <a:t> Análise TOC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PT" sz="2000" dirty="0">
                <a:latin typeface="Helvetica" panose="020B0604020202020204" pitchFamily="34" charset="0"/>
                <a:cs typeface="Helvetica" panose="020B0604020202020204" pitchFamily="34" charset="0"/>
              </a:rPr>
              <a:t> Massa Seca e Cinzas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pt-P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PT" sz="2000" dirty="0">
                <a:latin typeface="Helvetica" panose="020B0604020202020204" pitchFamily="34" charset="0"/>
                <a:cs typeface="Helvetica" panose="020B0604020202020204" pitchFamily="34" charset="0"/>
              </a:rPr>
              <a:t> Densidade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7" name="Agrupar 1"/>
          <p:cNvGrpSpPr/>
          <p:nvPr/>
        </p:nvGrpSpPr>
        <p:grpSpPr>
          <a:xfrm>
            <a:off x="3220275" y="1290703"/>
            <a:ext cx="1876072" cy="903928"/>
            <a:chOff x="3237731" y="930396"/>
            <a:chExt cx="2150604" cy="939327"/>
          </a:xfrm>
        </p:grpSpPr>
        <p:pic>
          <p:nvPicPr>
            <p:cNvPr id="8" name="Imagem 7">
              <a:extLst>
                <a:ext uri="{FF2B5EF4-FFF2-40B4-BE49-F238E27FC236}">
                  <a16:creationId xmlns="" xmlns:a16="http://schemas.microsoft.com/office/drawing/2014/main" id="{2DB2BC5C-E30D-4D84-9111-CAD3926C3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3687" y="973512"/>
              <a:ext cx="1084648" cy="896211"/>
            </a:xfrm>
            <a:prstGeom prst="rect">
              <a:avLst/>
            </a:prstGeom>
          </p:spPr>
        </p:pic>
        <p:pic>
          <p:nvPicPr>
            <p:cNvPr id="9" name="Picture 12" descr="Resultado de imagem para SenTix 41 from WTW">
              <a:extLst>
                <a:ext uri="{FF2B5EF4-FFF2-40B4-BE49-F238E27FC236}">
                  <a16:creationId xmlns="" xmlns:a16="http://schemas.microsoft.com/office/drawing/2014/main" id="{3947668C-6923-4572-A270-70C379C60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7731" y="930396"/>
              <a:ext cx="1109899" cy="939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3ADBBC09-29BA-4091-996C-A6E1DEBA8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3184" y="2574685"/>
            <a:ext cx="1536974" cy="914115"/>
          </a:xfrm>
          <a:prstGeom prst="rect">
            <a:avLst/>
          </a:prstGeom>
        </p:spPr>
      </p:pic>
      <p:grpSp>
        <p:nvGrpSpPr>
          <p:cNvPr id="11" name="Agrupar 11"/>
          <p:cNvGrpSpPr/>
          <p:nvPr/>
        </p:nvGrpSpPr>
        <p:grpSpPr>
          <a:xfrm>
            <a:off x="2730316" y="4188197"/>
            <a:ext cx="1989845" cy="999992"/>
            <a:chOff x="3358416" y="4400695"/>
            <a:chExt cx="3508534" cy="1674397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27771" y="4581470"/>
              <a:ext cx="1739179" cy="1242271"/>
            </a:xfrm>
            <a:prstGeom prst="rect">
              <a:avLst/>
            </a:prstGeom>
          </p:spPr>
        </p:pic>
        <p:pic>
          <p:nvPicPr>
            <p:cNvPr id="13" name="Picture 8" descr="Resultado de imagem para estufa de secagem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416" y="4400695"/>
              <a:ext cx="1674397" cy="1674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Agrupar 12"/>
          <p:cNvGrpSpPr/>
          <p:nvPr/>
        </p:nvGrpSpPr>
        <p:grpSpPr>
          <a:xfrm>
            <a:off x="2515384" y="5672868"/>
            <a:ext cx="1773018" cy="929413"/>
            <a:chOff x="1848487" y="5367288"/>
            <a:chExt cx="2436788" cy="1114955"/>
          </a:xfrm>
        </p:grpSpPr>
        <p:pic>
          <p:nvPicPr>
            <p:cNvPr id="15" name="Imagem 14">
              <a:extLst>
                <a:ext uri="{FF2B5EF4-FFF2-40B4-BE49-F238E27FC236}">
                  <a16:creationId xmlns="" xmlns:a16="http://schemas.microsoft.com/office/drawing/2014/main" id="{53AB75D5-BE33-4BBD-A05F-9CCDA1B90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36506" y="5416087"/>
              <a:ext cx="1048769" cy="1066156"/>
            </a:xfrm>
            <a:prstGeom prst="rect">
              <a:avLst/>
            </a:prstGeom>
          </p:spPr>
        </p:pic>
        <p:pic>
          <p:nvPicPr>
            <p:cNvPr id="16" name="Picture 12" descr="Imagem relacionad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487" y="5367288"/>
              <a:ext cx="1388019" cy="108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 Placeholder 1"/>
          <p:cNvSpPr txBox="1">
            <a:spLocks/>
          </p:cNvSpPr>
          <p:nvPr/>
        </p:nvSpPr>
        <p:spPr>
          <a:xfrm>
            <a:off x="6238466" y="1207516"/>
            <a:ext cx="5056612" cy="5311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marL="317500" indent="-317500" algn="just" eaLnBrk="1" hangingPunct="1">
              <a:lnSpc>
                <a:spcPct val="120000"/>
              </a:lnSpc>
              <a:spcBef>
                <a:spcPts val="1000"/>
              </a:spcBef>
              <a:buSzPct val="70000"/>
              <a:buBlip>
                <a:blip r:embed="rId11"/>
              </a:buBlip>
              <a:defRPr sz="2000">
                <a:solidFill>
                  <a:srgbClr val="005493"/>
                </a:solidFill>
                <a:latin typeface="Helvetica"/>
                <a:ea typeface="+mn-ea"/>
                <a:cs typeface="Helvetica"/>
                <a:sym typeface="Trebuchet MS"/>
              </a:defRPr>
            </a:lvl1pPr>
            <a:lvl2pPr marL="774700" indent="-317500" algn="just" eaLnBrk="1" hangingPunct="1">
              <a:lnSpc>
                <a:spcPct val="120000"/>
              </a:lnSpc>
              <a:spcBef>
                <a:spcPts val="1000"/>
              </a:spcBef>
              <a:buSzPct val="60000"/>
              <a:buBlip>
                <a:blip r:embed="rId11"/>
              </a:buBlip>
              <a:defRPr sz="2000">
                <a:solidFill>
                  <a:srgbClr val="005493"/>
                </a:solidFill>
                <a:latin typeface="Helvetica"/>
                <a:ea typeface="+mn-ea"/>
                <a:cs typeface="Helvetica"/>
                <a:sym typeface="Trebuchet MS"/>
              </a:defRPr>
            </a:lvl2pPr>
            <a:lvl3pPr marL="1231900" indent="-317500" algn="just" eaLnBrk="1" hangingPunct="1">
              <a:lnSpc>
                <a:spcPct val="120000"/>
              </a:lnSpc>
              <a:spcBef>
                <a:spcPts val="1000"/>
              </a:spcBef>
              <a:buSzPct val="50000"/>
              <a:buBlip>
                <a:blip r:embed="rId11"/>
              </a:buBlip>
              <a:defRPr sz="2000">
                <a:solidFill>
                  <a:srgbClr val="005493"/>
                </a:solidFill>
                <a:latin typeface="Helvetica"/>
                <a:ea typeface="+mn-ea"/>
                <a:cs typeface="Helvetica"/>
                <a:sym typeface="Trebuchet MS"/>
              </a:defRPr>
            </a:lvl3pPr>
            <a:lvl4pPr marL="1689100" indent="-317500" algn="just" eaLnBrk="1" hangingPunct="1">
              <a:lnSpc>
                <a:spcPct val="120000"/>
              </a:lnSpc>
              <a:spcBef>
                <a:spcPts val="1000"/>
              </a:spcBef>
              <a:buSzPct val="50000"/>
              <a:buBlip>
                <a:blip r:embed="rId11"/>
              </a:buBlip>
              <a:defRPr sz="2000">
                <a:solidFill>
                  <a:srgbClr val="005493"/>
                </a:solidFill>
                <a:latin typeface="Helvetica"/>
                <a:ea typeface="+mn-ea"/>
                <a:cs typeface="Helvetica"/>
                <a:sym typeface="Trebuchet MS"/>
              </a:defRPr>
            </a:lvl4pPr>
            <a:lvl5pPr marL="2146300" indent="-317500" algn="just" eaLnBrk="1" hangingPunct="1">
              <a:lnSpc>
                <a:spcPct val="120000"/>
              </a:lnSpc>
              <a:spcBef>
                <a:spcPts val="1000"/>
              </a:spcBef>
              <a:buSzPct val="50000"/>
              <a:buBlip>
                <a:blip r:embed="rId11"/>
              </a:buBlip>
              <a:defRPr sz="2000">
                <a:solidFill>
                  <a:srgbClr val="005493"/>
                </a:solidFill>
                <a:latin typeface="Helvetica"/>
                <a:ea typeface="+mn-ea"/>
                <a:cs typeface="Helvetica"/>
                <a:sym typeface="Trebuchet MS"/>
              </a:defRPr>
            </a:lvl5pPr>
            <a:lvl6pPr marL="2540000" indent="-254000" algn="just" eaLnBrk="1" hangingPunct="1">
              <a:lnSpc>
                <a:spcPct val="120000"/>
              </a:lnSpc>
              <a:spcBef>
                <a:spcPts val="1000"/>
              </a:spcBef>
              <a:buSzPct val="100000"/>
              <a:buBlip>
                <a:blip r:embed="rId12"/>
              </a:buBlip>
              <a:defRPr sz="2000">
                <a:solidFill>
                  <a:srgbClr val="005488"/>
                </a:solidFill>
                <a:latin typeface="+mn-lt"/>
                <a:ea typeface="+mn-ea"/>
                <a:cs typeface="+mn-cs"/>
                <a:sym typeface="Trebuchet MS"/>
              </a:defRPr>
            </a:lvl6pPr>
            <a:lvl7pPr marL="2997200" indent="-254000" algn="just" eaLnBrk="1" hangingPunct="1">
              <a:lnSpc>
                <a:spcPct val="120000"/>
              </a:lnSpc>
              <a:spcBef>
                <a:spcPts val="1000"/>
              </a:spcBef>
              <a:buSzPct val="100000"/>
              <a:buBlip>
                <a:blip r:embed="rId12"/>
              </a:buBlip>
              <a:defRPr sz="2000">
                <a:solidFill>
                  <a:srgbClr val="005488"/>
                </a:solidFill>
                <a:latin typeface="+mn-lt"/>
                <a:ea typeface="+mn-ea"/>
                <a:cs typeface="+mn-cs"/>
                <a:sym typeface="Trebuchet MS"/>
              </a:defRPr>
            </a:lvl7pPr>
            <a:lvl8pPr marL="3454400" indent="-254000" algn="just" eaLnBrk="1" hangingPunct="1">
              <a:lnSpc>
                <a:spcPct val="120000"/>
              </a:lnSpc>
              <a:spcBef>
                <a:spcPts val="1000"/>
              </a:spcBef>
              <a:buSzPct val="100000"/>
              <a:buBlip>
                <a:blip r:embed="rId12"/>
              </a:buBlip>
              <a:defRPr sz="2000">
                <a:solidFill>
                  <a:srgbClr val="005488"/>
                </a:solidFill>
                <a:latin typeface="+mn-lt"/>
                <a:ea typeface="+mn-ea"/>
                <a:cs typeface="+mn-cs"/>
                <a:sym typeface="Trebuchet MS"/>
              </a:defRPr>
            </a:lvl8pPr>
            <a:lvl9pPr marL="3911600" indent="-254000" algn="just" eaLnBrk="1" hangingPunct="1">
              <a:lnSpc>
                <a:spcPct val="120000"/>
              </a:lnSpc>
              <a:spcBef>
                <a:spcPts val="1000"/>
              </a:spcBef>
              <a:buSzPct val="100000"/>
              <a:buBlip>
                <a:blip r:embed="rId12"/>
              </a:buBlip>
              <a:defRPr sz="2000">
                <a:solidFill>
                  <a:srgbClr val="005488"/>
                </a:solidFill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PT" dirty="0">
                <a:solidFill>
                  <a:schemeClr val="tx1"/>
                </a:solidFill>
              </a:rPr>
              <a:t>Metais Pesados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PT" dirty="0">
                <a:solidFill>
                  <a:schemeClr val="tx1"/>
                </a:solidFill>
              </a:rPr>
              <a:t>Azoto </a:t>
            </a:r>
            <a:r>
              <a:rPr lang="pt-PT" dirty="0" err="1">
                <a:solidFill>
                  <a:schemeClr val="tx1"/>
                </a:solidFill>
              </a:rPr>
              <a:t>Kjeldhal</a:t>
            </a:r>
            <a:r>
              <a:rPr lang="pt-PT" dirty="0">
                <a:solidFill>
                  <a:schemeClr val="tx1"/>
                </a:solidFill>
              </a:rPr>
              <a:t> Total e Amoniacal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PT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PT" dirty="0">
                <a:solidFill>
                  <a:schemeClr val="tx1"/>
                </a:solidFill>
              </a:rPr>
              <a:t>Análise de Fósforo (P</a:t>
            </a:r>
            <a:r>
              <a:rPr lang="pt-PT" baseline="-25000" dirty="0">
                <a:solidFill>
                  <a:schemeClr val="tx1"/>
                </a:solidFill>
              </a:rPr>
              <a:t>2</a:t>
            </a:r>
            <a:r>
              <a:rPr lang="pt-PT" dirty="0">
                <a:solidFill>
                  <a:schemeClr val="tx1"/>
                </a:solidFill>
              </a:rPr>
              <a:t>O</a:t>
            </a:r>
            <a:r>
              <a:rPr lang="pt-PT" baseline="-25000" dirty="0">
                <a:solidFill>
                  <a:schemeClr val="tx1"/>
                </a:solidFill>
              </a:rPr>
              <a:t>5</a:t>
            </a:r>
            <a:r>
              <a:rPr lang="pt-PT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pt-PT" dirty="0">
              <a:solidFill>
                <a:schemeClr val="tx1"/>
              </a:solidFill>
            </a:endParaRPr>
          </a:p>
        </p:txBody>
      </p:sp>
      <p:pic>
        <p:nvPicPr>
          <p:cNvPr id="18" name="Picture 1" descr="E:\Instituto Politécnico de Bragança\Congressos\Chempor2018\a0e5119ced3cb1a55661805a6d2fa4a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424486" y="5508901"/>
            <a:ext cx="1366114" cy="885884"/>
          </a:xfrm>
          <a:prstGeom prst="rect">
            <a:avLst/>
          </a:prstGeom>
          <a:noFill/>
        </p:spPr>
      </p:pic>
      <p:pic>
        <p:nvPicPr>
          <p:cNvPr id="19" name="Picture 2" descr="Imagem relacionad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885" y="3123991"/>
            <a:ext cx="2401831" cy="176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Agrupar 13"/>
          <p:cNvGrpSpPr/>
          <p:nvPr/>
        </p:nvGrpSpPr>
        <p:grpSpPr>
          <a:xfrm>
            <a:off x="8249725" y="1207516"/>
            <a:ext cx="3352445" cy="1279209"/>
            <a:chOff x="4240771" y="1334870"/>
            <a:chExt cx="3352445" cy="1279209"/>
          </a:xfrm>
        </p:grpSpPr>
        <p:pic>
          <p:nvPicPr>
            <p:cNvPr id="21" name="Picture 2" descr="Resultado de imagem para espectrÃ´metro de absorÃ§Ã£o atÃ´mica de chama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0429" y="1419105"/>
              <a:ext cx="1322787" cy="1194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4" descr="Resultado de imagem para reator laboratorial fechado aÃ§o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0771" y="1334870"/>
              <a:ext cx="1621492" cy="1216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Áudio 1">
            <a:hlinkClick r:id="" action="ppaction://media"/>
            <a:extLst>
              <a:ext uri="{FF2B5EF4-FFF2-40B4-BE49-F238E27FC236}">
                <a16:creationId xmlns="" xmlns:a16="http://schemas.microsoft.com/office/drawing/2014/main" id="{B9892F44-0838-4B90-BB34-A8CAFF7B9B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4"/>
    </mc:Choice>
    <mc:Fallback xmlns="">
      <p:transition spd="slow" advTm="14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1 Rectángulo"/>
          <p:cNvSpPr>
            <a:spLocks noChangeArrowheads="1"/>
          </p:cNvSpPr>
          <p:nvPr/>
        </p:nvSpPr>
        <p:spPr bwMode="auto">
          <a:xfrm>
            <a:off x="1" y="295142"/>
            <a:ext cx="12191999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452909"/>
            <a:ext cx="11758411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As amostras de lixiviado apresentam uma grande variabilidade em termos da sua composição química, nomeadamente do teor em água, e das propriedades físicas, devida essencialmente às condições de recolha e de armazenamento do próprio lixiviado, num tanque aberto sujeito às condições atmosféricas e a contaminações físicas, químicas e biológicas provenientes do meio envolvente.</a:t>
            </a:r>
          </a:p>
          <a:p>
            <a:pPr lvl="1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O lixiviado apresenta bons resultados de composição de TOC, atingindo os requisitos mínimos após um processo simples de concentração.</a:t>
            </a:r>
          </a:p>
          <a:p>
            <a:pPr lvl="1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Os conteúdos em metais pesados devem ser reduzidos para se adequarem aos requisitos da legislação, especialmente para Cd e </a:t>
            </a:r>
            <a:r>
              <a:rPr lang="pt-PT" sz="2000" dirty="0" err="1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pt-PT" sz="2000" dirty="0">
                <a:latin typeface="Arial" panose="020B0604020202020204" pitchFamily="34" charset="0"/>
                <a:cs typeface="Arial" panose="020B0604020202020204" pitchFamily="34" charset="0"/>
              </a:rPr>
              <a:t> Os nutrientes N e P apresentam baixos teores mesmo após o processo de concentração.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70527" y="991244"/>
            <a:ext cx="1890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/>
              <a:t>CONCLUSÕES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="" xmlns:a16="http://schemas.microsoft.com/office/drawing/2014/main" id="{9398695E-06F6-4894-88BC-7944A7C87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8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47"/>
    </mc:Choice>
    <mc:Fallback xmlns="">
      <p:transition spd="slow" advTm="58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1 Rectángulo"/>
          <p:cNvSpPr>
            <a:spLocks noChangeArrowheads="1"/>
          </p:cNvSpPr>
          <p:nvPr/>
        </p:nvSpPr>
        <p:spPr bwMode="auto">
          <a:xfrm>
            <a:off x="0" y="230597"/>
            <a:ext cx="12192000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graphicFrame>
        <p:nvGraphicFramePr>
          <p:cNvPr id="21" name="Tabela 20">
            <a:extLst>
              <a:ext uri="{FF2B5EF4-FFF2-40B4-BE49-F238E27FC236}">
                <a16:creationId xmlns="" xmlns:a16="http://schemas.microsoft.com/office/drawing/2014/main" id="{D9E32321-8341-4E40-891A-6A9B85AF7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397371"/>
              </p:ext>
            </p:extLst>
          </p:nvPr>
        </p:nvGraphicFramePr>
        <p:xfrm>
          <a:off x="2905025" y="2160136"/>
          <a:ext cx="6069322" cy="2078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8516">
                  <a:extLst>
                    <a:ext uri="{9D8B030D-6E8A-4147-A177-3AD203B41FA5}">
                      <a16:colId xmlns="" xmlns:a16="http://schemas.microsoft.com/office/drawing/2014/main" val="1877162547"/>
                    </a:ext>
                  </a:extLst>
                </a:gridCol>
                <a:gridCol w="1717039">
                  <a:extLst>
                    <a:ext uri="{9D8B030D-6E8A-4147-A177-3AD203B41FA5}">
                      <a16:colId xmlns="" xmlns:a16="http://schemas.microsoft.com/office/drawing/2014/main" val="3535536824"/>
                    </a:ext>
                  </a:extLst>
                </a:gridCol>
                <a:gridCol w="877645">
                  <a:extLst>
                    <a:ext uri="{9D8B030D-6E8A-4147-A177-3AD203B41FA5}">
                      <a16:colId xmlns="" xmlns:a16="http://schemas.microsoft.com/office/drawing/2014/main" val="215396756"/>
                    </a:ext>
                  </a:extLst>
                </a:gridCol>
                <a:gridCol w="1956122">
                  <a:extLst>
                    <a:ext uri="{9D8B030D-6E8A-4147-A177-3AD203B41FA5}">
                      <a16:colId xmlns="" xmlns:a16="http://schemas.microsoft.com/office/drawing/2014/main" val="1591235850"/>
                    </a:ext>
                  </a:extLst>
                </a:gridCol>
              </a:tblGrid>
              <a:tr h="668196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Fevereiro</a:t>
                      </a:r>
                      <a:r>
                        <a:rPr lang="pt-BR" sz="2000" baseline="0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000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t-BR" sz="2000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Densidade (</a:t>
                      </a:r>
                      <a:r>
                        <a:rPr lang="pt-BR" sz="2000" noProof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pt-BR" sz="2000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/cm</a:t>
                      </a:r>
                      <a:r>
                        <a:rPr lang="pt-BR" sz="2000" baseline="30000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pt-BR" sz="2000" baseline="0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pt-BR" sz="2000" noProof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Condutividade (</a:t>
                      </a:r>
                      <a:r>
                        <a:rPr lang="pt-BR" sz="2000" noProof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mS</a:t>
                      </a:r>
                      <a:r>
                        <a:rPr lang="pt-BR" sz="2000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/cm)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4220813406"/>
                  </a:ext>
                </a:extLst>
              </a:tr>
              <a:tr h="352615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Original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016121167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Filtrada</a:t>
                      </a: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600388783"/>
                  </a:ext>
                </a:extLst>
              </a:tr>
              <a:tr h="3854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1,19x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834782178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1,85x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098700190"/>
                  </a:ext>
                </a:extLst>
              </a:tr>
            </a:tbl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50E3D878-0CDD-1345-AFDF-B12D53BD3C2F}"/>
              </a:ext>
            </a:extLst>
          </p:cNvPr>
          <p:cNvSpPr/>
          <p:nvPr/>
        </p:nvSpPr>
        <p:spPr>
          <a:xfrm>
            <a:off x="0" y="928960"/>
            <a:ext cx="11794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 acordo com a legislação de 2016 da União Europeia</a:t>
            </a:r>
          </a:p>
          <a:p>
            <a:pPr algn="ctr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Adubo organomineral líquido: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3%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ou mais de Carbono Orgânico, ou seja, mais de 30000 mg/L de TOC.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="" xmlns:a16="http://schemas.microsoft.com/office/drawing/2014/main" id="{A4B5BE83-3373-494B-9DC5-5FD7824EE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407744"/>
              </p:ext>
            </p:extLst>
          </p:nvPr>
        </p:nvGraphicFramePr>
        <p:xfrm>
          <a:off x="960391" y="4513987"/>
          <a:ext cx="10035863" cy="2078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9097">
                  <a:extLst>
                    <a:ext uri="{9D8B030D-6E8A-4147-A177-3AD203B41FA5}">
                      <a16:colId xmlns="" xmlns:a16="http://schemas.microsoft.com/office/drawing/2014/main" val="169007377"/>
                    </a:ext>
                  </a:extLst>
                </a:gridCol>
                <a:gridCol w="901479">
                  <a:extLst>
                    <a:ext uri="{9D8B030D-6E8A-4147-A177-3AD203B41FA5}">
                      <a16:colId xmlns="" xmlns:a16="http://schemas.microsoft.com/office/drawing/2014/main" val="434647909"/>
                    </a:ext>
                  </a:extLst>
                </a:gridCol>
                <a:gridCol w="770229">
                  <a:extLst>
                    <a:ext uri="{9D8B030D-6E8A-4147-A177-3AD203B41FA5}">
                      <a16:colId xmlns="" xmlns:a16="http://schemas.microsoft.com/office/drawing/2014/main" val="2884128534"/>
                    </a:ext>
                  </a:extLst>
                </a:gridCol>
                <a:gridCol w="874053">
                  <a:extLst>
                    <a:ext uri="{9D8B030D-6E8A-4147-A177-3AD203B41FA5}">
                      <a16:colId xmlns="" xmlns:a16="http://schemas.microsoft.com/office/drawing/2014/main" val="3983953854"/>
                    </a:ext>
                  </a:extLst>
                </a:gridCol>
                <a:gridCol w="993761">
                  <a:extLst>
                    <a:ext uri="{9D8B030D-6E8A-4147-A177-3AD203B41FA5}">
                      <a16:colId xmlns="" xmlns:a16="http://schemas.microsoft.com/office/drawing/2014/main" val="3160075589"/>
                    </a:ext>
                  </a:extLst>
                </a:gridCol>
                <a:gridCol w="873609">
                  <a:extLst>
                    <a:ext uri="{9D8B030D-6E8A-4147-A177-3AD203B41FA5}">
                      <a16:colId xmlns="" xmlns:a16="http://schemas.microsoft.com/office/drawing/2014/main" val="3747446364"/>
                    </a:ext>
                  </a:extLst>
                </a:gridCol>
                <a:gridCol w="720368">
                  <a:extLst>
                    <a:ext uri="{9D8B030D-6E8A-4147-A177-3AD203B41FA5}">
                      <a16:colId xmlns="" xmlns:a16="http://schemas.microsoft.com/office/drawing/2014/main" val="1103300417"/>
                    </a:ext>
                  </a:extLst>
                </a:gridCol>
                <a:gridCol w="904808">
                  <a:extLst>
                    <a:ext uri="{9D8B030D-6E8A-4147-A177-3AD203B41FA5}">
                      <a16:colId xmlns="" xmlns:a16="http://schemas.microsoft.com/office/drawing/2014/main" val="2756113127"/>
                    </a:ext>
                  </a:extLst>
                </a:gridCol>
                <a:gridCol w="842407">
                  <a:extLst>
                    <a:ext uri="{9D8B030D-6E8A-4147-A177-3AD203B41FA5}">
                      <a16:colId xmlns="" xmlns:a16="http://schemas.microsoft.com/office/drawing/2014/main" val="2107597467"/>
                    </a:ext>
                  </a:extLst>
                </a:gridCol>
                <a:gridCol w="844391">
                  <a:extLst>
                    <a:ext uri="{9D8B030D-6E8A-4147-A177-3AD203B41FA5}">
                      <a16:colId xmlns="" xmlns:a16="http://schemas.microsoft.com/office/drawing/2014/main" val="1492165620"/>
                    </a:ext>
                  </a:extLst>
                </a:gridCol>
                <a:gridCol w="1011661">
                  <a:extLst>
                    <a:ext uri="{9D8B030D-6E8A-4147-A177-3AD203B41FA5}">
                      <a16:colId xmlns="" xmlns:a16="http://schemas.microsoft.com/office/drawing/2014/main" val="2151423194"/>
                    </a:ext>
                  </a:extLst>
                </a:gridCol>
              </a:tblGrid>
              <a:tr h="449866">
                <a:tc rowSpan="2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Amostra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%TOC</a:t>
                      </a: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%m/m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mg/kg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549799883"/>
                  </a:ext>
                </a:extLst>
              </a:tr>
              <a:tr h="760598">
                <a:tc v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pt-BR" sz="18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Azoto (N)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Fósforo (P)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Potássio (K)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Cobre (Cu)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Zinco (</a:t>
                      </a:r>
                      <a:r>
                        <a:rPr lang="pt-PT" sz="1600" b="1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Zn</a:t>
                      </a:r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Cádmio (Cd)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Crómio (</a:t>
                      </a:r>
                      <a:r>
                        <a:rPr lang="pt-PT" sz="1600" b="1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</a:t>
                      </a:r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Níquel (Ni)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Chumbo (Pb)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328140550"/>
                  </a:ext>
                </a:extLst>
              </a:tr>
              <a:tr h="33758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pt-BR" sz="2000" kern="12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EU, 2016</a:t>
                      </a:r>
                      <a:endParaRPr lang="pt-BR" sz="2000" noProof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682535871"/>
                  </a:ext>
                </a:extLst>
              </a:tr>
              <a:tr h="530151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Fevereiro 2019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&lt;0,02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099209976"/>
                  </a:ext>
                </a:extLst>
              </a:tr>
            </a:tbl>
          </a:graphicData>
        </a:graphic>
      </p:graphicFrame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C0F7D6C2-9409-AD4F-BAFA-8EDEF9B4554E}"/>
              </a:ext>
            </a:extLst>
          </p:cNvPr>
          <p:cNvSpPr/>
          <p:nvPr/>
        </p:nvSpPr>
        <p:spPr>
          <a:xfrm>
            <a:off x="8275897" y="4954991"/>
            <a:ext cx="844952" cy="163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="" xmlns:a16="http://schemas.microsoft.com/office/drawing/2014/main" id="{4FDF8B9F-C672-4138-B361-3AD531378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93"/>
    </mc:Choice>
    <mc:Fallback xmlns="">
      <p:transition spd="slow" advTm="29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1 Rectángulo"/>
          <p:cNvSpPr>
            <a:spLocks noChangeArrowheads="1"/>
          </p:cNvSpPr>
          <p:nvPr/>
        </p:nvSpPr>
        <p:spPr bwMode="auto">
          <a:xfrm>
            <a:off x="0" y="230597"/>
            <a:ext cx="12192000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graphicFrame>
        <p:nvGraphicFramePr>
          <p:cNvPr id="21" name="Tabela 20">
            <a:extLst>
              <a:ext uri="{FF2B5EF4-FFF2-40B4-BE49-F238E27FC236}">
                <a16:creationId xmlns="" xmlns:a16="http://schemas.microsoft.com/office/drawing/2014/main" id="{D9E32321-8341-4E40-891A-6A9B85AF7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268075"/>
              </p:ext>
            </p:extLst>
          </p:nvPr>
        </p:nvGraphicFramePr>
        <p:xfrm>
          <a:off x="3592584" y="745255"/>
          <a:ext cx="5006831" cy="2469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6750">
                  <a:extLst>
                    <a:ext uri="{9D8B030D-6E8A-4147-A177-3AD203B41FA5}">
                      <a16:colId xmlns="" xmlns:a16="http://schemas.microsoft.com/office/drawing/2014/main" val="1877162547"/>
                    </a:ext>
                  </a:extLst>
                </a:gridCol>
                <a:gridCol w="1795463">
                  <a:extLst>
                    <a:ext uri="{9D8B030D-6E8A-4147-A177-3AD203B41FA5}">
                      <a16:colId xmlns="" xmlns:a16="http://schemas.microsoft.com/office/drawing/2014/main" val="3535536824"/>
                    </a:ext>
                  </a:extLst>
                </a:gridCol>
                <a:gridCol w="1274618">
                  <a:extLst>
                    <a:ext uri="{9D8B030D-6E8A-4147-A177-3AD203B41FA5}">
                      <a16:colId xmlns="" xmlns:a16="http://schemas.microsoft.com/office/drawing/2014/main" val="1541089866"/>
                    </a:ext>
                  </a:extLst>
                </a:gridCol>
              </a:tblGrid>
              <a:tr h="668196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Fevereiro</a:t>
                      </a:r>
                      <a:r>
                        <a:rPr lang="pt-BR" sz="2000" baseline="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%SST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%SSF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4220813406"/>
                  </a:ext>
                </a:extLst>
              </a:tr>
              <a:tr h="440913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EU, 2016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718028641"/>
                  </a:ext>
                </a:extLst>
              </a:tr>
              <a:tr h="352615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Original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2016121167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Filtrada</a:t>
                      </a: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600388783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1,19x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834782178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1,85x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098700190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="" xmlns:a16="http://schemas.microsoft.com/office/drawing/2014/main" id="{58B7DF59-7F08-714E-B841-5EA210BDD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921927"/>
              </p:ext>
            </p:extLst>
          </p:nvPr>
        </p:nvGraphicFramePr>
        <p:xfrm>
          <a:off x="453527" y="3617713"/>
          <a:ext cx="5006831" cy="28056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6750">
                  <a:extLst>
                    <a:ext uri="{9D8B030D-6E8A-4147-A177-3AD203B41FA5}">
                      <a16:colId xmlns="" xmlns:a16="http://schemas.microsoft.com/office/drawing/2014/main" val="1372467901"/>
                    </a:ext>
                  </a:extLst>
                </a:gridCol>
                <a:gridCol w="1795463">
                  <a:extLst>
                    <a:ext uri="{9D8B030D-6E8A-4147-A177-3AD203B41FA5}">
                      <a16:colId xmlns="" xmlns:a16="http://schemas.microsoft.com/office/drawing/2014/main" val="3445863261"/>
                    </a:ext>
                  </a:extLst>
                </a:gridCol>
                <a:gridCol w="1274618">
                  <a:extLst>
                    <a:ext uri="{9D8B030D-6E8A-4147-A177-3AD203B41FA5}">
                      <a16:colId xmlns="" xmlns:a16="http://schemas.microsoft.com/office/drawing/2014/main" val="1701482019"/>
                    </a:ext>
                  </a:extLst>
                </a:gridCol>
              </a:tblGrid>
              <a:tr h="668196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Fevereiro</a:t>
                      </a:r>
                      <a:r>
                        <a:rPr lang="pt-BR" sz="2000" baseline="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t-BR" sz="20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%SST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%SSF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4194516891"/>
                  </a:ext>
                </a:extLst>
              </a:tr>
              <a:tr h="440913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10-0,1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57528744"/>
                  </a:ext>
                </a:extLst>
              </a:tr>
              <a:tr h="35261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11-0,1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902332611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12-0,1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077448033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10-0,2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426163013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11-0,2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77505592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12-0,2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166784456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="" xmlns:a16="http://schemas.microsoft.com/office/drawing/2014/main" id="{D54369F3-7867-9748-8398-D27CC808A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482204"/>
              </p:ext>
            </p:extLst>
          </p:nvPr>
        </p:nvGraphicFramePr>
        <p:xfrm>
          <a:off x="6731643" y="3281735"/>
          <a:ext cx="5006831" cy="3477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6750">
                  <a:extLst>
                    <a:ext uri="{9D8B030D-6E8A-4147-A177-3AD203B41FA5}">
                      <a16:colId xmlns="" xmlns:a16="http://schemas.microsoft.com/office/drawing/2014/main" val="1372467901"/>
                    </a:ext>
                  </a:extLst>
                </a:gridCol>
                <a:gridCol w="1795463">
                  <a:extLst>
                    <a:ext uri="{9D8B030D-6E8A-4147-A177-3AD203B41FA5}">
                      <a16:colId xmlns="" xmlns:a16="http://schemas.microsoft.com/office/drawing/2014/main" val="3445863261"/>
                    </a:ext>
                  </a:extLst>
                </a:gridCol>
                <a:gridCol w="1274618">
                  <a:extLst>
                    <a:ext uri="{9D8B030D-6E8A-4147-A177-3AD203B41FA5}">
                      <a16:colId xmlns="" xmlns:a16="http://schemas.microsoft.com/office/drawing/2014/main" val="1701482019"/>
                    </a:ext>
                  </a:extLst>
                </a:gridCol>
              </a:tblGrid>
              <a:tr h="668196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Fevereiro</a:t>
                      </a:r>
                      <a:r>
                        <a:rPr lang="pt-BR" sz="2000" baseline="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%SST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%SSF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4194516891"/>
                  </a:ext>
                </a:extLst>
              </a:tr>
              <a:tr h="440913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ASA 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57528744"/>
                  </a:ext>
                </a:extLst>
              </a:tr>
              <a:tr h="35261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KOA 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902332611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KAA 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077448033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 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426163013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ASA 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77505592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KOA 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166784456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KAA 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057930132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 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83417034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412125" y="3116686"/>
            <a:ext cx="1986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/>
              <a:t>Carvões ativados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764592" y="2729455"/>
            <a:ext cx="904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/>
              <a:t>Argilas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="" xmlns:a16="http://schemas.microsoft.com/office/drawing/2014/main" id="{AD5322C1-0F13-4015-9B81-9697E686F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8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94"/>
    </mc:Choice>
    <mc:Fallback xmlns="">
      <p:transition spd="slow" advTm="29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xão em Ângulos Retos 8">
            <a:extLst>
              <a:ext uri="{FF2B5EF4-FFF2-40B4-BE49-F238E27FC236}">
                <a16:creationId xmlns="" xmlns:a16="http://schemas.microsoft.com/office/drawing/2014/main" id="{D70DFE08-FB2A-3442-80D2-90EB3AAD2207}"/>
              </a:ext>
            </a:extLst>
          </p:cNvPr>
          <p:cNvCxnSpPr>
            <a:cxnSpLocks/>
            <a:endCxn id="3" idx="0"/>
          </p:cNvCxnSpPr>
          <p:nvPr/>
        </p:nvCxnSpPr>
        <p:spPr>
          <a:xfrm rot="5400000">
            <a:off x="2542359" y="2601498"/>
            <a:ext cx="1267340" cy="833115"/>
          </a:xfrm>
          <a:prstGeom prst="bentConnector3">
            <a:avLst>
              <a:gd name="adj1" fmla="val 1595"/>
            </a:avLst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21 Rectángulo"/>
          <p:cNvSpPr>
            <a:spLocks noChangeArrowheads="1"/>
          </p:cNvSpPr>
          <p:nvPr/>
        </p:nvSpPr>
        <p:spPr bwMode="auto">
          <a:xfrm>
            <a:off x="0" y="230597"/>
            <a:ext cx="12192000" cy="4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4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  <a:defRPr/>
            </a:pPr>
            <a:r>
              <a:rPr lang="pt-PT" altLang="es-ES" sz="2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3.2: Análise da viabilidade do aproveitamento das águas lixiviadas na produção de fertilizantes</a:t>
            </a:r>
          </a:p>
        </p:txBody>
      </p:sp>
      <p:graphicFrame>
        <p:nvGraphicFramePr>
          <p:cNvPr id="21" name="Tabela 20">
            <a:extLst>
              <a:ext uri="{FF2B5EF4-FFF2-40B4-BE49-F238E27FC236}">
                <a16:creationId xmlns="" xmlns:a16="http://schemas.microsoft.com/office/drawing/2014/main" id="{D9E32321-8341-4E40-891A-6A9B85AF7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332611"/>
              </p:ext>
            </p:extLst>
          </p:nvPr>
        </p:nvGraphicFramePr>
        <p:xfrm>
          <a:off x="3592584" y="745255"/>
          <a:ext cx="3732213" cy="2469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6750">
                  <a:extLst>
                    <a:ext uri="{9D8B030D-6E8A-4147-A177-3AD203B41FA5}">
                      <a16:colId xmlns="" xmlns:a16="http://schemas.microsoft.com/office/drawing/2014/main" val="1877162547"/>
                    </a:ext>
                  </a:extLst>
                </a:gridCol>
                <a:gridCol w="1795463">
                  <a:extLst>
                    <a:ext uri="{9D8B030D-6E8A-4147-A177-3AD203B41FA5}">
                      <a16:colId xmlns="" xmlns:a16="http://schemas.microsoft.com/office/drawing/2014/main" val="3535536824"/>
                    </a:ext>
                  </a:extLst>
                </a:gridCol>
              </a:tblGrid>
              <a:tr h="668196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Fevereiro</a:t>
                      </a:r>
                      <a:r>
                        <a:rPr lang="pt-BR" sz="2000" baseline="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%TOC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4220813406"/>
                  </a:ext>
                </a:extLst>
              </a:tr>
              <a:tr h="440913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EU, 2016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3718028641"/>
                  </a:ext>
                </a:extLst>
              </a:tr>
              <a:tr h="352615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Original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016121167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Filtrada</a:t>
                      </a: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600388783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1,19x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834782178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1,85x</a:t>
                      </a:r>
                      <a:endParaRPr lang="pt-B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098700190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="" xmlns:a16="http://schemas.microsoft.com/office/drawing/2014/main" id="{58B7DF59-7F08-714E-B841-5EA210BDD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736039"/>
              </p:ext>
            </p:extLst>
          </p:nvPr>
        </p:nvGraphicFramePr>
        <p:xfrm>
          <a:off x="893365" y="3651725"/>
          <a:ext cx="3732213" cy="28056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6750">
                  <a:extLst>
                    <a:ext uri="{9D8B030D-6E8A-4147-A177-3AD203B41FA5}">
                      <a16:colId xmlns="" xmlns:a16="http://schemas.microsoft.com/office/drawing/2014/main" val="1372467901"/>
                    </a:ext>
                  </a:extLst>
                </a:gridCol>
                <a:gridCol w="1795463">
                  <a:extLst>
                    <a:ext uri="{9D8B030D-6E8A-4147-A177-3AD203B41FA5}">
                      <a16:colId xmlns="" xmlns:a16="http://schemas.microsoft.com/office/drawing/2014/main" val="3445863261"/>
                    </a:ext>
                  </a:extLst>
                </a:gridCol>
              </a:tblGrid>
              <a:tr h="668196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Fevereiro</a:t>
                      </a:r>
                      <a:r>
                        <a:rPr lang="pt-BR" sz="2000" baseline="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%TOC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4194516891"/>
                  </a:ext>
                </a:extLst>
              </a:tr>
              <a:tr h="440913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10-0,1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57528744"/>
                  </a:ext>
                </a:extLst>
              </a:tr>
              <a:tr h="35261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11-0,1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902332611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12-0,1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077448033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10-0,2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426163013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11-0,2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77505592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12-0,2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166784456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="" xmlns:a16="http://schemas.microsoft.com/office/drawing/2014/main" id="{D54369F3-7867-9748-8398-D27CC808A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444022"/>
              </p:ext>
            </p:extLst>
          </p:nvPr>
        </p:nvGraphicFramePr>
        <p:xfrm>
          <a:off x="6986287" y="3362618"/>
          <a:ext cx="3732213" cy="3383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6750">
                  <a:extLst>
                    <a:ext uri="{9D8B030D-6E8A-4147-A177-3AD203B41FA5}">
                      <a16:colId xmlns="" xmlns:a16="http://schemas.microsoft.com/office/drawing/2014/main" val="1372467901"/>
                    </a:ext>
                  </a:extLst>
                </a:gridCol>
                <a:gridCol w="1795463">
                  <a:extLst>
                    <a:ext uri="{9D8B030D-6E8A-4147-A177-3AD203B41FA5}">
                      <a16:colId xmlns="" xmlns:a16="http://schemas.microsoft.com/office/drawing/2014/main" val="3445863261"/>
                    </a:ext>
                  </a:extLst>
                </a:gridCol>
              </a:tblGrid>
              <a:tr h="668196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Fevereiro</a:t>
                      </a:r>
                      <a:r>
                        <a:rPr lang="pt-BR" sz="2000" baseline="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pt-BR" sz="2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%TOC</a:t>
                      </a:r>
                      <a:endParaRPr lang="pt-BR" sz="20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4194516891"/>
                  </a:ext>
                </a:extLst>
              </a:tr>
              <a:tr h="347171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ASA 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57528744"/>
                  </a:ext>
                </a:extLst>
              </a:tr>
              <a:tr h="35261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KOA 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902332611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KAA 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077448033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 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426163013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ASA 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77505592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KOA 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166784456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KAA 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057930132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 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83417034"/>
                  </a:ext>
                </a:extLst>
              </a:tr>
            </a:tbl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0FCE7816-8271-C941-9E84-9A35581D39E2}"/>
              </a:ext>
            </a:extLst>
          </p:cNvPr>
          <p:cNvSpPr/>
          <p:nvPr/>
        </p:nvSpPr>
        <p:spPr>
          <a:xfrm>
            <a:off x="5521124" y="2233914"/>
            <a:ext cx="1803673" cy="3125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xão em Ângulos Retos 11">
            <a:extLst>
              <a:ext uri="{FF2B5EF4-FFF2-40B4-BE49-F238E27FC236}">
                <a16:creationId xmlns="" xmlns:a16="http://schemas.microsoft.com/office/drawing/2014/main" id="{F7B59B99-95B1-7F4E-A000-71689FF66C6E}"/>
              </a:ext>
            </a:extLst>
          </p:cNvPr>
          <p:cNvCxnSpPr>
            <a:cxnSpLocks/>
            <a:stCxn id="6" idx="3"/>
            <a:endCxn id="8" idx="0"/>
          </p:cNvCxnSpPr>
          <p:nvPr/>
        </p:nvCxnSpPr>
        <p:spPr>
          <a:xfrm>
            <a:off x="7324797" y="2390172"/>
            <a:ext cx="1527596" cy="972446"/>
          </a:xfrm>
          <a:prstGeom prst="bentConnector2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412125" y="3116686"/>
            <a:ext cx="1986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/>
              <a:t>Carvões ativados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751459" y="2793850"/>
            <a:ext cx="904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/>
              <a:t>Argilas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="" xmlns:a16="http://schemas.microsoft.com/office/drawing/2014/main" id="{F54492F8-9706-43C1-BB80-95E516C28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3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5"/>
    </mc:Choice>
    <mc:Fallback xmlns="">
      <p:transition spd="slow" advTm="4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1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4667</TotalTime>
  <Words>3176</Words>
  <Application>Microsoft Office PowerPoint</Application>
  <PresentationFormat>Ecrã Panorâmico</PresentationFormat>
  <Paragraphs>622</Paragraphs>
  <Slides>25</Slides>
  <Notes>0</Notes>
  <HiddenSlides>0</HiddenSlides>
  <MMClips>22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Helvetica</vt:lpstr>
      <vt:lpstr>Helvetica-Normal</vt:lpstr>
      <vt:lpstr>Times New Roman</vt:lpstr>
      <vt:lpstr>Trebuchet MS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Brito</dc:creator>
  <cp:lastModifiedBy>eduarda luso</cp:lastModifiedBy>
  <cp:revision>232</cp:revision>
  <dcterms:created xsi:type="dcterms:W3CDTF">2017-07-20T18:45:04Z</dcterms:created>
  <dcterms:modified xsi:type="dcterms:W3CDTF">2021-05-25T20:26:28Z</dcterms:modified>
</cp:coreProperties>
</file>