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9" r:id="rId9"/>
    <p:sldId id="270" r:id="rId10"/>
    <p:sldId id="264" r:id="rId11"/>
    <p:sldId id="265" r:id="rId12"/>
    <p:sldId id="266" r:id="rId13"/>
    <p:sldId id="267" r:id="rId14"/>
    <p:sldId id="268" r:id="rId15"/>
    <p:sldId id="258"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60B"/>
    <a:srgbClr val="0B4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p:scale>
          <a:sx n="70" d="100"/>
          <a:sy n="70" d="100"/>
        </p:scale>
        <p:origin x="-42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CAB0F-ABF5-44FE-AF3D-6087F3A93349}" type="doc">
      <dgm:prSet loTypeId="urn:microsoft.com/office/officeart/2005/8/layout/bProcess3" loCatId="process" qsTypeId="urn:microsoft.com/office/officeart/2005/8/quickstyle/simple1" qsCatId="simple" csTypeId="urn:microsoft.com/office/officeart/2005/8/colors/accent1_4" csCatId="accent1" phldr="1"/>
      <dgm:spPr/>
    </dgm:pt>
    <dgm:pt modelId="{6F55D021-8E9A-44D9-9D30-4EEAE0F23E8F}">
      <dgm:prSet phldrT="[Texte]"/>
      <dgm:spPr>
        <a:solidFill>
          <a:schemeClr val="accent4"/>
        </a:solidFill>
      </dgm:spPr>
      <dgm:t>
        <a:bodyPr/>
        <a:lstStyle/>
        <a:p>
          <a:pPr algn="ctr"/>
          <a:r>
            <a:rPr lang="en-US" noProof="0" dirty="0"/>
            <a:t>Collection of Silver Economy actors needs </a:t>
          </a:r>
        </a:p>
      </dgm:t>
    </dgm:pt>
    <dgm:pt modelId="{BDDDD0A3-F454-41CA-AE5E-5C3C843206BD}" type="parTrans" cxnId="{7384D58D-939B-46FD-B3D2-3C5586097882}">
      <dgm:prSet/>
      <dgm:spPr/>
      <dgm:t>
        <a:bodyPr/>
        <a:lstStyle/>
        <a:p>
          <a:pPr algn="ctr"/>
          <a:endParaRPr lang="fr-FR"/>
        </a:p>
      </dgm:t>
    </dgm:pt>
    <dgm:pt modelId="{51452AC3-B10C-4D92-9A40-87E39BAD0B64}" type="sibTrans" cxnId="{7384D58D-939B-46FD-B3D2-3C5586097882}">
      <dgm:prSet/>
      <dgm:spPr/>
      <dgm:t>
        <a:bodyPr/>
        <a:lstStyle/>
        <a:p>
          <a:pPr algn="ctr"/>
          <a:endParaRPr lang="fr-FR"/>
        </a:p>
      </dgm:t>
    </dgm:pt>
    <dgm:pt modelId="{277AFB57-60D2-490B-9F1A-0313635FAB94}">
      <dgm:prSet phldrT="[Texte]"/>
      <dgm:spPr>
        <a:solidFill>
          <a:schemeClr val="accent2"/>
        </a:solidFill>
      </dgm:spPr>
      <dgm:t>
        <a:bodyPr/>
        <a:lstStyle/>
        <a:p>
          <a:pPr algn="ctr"/>
          <a:r>
            <a:rPr lang="en-US" noProof="0" dirty="0"/>
            <a:t>Mapping of Silver Economy actors</a:t>
          </a:r>
        </a:p>
      </dgm:t>
    </dgm:pt>
    <dgm:pt modelId="{69CAF3B8-783F-4C18-9A3F-E6AA367869F4}" type="parTrans" cxnId="{ED80AE24-5F64-40E3-AE01-66837A99DCE7}">
      <dgm:prSet/>
      <dgm:spPr/>
      <dgm:t>
        <a:bodyPr/>
        <a:lstStyle/>
        <a:p>
          <a:pPr algn="ctr"/>
          <a:endParaRPr lang="fr-FR"/>
        </a:p>
      </dgm:t>
    </dgm:pt>
    <dgm:pt modelId="{DDC3098C-8622-4725-9148-24B0924F5411}" type="sibTrans" cxnId="{ED80AE24-5F64-40E3-AE01-66837A99DCE7}">
      <dgm:prSet/>
      <dgm:spPr/>
      <dgm:t>
        <a:bodyPr/>
        <a:lstStyle/>
        <a:p>
          <a:pPr algn="ctr"/>
          <a:endParaRPr lang="fr-FR"/>
        </a:p>
      </dgm:t>
    </dgm:pt>
    <dgm:pt modelId="{9DA5E8FB-E793-431A-AC48-1DBE32C491BF}">
      <dgm:prSet phldrT="[Texte]"/>
      <dgm:spPr>
        <a:solidFill>
          <a:schemeClr val="accent2"/>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noProof="0" dirty="0"/>
            <a:t>Expression of interest to identify the </a:t>
          </a:r>
          <a:r>
            <a:rPr lang="en-US" noProof="0" dirty="0" smtClean="0"/>
            <a:t>possible</a:t>
          </a:r>
        </a:p>
        <a:p>
          <a:pPr lvl="0" algn="ctr" defTabSz="1066800">
            <a:lnSpc>
              <a:spcPct val="90000"/>
            </a:lnSpc>
            <a:spcBef>
              <a:spcPct val="0"/>
            </a:spcBef>
            <a:spcAft>
              <a:spcPct val="35000"/>
            </a:spcAft>
          </a:pPr>
          <a:r>
            <a:rPr lang="en-US" noProof="0" dirty="0" smtClean="0"/>
            <a:t>digital responses</a:t>
          </a:r>
          <a:endParaRPr lang="en-US" noProof="0" dirty="0"/>
        </a:p>
      </dgm:t>
    </dgm:pt>
    <dgm:pt modelId="{9F11BD85-181B-4611-A492-3FD19990A522}" type="parTrans" cxnId="{70436F15-AB8F-47E7-B1A9-8B75B0C5EDE1}">
      <dgm:prSet/>
      <dgm:spPr/>
      <dgm:t>
        <a:bodyPr/>
        <a:lstStyle/>
        <a:p>
          <a:pPr algn="ctr"/>
          <a:endParaRPr lang="fr-FR"/>
        </a:p>
      </dgm:t>
    </dgm:pt>
    <dgm:pt modelId="{BA38555A-9AC1-4E47-8633-925EFB91E0AC}" type="sibTrans" cxnId="{70436F15-AB8F-47E7-B1A9-8B75B0C5EDE1}">
      <dgm:prSet/>
      <dgm:spPr/>
      <dgm:t>
        <a:bodyPr/>
        <a:lstStyle/>
        <a:p>
          <a:pPr algn="ctr"/>
          <a:endParaRPr lang="fr-FR"/>
        </a:p>
      </dgm:t>
    </dgm:pt>
    <dgm:pt modelId="{7604120A-F19E-4E30-A81E-87E7D588784B}">
      <dgm:prSet phldrT="[Texte]"/>
      <dgm:spPr>
        <a:solidFill>
          <a:schemeClr val="accent4"/>
        </a:solidFill>
      </dgm:spPr>
      <dgm:t>
        <a:bodyPr/>
        <a:lstStyle/>
        <a:p>
          <a:pPr algn="ctr"/>
          <a:r>
            <a:rPr lang="en-US" noProof="0" dirty="0"/>
            <a:t>Selection of 10 </a:t>
          </a:r>
          <a:r>
            <a:rPr lang="en-US" noProof="0" dirty="0" smtClean="0"/>
            <a:t>demonstrators</a:t>
          </a:r>
          <a:endParaRPr lang="en-US" noProof="0" dirty="0"/>
        </a:p>
      </dgm:t>
    </dgm:pt>
    <dgm:pt modelId="{4D02123E-29A5-4F0E-AE0C-BF719E2F2896}" type="parTrans" cxnId="{ACEAB5C3-10CE-4676-8C9F-BB4A8CE74B75}">
      <dgm:prSet/>
      <dgm:spPr/>
      <dgm:t>
        <a:bodyPr/>
        <a:lstStyle/>
        <a:p>
          <a:pPr algn="ctr"/>
          <a:endParaRPr lang="fr-FR"/>
        </a:p>
      </dgm:t>
    </dgm:pt>
    <dgm:pt modelId="{B0569F43-CFFF-4E01-905E-D7AFE0CCF924}" type="sibTrans" cxnId="{ACEAB5C3-10CE-4676-8C9F-BB4A8CE74B75}">
      <dgm:prSet/>
      <dgm:spPr/>
      <dgm:t>
        <a:bodyPr/>
        <a:lstStyle/>
        <a:p>
          <a:pPr algn="ctr"/>
          <a:endParaRPr lang="fr-FR"/>
        </a:p>
      </dgm:t>
    </dgm:pt>
    <dgm:pt modelId="{98ED699E-A618-45D9-A706-43CE917BEBCB}">
      <dgm:prSet phldrT="[Texte]"/>
      <dgm:spPr>
        <a:solidFill>
          <a:schemeClr val="accent2"/>
        </a:solidFill>
      </dgm:spPr>
      <dgm:t>
        <a:bodyPr/>
        <a:lstStyle/>
        <a:p>
          <a:pPr algn="ctr"/>
          <a:r>
            <a:rPr lang="en-US" noProof="0" dirty="0" err="1"/>
            <a:t>Metaclustering</a:t>
          </a:r>
          <a:r>
            <a:rPr lang="en-US" noProof="0" dirty="0"/>
            <a:t> broadcast</a:t>
          </a:r>
        </a:p>
      </dgm:t>
    </dgm:pt>
    <dgm:pt modelId="{9EB319CB-4654-4F89-B10D-B2AB28CA01B3}" type="parTrans" cxnId="{63F250F9-4753-4F4E-A348-92A8C1FF256C}">
      <dgm:prSet/>
      <dgm:spPr/>
      <dgm:t>
        <a:bodyPr/>
        <a:lstStyle/>
        <a:p>
          <a:pPr algn="ctr"/>
          <a:endParaRPr lang="fr-FR"/>
        </a:p>
      </dgm:t>
    </dgm:pt>
    <dgm:pt modelId="{4CB5B235-4806-459E-B135-0940271E5235}" type="sibTrans" cxnId="{63F250F9-4753-4F4E-A348-92A8C1FF256C}">
      <dgm:prSet/>
      <dgm:spPr/>
      <dgm:t>
        <a:bodyPr/>
        <a:lstStyle/>
        <a:p>
          <a:pPr algn="ctr"/>
          <a:endParaRPr lang="fr-FR"/>
        </a:p>
      </dgm:t>
    </dgm:pt>
    <dgm:pt modelId="{025142BC-136A-4EB0-BF4B-6824887EF540}">
      <dgm:prSet phldrT="[Texte]"/>
      <dgm:spPr>
        <a:solidFill>
          <a:schemeClr val="accent4"/>
        </a:solidFill>
      </dgm:spPr>
      <dgm:t>
        <a:bodyPr/>
        <a:lstStyle/>
        <a:p>
          <a:pPr algn="ctr"/>
          <a:r>
            <a:rPr lang="en-US" noProof="0" dirty="0" smtClean="0"/>
            <a:t>Dissemination event</a:t>
          </a:r>
          <a:endParaRPr lang="en-US" noProof="0" dirty="0"/>
        </a:p>
      </dgm:t>
    </dgm:pt>
    <dgm:pt modelId="{AA74B991-F7C2-4750-B906-629804AB16C6}" type="parTrans" cxnId="{68044C9E-7971-4933-BBF7-931431A8AB9A}">
      <dgm:prSet/>
      <dgm:spPr/>
      <dgm:t>
        <a:bodyPr/>
        <a:lstStyle/>
        <a:p>
          <a:endParaRPr lang="fr-FR"/>
        </a:p>
      </dgm:t>
    </dgm:pt>
    <dgm:pt modelId="{C4CCB054-A45E-4039-A98B-EBDB562D2603}" type="sibTrans" cxnId="{68044C9E-7971-4933-BBF7-931431A8AB9A}">
      <dgm:prSet/>
      <dgm:spPr/>
      <dgm:t>
        <a:bodyPr/>
        <a:lstStyle/>
        <a:p>
          <a:endParaRPr lang="fr-FR"/>
        </a:p>
      </dgm:t>
    </dgm:pt>
    <dgm:pt modelId="{18BB1D4C-01F1-46A3-8021-EE0008FD97D4}" type="pres">
      <dgm:prSet presAssocID="{0A1CAB0F-ABF5-44FE-AF3D-6087F3A93349}" presName="Name0" presStyleCnt="0">
        <dgm:presLayoutVars>
          <dgm:dir/>
          <dgm:resizeHandles val="exact"/>
        </dgm:presLayoutVars>
      </dgm:prSet>
      <dgm:spPr/>
    </dgm:pt>
    <dgm:pt modelId="{620839F9-7A5F-4788-B905-F8FE29D8176D}" type="pres">
      <dgm:prSet presAssocID="{277AFB57-60D2-490B-9F1A-0313635FAB94}" presName="node" presStyleLbl="node1" presStyleIdx="0" presStyleCnt="6">
        <dgm:presLayoutVars>
          <dgm:bulletEnabled val="1"/>
        </dgm:presLayoutVars>
      </dgm:prSet>
      <dgm:spPr/>
      <dgm:t>
        <a:bodyPr/>
        <a:lstStyle/>
        <a:p>
          <a:endParaRPr lang="fr-FR"/>
        </a:p>
      </dgm:t>
    </dgm:pt>
    <dgm:pt modelId="{5A01C48A-ECAF-4592-8081-B45B58FCAB1A}" type="pres">
      <dgm:prSet presAssocID="{DDC3098C-8622-4725-9148-24B0924F5411}" presName="sibTrans" presStyleLbl="sibTrans1D1" presStyleIdx="0" presStyleCnt="5"/>
      <dgm:spPr/>
      <dgm:t>
        <a:bodyPr/>
        <a:lstStyle/>
        <a:p>
          <a:endParaRPr lang="fr-FR"/>
        </a:p>
      </dgm:t>
    </dgm:pt>
    <dgm:pt modelId="{A96E7CCE-F782-4714-9CE2-D2914B8280BB}" type="pres">
      <dgm:prSet presAssocID="{DDC3098C-8622-4725-9148-24B0924F5411}" presName="connectorText" presStyleLbl="sibTrans1D1" presStyleIdx="0" presStyleCnt="5"/>
      <dgm:spPr/>
      <dgm:t>
        <a:bodyPr/>
        <a:lstStyle/>
        <a:p>
          <a:endParaRPr lang="fr-FR"/>
        </a:p>
      </dgm:t>
    </dgm:pt>
    <dgm:pt modelId="{CBDD0171-31F0-4560-AD28-CFAD4112C2D4}" type="pres">
      <dgm:prSet presAssocID="{6F55D021-8E9A-44D9-9D30-4EEAE0F23E8F}" presName="node" presStyleLbl="node1" presStyleIdx="1" presStyleCnt="6">
        <dgm:presLayoutVars>
          <dgm:bulletEnabled val="1"/>
        </dgm:presLayoutVars>
      </dgm:prSet>
      <dgm:spPr/>
      <dgm:t>
        <a:bodyPr/>
        <a:lstStyle/>
        <a:p>
          <a:endParaRPr lang="fr-FR"/>
        </a:p>
      </dgm:t>
    </dgm:pt>
    <dgm:pt modelId="{6836C255-AD19-4A49-8232-B07144A4E717}" type="pres">
      <dgm:prSet presAssocID="{51452AC3-B10C-4D92-9A40-87E39BAD0B64}" presName="sibTrans" presStyleLbl="sibTrans1D1" presStyleIdx="1" presStyleCnt="5"/>
      <dgm:spPr/>
      <dgm:t>
        <a:bodyPr/>
        <a:lstStyle/>
        <a:p>
          <a:endParaRPr lang="fr-FR"/>
        </a:p>
      </dgm:t>
    </dgm:pt>
    <dgm:pt modelId="{C88089EC-FB21-4288-85A2-7D2F0267090C}" type="pres">
      <dgm:prSet presAssocID="{51452AC3-B10C-4D92-9A40-87E39BAD0B64}" presName="connectorText" presStyleLbl="sibTrans1D1" presStyleIdx="1" presStyleCnt="5"/>
      <dgm:spPr/>
      <dgm:t>
        <a:bodyPr/>
        <a:lstStyle/>
        <a:p>
          <a:endParaRPr lang="fr-FR"/>
        </a:p>
      </dgm:t>
    </dgm:pt>
    <dgm:pt modelId="{4041C60D-0E72-4858-9338-AAD96EA9813C}" type="pres">
      <dgm:prSet presAssocID="{9DA5E8FB-E793-431A-AC48-1DBE32C491BF}" presName="node" presStyleLbl="node1" presStyleIdx="2" presStyleCnt="6">
        <dgm:presLayoutVars>
          <dgm:bulletEnabled val="1"/>
        </dgm:presLayoutVars>
      </dgm:prSet>
      <dgm:spPr/>
      <dgm:t>
        <a:bodyPr/>
        <a:lstStyle/>
        <a:p>
          <a:endParaRPr lang="fr-FR"/>
        </a:p>
      </dgm:t>
    </dgm:pt>
    <dgm:pt modelId="{A308C62A-D508-4FEE-95E8-62FB3C1A7211}" type="pres">
      <dgm:prSet presAssocID="{BA38555A-9AC1-4E47-8633-925EFB91E0AC}" presName="sibTrans" presStyleLbl="sibTrans1D1" presStyleIdx="2" presStyleCnt="5"/>
      <dgm:spPr/>
      <dgm:t>
        <a:bodyPr/>
        <a:lstStyle/>
        <a:p>
          <a:endParaRPr lang="fr-FR"/>
        </a:p>
      </dgm:t>
    </dgm:pt>
    <dgm:pt modelId="{585793B8-12A2-41E7-B9F7-BAD3E94FE85B}" type="pres">
      <dgm:prSet presAssocID="{BA38555A-9AC1-4E47-8633-925EFB91E0AC}" presName="connectorText" presStyleLbl="sibTrans1D1" presStyleIdx="2" presStyleCnt="5"/>
      <dgm:spPr/>
      <dgm:t>
        <a:bodyPr/>
        <a:lstStyle/>
        <a:p>
          <a:endParaRPr lang="fr-FR"/>
        </a:p>
      </dgm:t>
    </dgm:pt>
    <dgm:pt modelId="{1493785B-4420-48D1-9AE2-97220984E438}" type="pres">
      <dgm:prSet presAssocID="{7604120A-F19E-4E30-A81E-87E7D588784B}" presName="node" presStyleLbl="node1" presStyleIdx="3" presStyleCnt="6">
        <dgm:presLayoutVars>
          <dgm:bulletEnabled val="1"/>
        </dgm:presLayoutVars>
      </dgm:prSet>
      <dgm:spPr/>
      <dgm:t>
        <a:bodyPr/>
        <a:lstStyle/>
        <a:p>
          <a:endParaRPr lang="fr-FR"/>
        </a:p>
      </dgm:t>
    </dgm:pt>
    <dgm:pt modelId="{01410642-50AF-4CA7-B734-9D2ACD2F80FD}" type="pres">
      <dgm:prSet presAssocID="{B0569F43-CFFF-4E01-905E-D7AFE0CCF924}" presName="sibTrans" presStyleLbl="sibTrans1D1" presStyleIdx="3" presStyleCnt="5"/>
      <dgm:spPr/>
      <dgm:t>
        <a:bodyPr/>
        <a:lstStyle/>
        <a:p>
          <a:endParaRPr lang="fr-FR"/>
        </a:p>
      </dgm:t>
    </dgm:pt>
    <dgm:pt modelId="{E3C29188-4728-4D04-9FDB-2176B2AEC736}" type="pres">
      <dgm:prSet presAssocID="{B0569F43-CFFF-4E01-905E-D7AFE0CCF924}" presName="connectorText" presStyleLbl="sibTrans1D1" presStyleIdx="3" presStyleCnt="5"/>
      <dgm:spPr/>
      <dgm:t>
        <a:bodyPr/>
        <a:lstStyle/>
        <a:p>
          <a:endParaRPr lang="fr-FR"/>
        </a:p>
      </dgm:t>
    </dgm:pt>
    <dgm:pt modelId="{8B5E7BD5-384D-4726-8AD5-FFE135D39FA4}" type="pres">
      <dgm:prSet presAssocID="{98ED699E-A618-45D9-A706-43CE917BEBCB}" presName="node" presStyleLbl="node1" presStyleIdx="4" presStyleCnt="6">
        <dgm:presLayoutVars>
          <dgm:bulletEnabled val="1"/>
        </dgm:presLayoutVars>
      </dgm:prSet>
      <dgm:spPr/>
      <dgm:t>
        <a:bodyPr/>
        <a:lstStyle/>
        <a:p>
          <a:endParaRPr lang="fr-FR"/>
        </a:p>
      </dgm:t>
    </dgm:pt>
    <dgm:pt modelId="{91A8D61D-3B80-4242-A88D-3B642CAAC4BB}" type="pres">
      <dgm:prSet presAssocID="{4CB5B235-4806-459E-B135-0940271E5235}" presName="sibTrans" presStyleLbl="sibTrans1D1" presStyleIdx="4" presStyleCnt="5"/>
      <dgm:spPr/>
      <dgm:t>
        <a:bodyPr/>
        <a:lstStyle/>
        <a:p>
          <a:endParaRPr lang="fr-FR"/>
        </a:p>
      </dgm:t>
    </dgm:pt>
    <dgm:pt modelId="{FD65B5D1-AD4D-4BE9-AF97-7B2D25733344}" type="pres">
      <dgm:prSet presAssocID="{4CB5B235-4806-459E-B135-0940271E5235}" presName="connectorText" presStyleLbl="sibTrans1D1" presStyleIdx="4" presStyleCnt="5"/>
      <dgm:spPr/>
      <dgm:t>
        <a:bodyPr/>
        <a:lstStyle/>
        <a:p>
          <a:endParaRPr lang="fr-FR"/>
        </a:p>
      </dgm:t>
    </dgm:pt>
    <dgm:pt modelId="{3E56A462-45ED-4587-8B0D-D3E9563BB08E}" type="pres">
      <dgm:prSet presAssocID="{025142BC-136A-4EB0-BF4B-6824887EF540}" presName="node" presStyleLbl="node1" presStyleIdx="5" presStyleCnt="6">
        <dgm:presLayoutVars>
          <dgm:bulletEnabled val="1"/>
        </dgm:presLayoutVars>
      </dgm:prSet>
      <dgm:spPr/>
      <dgm:t>
        <a:bodyPr/>
        <a:lstStyle/>
        <a:p>
          <a:endParaRPr lang="fr-FR"/>
        </a:p>
      </dgm:t>
    </dgm:pt>
  </dgm:ptLst>
  <dgm:cxnLst>
    <dgm:cxn modelId="{3867D77B-B828-443A-B576-67F386746A4B}" type="presOf" srcId="{DDC3098C-8622-4725-9148-24B0924F5411}" destId="{A96E7CCE-F782-4714-9CE2-D2914B8280BB}" srcOrd="1" destOrd="0" presId="urn:microsoft.com/office/officeart/2005/8/layout/bProcess3"/>
    <dgm:cxn modelId="{6D240433-0E4C-4D95-B124-C390235A8541}" type="presOf" srcId="{98ED699E-A618-45D9-A706-43CE917BEBCB}" destId="{8B5E7BD5-384D-4726-8AD5-FFE135D39FA4}" srcOrd="0" destOrd="0" presId="urn:microsoft.com/office/officeart/2005/8/layout/bProcess3"/>
    <dgm:cxn modelId="{6A8873C5-CAD8-43BB-8580-6D3C5C349FEF}" type="presOf" srcId="{51452AC3-B10C-4D92-9A40-87E39BAD0B64}" destId="{6836C255-AD19-4A49-8232-B07144A4E717}" srcOrd="0" destOrd="0" presId="urn:microsoft.com/office/officeart/2005/8/layout/bProcess3"/>
    <dgm:cxn modelId="{63F250F9-4753-4F4E-A348-92A8C1FF256C}" srcId="{0A1CAB0F-ABF5-44FE-AF3D-6087F3A93349}" destId="{98ED699E-A618-45D9-A706-43CE917BEBCB}" srcOrd="4" destOrd="0" parTransId="{9EB319CB-4654-4F89-B10D-B2AB28CA01B3}" sibTransId="{4CB5B235-4806-459E-B135-0940271E5235}"/>
    <dgm:cxn modelId="{68044C9E-7971-4933-BBF7-931431A8AB9A}" srcId="{0A1CAB0F-ABF5-44FE-AF3D-6087F3A93349}" destId="{025142BC-136A-4EB0-BF4B-6824887EF540}" srcOrd="5" destOrd="0" parTransId="{AA74B991-F7C2-4750-B906-629804AB16C6}" sibTransId="{C4CCB054-A45E-4039-A98B-EBDB562D2603}"/>
    <dgm:cxn modelId="{7384D58D-939B-46FD-B3D2-3C5586097882}" srcId="{0A1CAB0F-ABF5-44FE-AF3D-6087F3A93349}" destId="{6F55D021-8E9A-44D9-9D30-4EEAE0F23E8F}" srcOrd="1" destOrd="0" parTransId="{BDDDD0A3-F454-41CA-AE5E-5C3C843206BD}" sibTransId="{51452AC3-B10C-4D92-9A40-87E39BAD0B64}"/>
    <dgm:cxn modelId="{DD53F6DD-4839-48D8-A7DD-21D728CE40E0}" type="presOf" srcId="{025142BC-136A-4EB0-BF4B-6824887EF540}" destId="{3E56A462-45ED-4587-8B0D-D3E9563BB08E}" srcOrd="0" destOrd="0" presId="urn:microsoft.com/office/officeart/2005/8/layout/bProcess3"/>
    <dgm:cxn modelId="{28F49CC2-B649-48AB-AA1B-E0D467E39B9C}" type="presOf" srcId="{277AFB57-60D2-490B-9F1A-0313635FAB94}" destId="{620839F9-7A5F-4788-B905-F8FE29D8176D}" srcOrd="0" destOrd="0" presId="urn:microsoft.com/office/officeart/2005/8/layout/bProcess3"/>
    <dgm:cxn modelId="{86CDCBA5-C9DC-4E56-8954-69774BEDEDAD}" type="presOf" srcId="{BA38555A-9AC1-4E47-8633-925EFB91E0AC}" destId="{A308C62A-D508-4FEE-95E8-62FB3C1A7211}" srcOrd="0" destOrd="0" presId="urn:microsoft.com/office/officeart/2005/8/layout/bProcess3"/>
    <dgm:cxn modelId="{ED80AE24-5F64-40E3-AE01-66837A99DCE7}" srcId="{0A1CAB0F-ABF5-44FE-AF3D-6087F3A93349}" destId="{277AFB57-60D2-490B-9F1A-0313635FAB94}" srcOrd="0" destOrd="0" parTransId="{69CAF3B8-783F-4C18-9A3F-E6AA367869F4}" sibTransId="{DDC3098C-8622-4725-9148-24B0924F5411}"/>
    <dgm:cxn modelId="{C7031C70-DB23-4992-BE0E-2672A4705142}" type="presOf" srcId="{B0569F43-CFFF-4E01-905E-D7AFE0CCF924}" destId="{E3C29188-4728-4D04-9FDB-2176B2AEC736}" srcOrd="1" destOrd="0" presId="urn:microsoft.com/office/officeart/2005/8/layout/bProcess3"/>
    <dgm:cxn modelId="{CD7D6A83-3C13-4084-84A2-1BA9F3774D26}" type="presOf" srcId="{6F55D021-8E9A-44D9-9D30-4EEAE0F23E8F}" destId="{CBDD0171-31F0-4560-AD28-CFAD4112C2D4}" srcOrd="0" destOrd="0" presId="urn:microsoft.com/office/officeart/2005/8/layout/bProcess3"/>
    <dgm:cxn modelId="{75EDA179-0375-4A36-802F-C72D693EE8DD}" type="presOf" srcId="{4CB5B235-4806-459E-B135-0940271E5235}" destId="{FD65B5D1-AD4D-4BE9-AF97-7B2D25733344}" srcOrd="1" destOrd="0" presId="urn:microsoft.com/office/officeart/2005/8/layout/bProcess3"/>
    <dgm:cxn modelId="{7C542D2B-3776-4E43-987D-829700AC9928}" type="presOf" srcId="{51452AC3-B10C-4D92-9A40-87E39BAD0B64}" destId="{C88089EC-FB21-4288-85A2-7D2F0267090C}" srcOrd="1" destOrd="0" presId="urn:microsoft.com/office/officeart/2005/8/layout/bProcess3"/>
    <dgm:cxn modelId="{CE858421-AC94-416C-A45A-21A615E1E244}" type="presOf" srcId="{7604120A-F19E-4E30-A81E-87E7D588784B}" destId="{1493785B-4420-48D1-9AE2-97220984E438}" srcOrd="0" destOrd="0" presId="urn:microsoft.com/office/officeart/2005/8/layout/bProcess3"/>
    <dgm:cxn modelId="{EFC1DC95-969F-4FCA-B8C5-F5BD5418F1CA}" type="presOf" srcId="{9DA5E8FB-E793-431A-AC48-1DBE32C491BF}" destId="{4041C60D-0E72-4858-9338-AAD96EA9813C}" srcOrd="0" destOrd="0" presId="urn:microsoft.com/office/officeart/2005/8/layout/bProcess3"/>
    <dgm:cxn modelId="{70436F15-AB8F-47E7-B1A9-8B75B0C5EDE1}" srcId="{0A1CAB0F-ABF5-44FE-AF3D-6087F3A93349}" destId="{9DA5E8FB-E793-431A-AC48-1DBE32C491BF}" srcOrd="2" destOrd="0" parTransId="{9F11BD85-181B-4611-A492-3FD19990A522}" sibTransId="{BA38555A-9AC1-4E47-8633-925EFB91E0AC}"/>
    <dgm:cxn modelId="{D4F3F65B-0DFA-49F2-B03F-117AD818857C}" type="presOf" srcId="{DDC3098C-8622-4725-9148-24B0924F5411}" destId="{5A01C48A-ECAF-4592-8081-B45B58FCAB1A}" srcOrd="0" destOrd="0" presId="urn:microsoft.com/office/officeart/2005/8/layout/bProcess3"/>
    <dgm:cxn modelId="{87E1D34F-B1ED-4FA5-9CC0-D7FA8D4D820A}" type="presOf" srcId="{0A1CAB0F-ABF5-44FE-AF3D-6087F3A93349}" destId="{18BB1D4C-01F1-46A3-8021-EE0008FD97D4}" srcOrd="0" destOrd="0" presId="urn:microsoft.com/office/officeart/2005/8/layout/bProcess3"/>
    <dgm:cxn modelId="{ACEAB5C3-10CE-4676-8C9F-BB4A8CE74B75}" srcId="{0A1CAB0F-ABF5-44FE-AF3D-6087F3A93349}" destId="{7604120A-F19E-4E30-A81E-87E7D588784B}" srcOrd="3" destOrd="0" parTransId="{4D02123E-29A5-4F0E-AE0C-BF719E2F2896}" sibTransId="{B0569F43-CFFF-4E01-905E-D7AFE0CCF924}"/>
    <dgm:cxn modelId="{4BDA04CC-C85A-4D7D-8FBF-B7468EDAAB77}" type="presOf" srcId="{4CB5B235-4806-459E-B135-0940271E5235}" destId="{91A8D61D-3B80-4242-A88D-3B642CAAC4BB}" srcOrd="0" destOrd="0" presId="urn:microsoft.com/office/officeart/2005/8/layout/bProcess3"/>
    <dgm:cxn modelId="{EA54EF76-AD2F-4794-BDA4-37E97F88DB43}" type="presOf" srcId="{B0569F43-CFFF-4E01-905E-D7AFE0CCF924}" destId="{01410642-50AF-4CA7-B734-9D2ACD2F80FD}" srcOrd="0" destOrd="0" presId="urn:microsoft.com/office/officeart/2005/8/layout/bProcess3"/>
    <dgm:cxn modelId="{B0177EE8-31BD-4736-803B-38197EEF907B}" type="presOf" srcId="{BA38555A-9AC1-4E47-8633-925EFB91E0AC}" destId="{585793B8-12A2-41E7-B9F7-BAD3E94FE85B}" srcOrd="1" destOrd="0" presId="urn:microsoft.com/office/officeart/2005/8/layout/bProcess3"/>
    <dgm:cxn modelId="{3AED7E8A-9967-4F9D-BB14-BBB344E1556E}" type="presParOf" srcId="{18BB1D4C-01F1-46A3-8021-EE0008FD97D4}" destId="{620839F9-7A5F-4788-B905-F8FE29D8176D}" srcOrd="0" destOrd="0" presId="urn:microsoft.com/office/officeart/2005/8/layout/bProcess3"/>
    <dgm:cxn modelId="{4771B584-51BF-4984-92EB-647AC427526C}" type="presParOf" srcId="{18BB1D4C-01F1-46A3-8021-EE0008FD97D4}" destId="{5A01C48A-ECAF-4592-8081-B45B58FCAB1A}" srcOrd="1" destOrd="0" presId="urn:microsoft.com/office/officeart/2005/8/layout/bProcess3"/>
    <dgm:cxn modelId="{E3E7E114-EF89-48EF-8108-603D7D253A35}" type="presParOf" srcId="{5A01C48A-ECAF-4592-8081-B45B58FCAB1A}" destId="{A96E7CCE-F782-4714-9CE2-D2914B8280BB}" srcOrd="0" destOrd="0" presId="urn:microsoft.com/office/officeart/2005/8/layout/bProcess3"/>
    <dgm:cxn modelId="{CEAB6268-E92B-4D25-8B6C-D89479D4AAFD}" type="presParOf" srcId="{18BB1D4C-01F1-46A3-8021-EE0008FD97D4}" destId="{CBDD0171-31F0-4560-AD28-CFAD4112C2D4}" srcOrd="2" destOrd="0" presId="urn:microsoft.com/office/officeart/2005/8/layout/bProcess3"/>
    <dgm:cxn modelId="{C43BA5A3-718E-431E-8A05-F67A591809DE}" type="presParOf" srcId="{18BB1D4C-01F1-46A3-8021-EE0008FD97D4}" destId="{6836C255-AD19-4A49-8232-B07144A4E717}" srcOrd="3" destOrd="0" presId="urn:microsoft.com/office/officeart/2005/8/layout/bProcess3"/>
    <dgm:cxn modelId="{2F0DD666-A2D5-4AF5-BE05-0445555AA488}" type="presParOf" srcId="{6836C255-AD19-4A49-8232-B07144A4E717}" destId="{C88089EC-FB21-4288-85A2-7D2F0267090C}" srcOrd="0" destOrd="0" presId="urn:microsoft.com/office/officeart/2005/8/layout/bProcess3"/>
    <dgm:cxn modelId="{AD1F402D-33A6-4AD4-8199-EF9A755A4978}" type="presParOf" srcId="{18BB1D4C-01F1-46A3-8021-EE0008FD97D4}" destId="{4041C60D-0E72-4858-9338-AAD96EA9813C}" srcOrd="4" destOrd="0" presId="urn:microsoft.com/office/officeart/2005/8/layout/bProcess3"/>
    <dgm:cxn modelId="{B5F8870A-0FF2-47BA-9D91-5A21E8518F2F}" type="presParOf" srcId="{18BB1D4C-01F1-46A3-8021-EE0008FD97D4}" destId="{A308C62A-D508-4FEE-95E8-62FB3C1A7211}" srcOrd="5" destOrd="0" presId="urn:microsoft.com/office/officeart/2005/8/layout/bProcess3"/>
    <dgm:cxn modelId="{119425A0-FB3B-4F2E-BCB9-555CB4F1BAEA}" type="presParOf" srcId="{A308C62A-D508-4FEE-95E8-62FB3C1A7211}" destId="{585793B8-12A2-41E7-B9F7-BAD3E94FE85B}" srcOrd="0" destOrd="0" presId="urn:microsoft.com/office/officeart/2005/8/layout/bProcess3"/>
    <dgm:cxn modelId="{3E9334B9-BC2A-4432-9DAF-8F493E417EAD}" type="presParOf" srcId="{18BB1D4C-01F1-46A3-8021-EE0008FD97D4}" destId="{1493785B-4420-48D1-9AE2-97220984E438}" srcOrd="6" destOrd="0" presId="urn:microsoft.com/office/officeart/2005/8/layout/bProcess3"/>
    <dgm:cxn modelId="{B733E75A-EE93-4C48-BB20-007948C6B7DC}" type="presParOf" srcId="{18BB1D4C-01F1-46A3-8021-EE0008FD97D4}" destId="{01410642-50AF-4CA7-B734-9D2ACD2F80FD}" srcOrd="7" destOrd="0" presId="urn:microsoft.com/office/officeart/2005/8/layout/bProcess3"/>
    <dgm:cxn modelId="{27480262-0E8D-498F-B3C7-5E99C922E7EF}" type="presParOf" srcId="{01410642-50AF-4CA7-B734-9D2ACD2F80FD}" destId="{E3C29188-4728-4D04-9FDB-2176B2AEC736}" srcOrd="0" destOrd="0" presId="urn:microsoft.com/office/officeart/2005/8/layout/bProcess3"/>
    <dgm:cxn modelId="{9A579FAB-B9AE-485B-AD32-B9274AAC790B}" type="presParOf" srcId="{18BB1D4C-01F1-46A3-8021-EE0008FD97D4}" destId="{8B5E7BD5-384D-4726-8AD5-FFE135D39FA4}" srcOrd="8" destOrd="0" presId="urn:microsoft.com/office/officeart/2005/8/layout/bProcess3"/>
    <dgm:cxn modelId="{8DDB1181-52A6-4DC3-A2FA-EE91B1D15C48}" type="presParOf" srcId="{18BB1D4C-01F1-46A3-8021-EE0008FD97D4}" destId="{91A8D61D-3B80-4242-A88D-3B642CAAC4BB}" srcOrd="9" destOrd="0" presId="urn:microsoft.com/office/officeart/2005/8/layout/bProcess3"/>
    <dgm:cxn modelId="{7216CE6E-192A-46A2-BDD5-9D1DAF904D1C}" type="presParOf" srcId="{91A8D61D-3B80-4242-A88D-3B642CAAC4BB}" destId="{FD65B5D1-AD4D-4BE9-AF97-7B2D25733344}" srcOrd="0" destOrd="0" presId="urn:microsoft.com/office/officeart/2005/8/layout/bProcess3"/>
    <dgm:cxn modelId="{C3385132-F344-4EFF-8B15-CB1F4FAAD1CF}" type="presParOf" srcId="{18BB1D4C-01F1-46A3-8021-EE0008FD97D4}" destId="{3E56A462-45ED-4587-8B0D-D3E9563BB08E}"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1C48A-ECAF-4592-8081-B45B58FCAB1A}">
      <dsp:nvSpPr>
        <dsp:cNvPr id="0" name=""/>
        <dsp:cNvSpPr/>
      </dsp:nvSpPr>
      <dsp:spPr>
        <a:xfrm>
          <a:off x="1331401" y="466677"/>
          <a:ext cx="275223" cy="91440"/>
        </a:xfrm>
        <a:custGeom>
          <a:avLst/>
          <a:gdLst/>
          <a:ahLst/>
          <a:cxnLst/>
          <a:rect l="0" t="0" r="0" b="0"/>
          <a:pathLst>
            <a:path>
              <a:moveTo>
                <a:pt x="0" y="45720"/>
              </a:moveTo>
              <a:lnTo>
                <a:pt x="275223"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461367" y="510868"/>
        <a:ext cx="15291" cy="3058"/>
      </dsp:txXfrm>
    </dsp:sp>
    <dsp:sp modelId="{620839F9-7A5F-4788-B905-F8FE29D8176D}">
      <dsp:nvSpPr>
        <dsp:cNvPr id="0" name=""/>
        <dsp:cNvSpPr/>
      </dsp:nvSpPr>
      <dsp:spPr>
        <a:xfrm>
          <a:off x="3532" y="113496"/>
          <a:ext cx="1329668" cy="79780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noProof="0" dirty="0"/>
            <a:t>Mapping of Silver Economy actors</a:t>
          </a:r>
        </a:p>
      </dsp:txBody>
      <dsp:txXfrm>
        <a:off x="3532" y="113496"/>
        <a:ext cx="1329668" cy="797801"/>
      </dsp:txXfrm>
    </dsp:sp>
    <dsp:sp modelId="{6836C255-AD19-4A49-8232-B07144A4E717}">
      <dsp:nvSpPr>
        <dsp:cNvPr id="0" name=""/>
        <dsp:cNvSpPr/>
      </dsp:nvSpPr>
      <dsp:spPr>
        <a:xfrm>
          <a:off x="2966893" y="466677"/>
          <a:ext cx="275223" cy="91440"/>
        </a:xfrm>
        <a:custGeom>
          <a:avLst/>
          <a:gdLst/>
          <a:ahLst/>
          <a:cxnLst/>
          <a:rect l="0" t="0" r="0" b="0"/>
          <a:pathLst>
            <a:path>
              <a:moveTo>
                <a:pt x="0" y="45720"/>
              </a:moveTo>
              <a:lnTo>
                <a:pt x="275223" y="45720"/>
              </a:lnTo>
            </a:path>
          </a:pathLst>
        </a:custGeom>
        <a:noFill/>
        <a:ln w="6350" cap="flat" cmpd="sng" algn="ctr">
          <a:solidFill>
            <a:schemeClr val="accent1">
              <a:shade val="90000"/>
              <a:hueOff val="140366"/>
              <a:satOff val="-1286"/>
              <a:lumOff val="111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096860" y="510868"/>
        <a:ext cx="15291" cy="3058"/>
      </dsp:txXfrm>
    </dsp:sp>
    <dsp:sp modelId="{CBDD0171-31F0-4560-AD28-CFAD4112C2D4}">
      <dsp:nvSpPr>
        <dsp:cNvPr id="0" name=""/>
        <dsp:cNvSpPr/>
      </dsp:nvSpPr>
      <dsp:spPr>
        <a:xfrm>
          <a:off x="1639025" y="113496"/>
          <a:ext cx="1329668" cy="79780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noProof="0" dirty="0"/>
            <a:t>Collection of Silver Economy actors needs </a:t>
          </a:r>
        </a:p>
      </dsp:txBody>
      <dsp:txXfrm>
        <a:off x="1639025" y="113496"/>
        <a:ext cx="1329668" cy="797801"/>
      </dsp:txXfrm>
    </dsp:sp>
    <dsp:sp modelId="{A308C62A-D508-4FEE-95E8-62FB3C1A7211}">
      <dsp:nvSpPr>
        <dsp:cNvPr id="0" name=""/>
        <dsp:cNvSpPr/>
      </dsp:nvSpPr>
      <dsp:spPr>
        <a:xfrm>
          <a:off x="668366" y="909498"/>
          <a:ext cx="3270985" cy="275223"/>
        </a:xfrm>
        <a:custGeom>
          <a:avLst/>
          <a:gdLst/>
          <a:ahLst/>
          <a:cxnLst/>
          <a:rect l="0" t="0" r="0" b="0"/>
          <a:pathLst>
            <a:path>
              <a:moveTo>
                <a:pt x="3270985" y="0"/>
              </a:moveTo>
              <a:lnTo>
                <a:pt x="3270985" y="154711"/>
              </a:lnTo>
              <a:lnTo>
                <a:pt x="0" y="154711"/>
              </a:lnTo>
              <a:lnTo>
                <a:pt x="0" y="275223"/>
              </a:lnTo>
            </a:path>
          </a:pathLst>
        </a:custGeom>
        <a:noFill/>
        <a:ln w="6350" cap="flat" cmpd="sng" algn="ctr">
          <a:solidFill>
            <a:schemeClr val="accent1">
              <a:shade val="90000"/>
              <a:hueOff val="280733"/>
              <a:satOff val="-2572"/>
              <a:lumOff val="2220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221728" y="1045580"/>
        <a:ext cx="164262" cy="3058"/>
      </dsp:txXfrm>
    </dsp:sp>
    <dsp:sp modelId="{4041C60D-0E72-4858-9338-AAD96EA9813C}">
      <dsp:nvSpPr>
        <dsp:cNvPr id="0" name=""/>
        <dsp:cNvSpPr/>
      </dsp:nvSpPr>
      <dsp:spPr>
        <a:xfrm>
          <a:off x="3274517" y="113496"/>
          <a:ext cx="1329668" cy="79780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noProof="0" dirty="0"/>
            <a:t>Expression of interest to identify the </a:t>
          </a:r>
          <a:r>
            <a:rPr lang="en-US" sz="1100" kern="1200" noProof="0" dirty="0" smtClean="0"/>
            <a:t>possible</a:t>
          </a:r>
        </a:p>
        <a:p>
          <a:pPr lvl="0" algn="ctr" defTabSz="1066800">
            <a:lnSpc>
              <a:spcPct val="90000"/>
            </a:lnSpc>
            <a:spcBef>
              <a:spcPct val="0"/>
            </a:spcBef>
            <a:spcAft>
              <a:spcPct val="35000"/>
            </a:spcAft>
          </a:pPr>
          <a:r>
            <a:rPr lang="en-US" sz="1100" kern="1200" noProof="0" dirty="0" smtClean="0"/>
            <a:t>digital responses</a:t>
          </a:r>
          <a:endParaRPr lang="en-US" sz="1100" kern="1200" noProof="0" dirty="0"/>
        </a:p>
      </dsp:txBody>
      <dsp:txXfrm>
        <a:off x="3274517" y="113496"/>
        <a:ext cx="1329668" cy="797801"/>
      </dsp:txXfrm>
    </dsp:sp>
    <dsp:sp modelId="{01410642-50AF-4CA7-B734-9D2ACD2F80FD}">
      <dsp:nvSpPr>
        <dsp:cNvPr id="0" name=""/>
        <dsp:cNvSpPr/>
      </dsp:nvSpPr>
      <dsp:spPr>
        <a:xfrm>
          <a:off x="1331401" y="1570302"/>
          <a:ext cx="275223" cy="91440"/>
        </a:xfrm>
        <a:custGeom>
          <a:avLst/>
          <a:gdLst/>
          <a:ahLst/>
          <a:cxnLst/>
          <a:rect l="0" t="0" r="0" b="0"/>
          <a:pathLst>
            <a:path>
              <a:moveTo>
                <a:pt x="0" y="45720"/>
              </a:moveTo>
              <a:lnTo>
                <a:pt x="275223" y="45720"/>
              </a:lnTo>
            </a:path>
          </a:pathLst>
        </a:custGeom>
        <a:noFill/>
        <a:ln w="6350" cap="flat" cmpd="sng" algn="ctr">
          <a:solidFill>
            <a:schemeClr val="accent1">
              <a:shade val="90000"/>
              <a:hueOff val="280733"/>
              <a:satOff val="-2572"/>
              <a:lumOff val="2220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461367" y="1614493"/>
        <a:ext cx="15291" cy="3058"/>
      </dsp:txXfrm>
    </dsp:sp>
    <dsp:sp modelId="{1493785B-4420-48D1-9AE2-97220984E438}">
      <dsp:nvSpPr>
        <dsp:cNvPr id="0" name=""/>
        <dsp:cNvSpPr/>
      </dsp:nvSpPr>
      <dsp:spPr>
        <a:xfrm>
          <a:off x="3532" y="1217121"/>
          <a:ext cx="1329668" cy="79780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noProof="0" dirty="0"/>
            <a:t>Selection of 10 </a:t>
          </a:r>
          <a:r>
            <a:rPr lang="en-US" sz="1100" kern="1200" noProof="0" dirty="0" smtClean="0"/>
            <a:t>demonstrators</a:t>
          </a:r>
          <a:endParaRPr lang="en-US" sz="1100" kern="1200" noProof="0" dirty="0"/>
        </a:p>
      </dsp:txBody>
      <dsp:txXfrm>
        <a:off x="3532" y="1217121"/>
        <a:ext cx="1329668" cy="797801"/>
      </dsp:txXfrm>
    </dsp:sp>
    <dsp:sp modelId="{91A8D61D-3B80-4242-A88D-3B642CAAC4BB}">
      <dsp:nvSpPr>
        <dsp:cNvPr id="0" name=""/>
        <dsp:cNvSpPr/>
      </dsp:nvSpPr>
      <dsp:spPr>
        <a:xfrm>
          <a:off x="2966893" y="1570302"/>
          <a:ext cx="275223" cy="91440"/>
        </a:xfrm>
        <a:custGeom>
          <a:avLst/>
          <a:gdLst/>
          <a:ahLst/>
          <a:cxnLst/>
          <a:rect l="0" t="0" r="0" b="0"/>
          <a:pathLst>
            <a:path>
              <a:moveTo>
                <a:pt x="0" y="45720"/>
              </a:moveTo>
              <a:lnTo>
                <a:pt x="275223" y="45720"/>
              </a:lnTo>
            </a:path>
          </a:pathLst>
        </a:custGeom>
        <a:noFill/>
        <a:ln w="6350" cap="flat" cmpd="sng" algn="ctr">
          <a:solidFill>
            <a:schemeClr val="accent1">
              <a:shade val="90000"/>
              <a:hueOff val="140366"/>
              <a:satOff val="-1286"/>
              <a:lumOff val="111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096860" y="1614493"/>
        <a:ext cx="15291" cy="3058"/>
      </dsp:txXfrm>
    </dsp:sp>
    <dsp:sp modelId="{8B5E7BD5-384D-4726-8AD5-FFE135D39FA4}">
      <dsp:nvSpPr>
        <dsp:cNvPr id="0" name=""/>
        <dsp:cNvSpPr/>
      </dsp:nvSpPr>
      <dsp:spPr>
        <a:xfrm>
          <a:off x="1639025" y="1217121"/>
          <a:ext cx="1329668" cy="79780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noProof="0" dirty="0" err="1"/>
            <a:t>Metaclustering</a:t>
          </a:r>
          <a:r>
            <a:rPr lang="en-US" sz="1100" kern="1200" noProof="0" dirty="0"/>
            <a:t> broadcast</a:t>
          </a:r>
        </a:p>
      </dsp:txBody>
      <dsp:txXfrm>
        <a:off x="1639025" y="1217121"/>
        <a:ext cx="1329668" cy="797801"/>
      </dsp:txXfrm>
    </dsp:sp>
    <dsp:sp modelId="{3E56A462-45ED-4587-8B0D-D3E9563BB08E}">
      <dsp:nvSpPr>
        <dsp:cNvPr id="0" name=""/>
        <dsp:cNvSpPr/>
      </dsp:nvSpPr>
      <dsp:spPr>
        <a:xfrm>
          <a:off x="3274517" y="1217121"/>
          <a:ext cx="1329668" cy="79780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noProof="0" dirty="0" smtClean="0"/>
            <a:t>Dissemination event</a:t>
          </a:r>
          <a:endParaRPr lang="en-US" sz="1100" kern="1200" noProof="0" dirty="0"/>
        </a:p>
      </dsp:txBody>
      <dsp:txXfrm>
        <a:off x="3274517" y="1217121"/>
        <a:ext cx="1329668" cy="79780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5" name="Imagen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661" y="616609"/>
            <a:ext cx="5200339" cy="6241391"/>
          </a:xfrm>
          <a:prstGeom prst="rect">
            <a:avLst/>
          </a:prstGeom>
        </p:spPr>
      </p:pic>
      <p:sp>
        <p:nvSpPr>
          <p:cNvPr id="2" name="Título 1"/>
          <p:cNvSpPr>
            <a:spLocks noGrp="1"/>
          </p:cNvSpPr>
          <p:nvPr>
            <p:ph type="ctrTitle"/>
          </p:nvPr>
        </p:nvSpPr>
        <p:spPr>
          <a:xfrm>
            <a:off x="740232" y="1470699"/>
            <a:ext cx="5900057" cy="2387600"/>
          </a:xfrm>
        </p:spPr>
        <p:txBody>
          <a:bodyPr anchor="b"/>
          <a:lstStyle>
            <a:lvl1pPr algn="l">
              <a:defRPr sz="6000"/>
            </a:lvl1pPr>
          </a:lstStyle>
          <a:p>
            <a:r>
              <a:rPr lang="es-ES" smtClean="0"/>
              <a:t>Haga clic para modificar el estilo de título del patrón</a:t>
            </a:r>
            <a:endParaRPr lang="en-GB" dirty="0"/>
          </a:p>
        </p:txBody>
      </p:sp>
      <p:sp>
        <p:nvSpPr>
          <p:cNvPr id="3" name="Subtítulo 2"/>
          <p:cNvSpPr>
            <a:spLocks noGrp="1"/>
          </p:cNvSpPr>
          <p:nvPr>
            <p:ph type="subTitle" idx="1"/>
          </p:nvPr>
        </p:nvSpPr>
        <p:spPr>
          <a:xfrm>
            <a:off x="740232" y="3950374"/>
            <a:ext cx="590005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dirty="0"/>
          </a:p>
        </p:txBody>
      </p:sp>
      <p:sp>
        <p:nvSpPr>
          <p:cNvPr id="4" name="Marcador de fecha 3"/>
          <p:cNvSpPr>
            <a:spLocks noGrp="1"/>
          </p:cNvSpPr>
          <p:nvPr>
            <p:ph type="dt" sz="half" idx="10"/>
          </p:nvPr>
        </p:nvSpPr>
        <p:spPr/>
        <p:txBody>
          <a:bodyPr/>
          <a:lstStyle/>
          <a:p>
            <a:fld id="{81479126-BBDF-46D4-B379-36A1D3775173}" type="datetimeFigureOut">
              <a:rPr lang="en-GB" smtClean="0"/>
              <a:t>02/02/2019</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171435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GB"/>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1479126-BBDF-46D4-B379-36A1D3775173}" type="datetimeFigureOut">
              <a:rPr lang="en-GB" smtClean="0"/>
              <a:t>02/02/2019</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10016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81479126-BBDF-46D4-B379-36A1D3775173}" type="datetimeFigureOut">
              <a:rPr lang="en-GB" smtClean="0"/>
              <a:t>02/02/2019</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335857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GB"/>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81479126-BBDF-46D4-B379-36A1D3775173}" type="datetimeFigureOut">
              <a:rPr lang="en-GB" smtClean="0"/>
              <a:t>02/02/2019</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122049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81479126-BBDF-46D4-B379-36A1D3775173}" type="datetimeFigureOut">
              <a:rPr lang="en-GB" smtClean="0"/>
              <a:t>02/02/2019</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286021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661" y="616609"/>
            <a:ext cx="5200339" cy="6241391"/>
          </a:xfrm>
          <a:prstGeom prst="rect">
            <a:avLst/>
          </a:prstGeom>
        </p:spPr>
      </p:pic>
      <p:pic>
        <p:nvPicPr>
          <p:cNvPr id="8" name="Espace réservé du contenu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03105" y="1931782"/>
            <a:ext cx="1482617" cy="1131185"/>
          </a:xfrm>
          <a:prstGeom prst="rect">
            <a:avLst/>
          </a:prstGeom>
        </p:spPr>
      </p:pic>
      <p:pic>
        <p:nvPicPr>
          <p:cNvPr id="9" name="Imag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4943" t="10608" r="6371" b="11695"/>
          <a:stretch/>
        </p:blipFill>
        <p:spPr>
          <a:xfrm>
            <a:off x="3448859" y="3519739"/>
            <a:ext cx="1558562" cy="1221830"/>
          </a:xfrm>
          <a:prstGeom prst="rect">
            <a:avLst/>
          </a:prstGeom>
        </p:spPr>
      </p:pic>
      <p:pic>
        <p:nvPicPr>
          <p:cNvPr id="10" name="Imag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7646" y="3666215"/>
            <a:ext cx="1564297" cy="928878"/>
          </a:xfrm>
          <a:prstGeom prst="rect">
            <a:avLst/>
          </a:prstGeom>
        </p:spPr>
      </p:pic>
      <p:pic>
        <p:nvPicPr>
          <p:cNvPr id="11" name="Imag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5492" y="3415389"/>
            <a:ext cx="809416" cy="1430530"/>
          </a:xfrm>
          <a:prstGeom prst="rect">
            <a:avLst/>
          </a:prstGeom>
        </p:spPr>
      </p:pic>
      <p:pic>
        <p:nvPicPr>
          <p:cNvPr id="12" name="Image 14"/>
          <p:cNvPicPr>
            <a:picLocks noChangeAspect="1"/>
          </p:cNvPicPr>
          <p:nvPr userDrawn="1"/>
        </p:nvPicPr>
        <p:blipFill rotWithShape="1">
          <a:blip r:embed="rId7" cstate="print">
            <a:extLst>
              <a:ext uri="{28A0092B-C50C-407E-A947-70E740481C1C}">
                <a14:useLocalDpi xmlns:a14="http://schemas.microsoft.com/office/drawing/2010/main" val="0"/>
              </a:ext>
            </a:extLst>
          </a:blip>
          <a:srcRect l="3865" t="9334" r="4486" b="11144"/>
          <a:stretch/>
        </p:blipFill>
        <p:spPr>
          <a:xfrm>
            <a:off x="7824143" y="2070087"/>
            <a:ext cx="2106348" cy="854574"/>
          </a:xfrm>
          <a:prstGeom prst="rect">
            <a:avLst/>
          </a:prstGeom>
        </p:spPr>
      </p:pic>
      <p:pic>
        <p:nvPicPr>
          <p:cNvPr id="13" name="Imag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96544" y="2054370"/>
            <a:ext cx="1781055" cy="886009"/>
          </a:xfrm>
          <a:prstGeom prst="rect">
            <a:avLst/>
          </a:prstGeom>
        </p:spPr>
      </p:pic>
      <p:pic>
        <p:nvPicPr>
          <p:cNvPr id="14" name="Image 16"/>
          <p:cNvPicPr>
            <a:picLocks noChangeAspect="1"/>
          </p:cNvPicPr>
          <p:nvPr userDrawn="1"/>
        </p:nvPicPr>
        <p:blipFill rotWithShape="1">
          <a:blip r:embed="rId9" cstate="print">
            <a:extLst>
              <a:ext uri="{28A0092B-C50C-407E-A947-70E740481C1C}">
                <a14:useLocalDpi xmlns:a14="http://schemas.microsoft.com/office/drawing/2010/main" val="0"/>
              </a:ext>
            </a:extLst>
          </a:blip>
          <a:srcRect l="8118" t="22969" r="9216" b="24796"/>
          <a:stretch/>
        </p:blipFill>
        <p:spPr>
          <a:xfrm>
            <a:off x="3323350" y="5281259"/>
            <a:ext cx="3109624" cy="760653"/>
          </a:xfrm>
          <a:prstGeom prst="rect">
            <a:avLst/>
          </a:prstGeom>
        </p:spPr>
      </p:pic>
      <p:pic>
        <p:nvPicPr>
          <p:cNvPr id="15" name="Image 17"/>
          <p:cNvPicPr>
            <a:picLocks noChangeAspect="1"/>
          </p:cNvPicPr>
          <p:nvPr userDrawn="1"/>
        </p:nvPicPr>
        <p:blipFill rotWithShape="1">
          <a:blip r:embed="rId10" cstate="print">
            <a:extLst>
              <a:ext uri="{28A0092B-C50C-407E-A947-70E740481C1C}">
                <a14:useLocalDpi xmlns:a14="http://schemas.microsoft.com/office/drawing/2010/main" val="0"/>
              </a:ext>
            </a:extLst>
          </a:blip>
          <a:srcRect l="7286" t="13740" r="5084" b="20969"/>
          <a:stretch/>
        </p:blipFill>
        <p:spPr>
          <a:xfrm>
            <a:off x="917646" y="2118784"/>
            <a:ext cx="2196934" cy="757181"/>
          </a:xfrm>
          <a:prstGeom prst="rect">
            <a:avLst/>
          </a:prstGeom>
        </p:spPr>
      </p:pic>
      <p:pic>
        <p:nvPicPr>
          <p:cNvPr id="16" name="Image 2"/>
          <p:cNvPicPr>
            <a:picLocks noChangeAspect="1"/>
          </p:cNvPicPr>
          <p:nvPr userDrawn="1"/>
        </p:nvPicPr>
        <p:blipFill rotWithShape="1">
          <a:blip r:embed="rId11" cstate="print">
            <a:extLst>
              <a:ext uri="{28A0092B-C50C-407E-A947-70E740481C1C}">
                <a14:useLocalDpi xmlns:a14="http://schemas.microsoft.com/office/drawing/2010/main" val="0"/>
              </a:ext>
            </a:extLst>
          </a:blip>
          <a:srcRect l="13037" t="24277" r="14756" b="22701"/>
          <a:stretch/>
        </p:blipFill>
        <p:spPr>
          <a:xfrm>
            <a:off x="917646" y="5204241"/>
            <a:ext cx="1706686" cy="885979"/>
          </a:xfrm>
          <a:prstGeom prst="rect">
            <a:avLst/>
          </a:prstGeom>
        </p:spPr>
      </p:pic>
      <p:sp>
        <p:nvSpPr>
          <p:cNvPr id="18" name="Título 1"/>
          <p:cNvSpPr>
            <a:spLocks noGrp="1"/>
          </p:cNvSpPr>
          <p:nvPr>
            <p:ph type="title" hasCustomPrompt="1"/>
          </p:nvPr>
        </p:nvSpPr>
        <p:spPr>
          <a:xfrm>
            <a:off x="838200" y="365125"/>
            <a:ext cx="8210550" cy="1325563"/>
          </a:xfrm>
        </p:spPr>
        <p:txBody>
          <a:bodyPr/>
          <a:lstStyle/>
          <a:p>
            <a:r>
              <a:rPr lang="es-ES" dirty="0" smtClean="0"/>
              <a:t>PARTNERS OF THE PROJECT</a:t>
            </a:r>
            <a:endParaRPr lang="en-GB" dirty="0"/>
          </a:p>
        </p:txBody>
      </p:sp>
    </p:spTree>
    <p:extLst>
      <p:ext uri="{BB962C8B-B14F-4D97-AF65-F5344CB8AC3E}">
        <p14:creationId xmlns:p14="http://schemas.microsoft.com/office/powerpoint/2010/main" val="6453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1479126-BBDF-46D4-B379-36A1D3775173}" type="datetimeFigureOut">
              <a:rPr lang="en-GB" smtClean="0"/>
              <a:t>02/02/2019</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20654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Marcador de fecha 4"/>
          <p:cNvSpPr>
            <a:spLocks noGrp="1"/>
          </p:cNvSpPr>
          <p:nvPr>
            <p:ph type="dt" sz="half" idx="10"/>
          </p:nvPr>
        </p:nvSpPr>
        <p:spPr/>
        <p:txBody>
          <a:bodyPr/>
          <a:lstStyle/>
          <a:p>
            <a:fld id="{81479126-BBDF-46D4-B379-36A1D3775173}" type="datetimeFigureOut">
              <a:rPr lang="en-GB" smtClean="0"/>
              <a:t>02/02/2019</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318603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7" name="Marcador de fecha 6"/>
          <p:cNvSpPr>
            <a:spLocks noGrp="1"/>
          </p:cNvSpPr>
          <p:nvPr>
            <p:ph type="dt" sz="half" idx="10"/>
          </p:nvPr>
        </p:nvSpPr>
        <p:spPr/>
        <p:txBody>
          <a:bodyPr/>
          <a:lstStyle/>
          <a:p>
            <a:fld id="{81479126-BBDF-46D4-B379-36A1D3775173}" type="datetimeFigureOut">
              <a:rPr lang="en-GB" smtClean="0"/>
              <a:t>02/02/2019</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260381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fecha 2"/>
          <p:cNvSpPr>
            <a:spLocks noGrp="1"/>
          </p:cNvSpPr>
          <p:nvPr>
            <p:ph type="dt" sz="half" idx="10"/>
          </p:nvPr>
        </p:nvSpPr>
        <p:spPr/>
        <p:txBody>
          <a:bodyPr/>
          <a:lstStyle/>
          <a:p>
            <a:fld id="{81479126-BBDF-46D4-B379-36A1D3775173}" type="datetimeFigureOut">
              <a:rPr lang="en-GB" smtClean="0"/>
              <a:t>02/02/2019</a:t>
            </a:fld>
            <a:endParaRPr lang="en-GB"/>
          </a:p>
        </p:txBody>
      </p:sp>
      <p:sp>
        <p:nvSpPr>
          <p:cNvPr id="4" name="Marcador de pie de página 3"/>
          <p:cNvSpPr>
            <a:spLocks noGrp="1"/>
          </p:cNvSpPr>
          <p:nvPr>
            <p:ph type="ftr" sz="quarter" idx="11"/>
          </p:nvPr>
        </p:nvSpPr>
        <p:spPr/>
        <p:txBody>
          <a:bodyPr/>
          <a:lstStyle/>
          <a:p>
            <a:endParaRPr lang="en-GB"/>
          </a:p>
        </p:txBody>
      </p:sp>
      <p:sp>
        <p:nvSpPr>
          <p:cNvPr id="5" name="Marcador de número de diapositiva 4"/>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238375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1479126-BBDF-46D4-B379-36A1D3775173}" type="datetimeFigureOut">
              <a:rPr lang="en-GB" smtClean="0"/>
              <a:t>02/02/2019</a:t>
            </a:fld>
            <a:endParaRPr lang="en-GB"/>
          </a:p>
        </p:txBody>
      </p:sp>
      <p:sp>
        <p:nvSpPr>
          <p:cNvPr id="3" name="Marcador de pie de página 2"/>
          <p:cNvSpPr>
            <a:spLocks noGrp="1"/>
          </p:cNvSpPr>
          <p:nvPr>
            <p:ph type="ftr" sz="quarter" idx="11"/>
          </p:nvPr>
        </p:nvSpPr>
        <p:spPr/>
        <p:txBody>
          <a:bodyPr/>
          <a:lstStyle/>
          <a:p>
            <a:endParaRPr lang="en-GB"/>
          </a:p>
        </p:txBody>
      </p:sp>
      <p:sp>
        <p:nvSpPr>
          <p:cNvPr id="4" name="Marcador de número de diapositiva 3"/>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386002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GB"/>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1479126-BBDF-46D4-B379-36A1D3775173}" type="datetimeFigureOut">
              <a:rPr lang="en-GB" smtClean="0"/>
              <a:t>02/02/2019</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2ADBAAEB-2B5E-4E82-9E9C-81BB3C6C7898}" type="slidenum">
              <a:rPr lang="en-GB" smtClean="0"/>
              <a:t>‹Nr.›</a:t>
            </a:fld>
            <a:endParaRPr lang="en-GB"/>
          </a:p>
        </p:txBody>
      </p:sp>
    </p:spTree>
    <p:extLst>
      <p:ext uri="{BB962C8B-B14F-4D97-AF65-F5344CB8AC3E}">
        <p14:creationId xmlns:p14="http://schemas.microsoft.com/office/powerpoint/2010/main" val="208748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n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91661" y="616609"/>
            <a:ext cx="5200339" cy="6241391"/>
          </a:xfrm>
          <a:prstGeom prst="rect">
            <a:avLst/>
          </a:prstGeom>
        </p:spPr>
      </p:pic>
      <p:sp>
        <p:nvSpPr>
          <p:cNvPr id="2" name="Marcador de título 1"/>
          <p:cNvSpPr>
            <a:spLocks noGrp="1"/>
          </p:cNvSpPr>
          <p:nvPr>
            <p:ph type="title"/>
          </p:nvPr>
        </p:nvSpPr>
        <p:spPr>
          <a:xfrm>
            <a:off x="838200" y="365125"/>
            <a:ext cx="821055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GB"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79126-BBDF-46D4-B379-36A1D3775173}" type="datetimeFigureOut">
              <a:rPr lang="en-GB" smtClean="0"/>
              <a:t>02/02/2019</a:t>
            </a:fld>
            <a:endParaRPr lang="en-GB"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BAAEB-2B5E-4E82-9E9C-81BB3C6C7898}" type="slidenum">
              <a:rPr lang="en-GB" smtClean="0"/>
              <a:t>‹Nr.›</a:t>
            </a:fld>
            <a:endParaRPr lang="en-GB"/>
          </a:p>
        </p:txBody>
      </p:sp>
      <p:pic>
        <p:nvPicPr>
          <p:cNvPr id="7" name="Imagen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82300" y="135572"/>
            <a:ext cx="1257300" cy="649606"/>
          </a:xfrm>
          <a:prstGeom prst="rect">
            <a:avLst/>
          </a:prstGeom>
        </p:spPr>
      </p:pic>
      <p:sp>
        <p:nvSpPr>
          <p:cNvPr id="8" name="Rectángulo 7"/>
          <p:cNvSpPr/>
          <p:nvPr userDrawn="1"/>
        </p:nvSpPr>
        <p:spPr>
          <a:xfrm>
            <a:off x="0" y="192722"/>
            <a:ext cx="10629900" cy="45719"/>
          </a:xfrm>
          <a:prstGeom prst="rect">
            <a:avLst/>
          </a:prstGeom>
          <a:solidFill>
            <a:srgbClr val="FCC60B"/>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6" name="Imagen 1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991661" y="616609"/>
            <a:ext cx="5200339" cy="6241391"/>
          </a:xfrm>
          <a:prstGeom prst="rect">
            <a:avLst/>
          </a:prstGeom>
        </p:spPr>
      </p:pic>
    </p:spTree>
    <p:extLst>
      <p:ext uri="{BB962C8B-B14F-4D97-AF65-F5344CB8AC3E}">
        <p14:creationId xmlns:p14="http://schemas.microsoft.com/office/powerpoint/2010/main" val="49887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hyperlink" Target="mailto:murillo@gaia.es" TargetMode="External"/><Relationship Id="rId13" Type="http://schemas.openxmlformats.org/officeDocument/2006/relationships/image" Target="../media/image55.png"/><Relationship Id="rId3" Type="http://schemas.openxmlformats.org/officeDocument/2006/relationships/hyperlink" Target="mailto:p-merigaud@autonom-lab.com" TargetMode="External"/><Relationship Id="rId7" Type="http://schemas.openxmlformats.org/officeDocument/2006/relationships/hyperlink" Target="mailto:iraitz.manterola@tecnalia.com" TargetMode="External"/><Relationship Id="rId12" Type="http://schemas.openxmlformats.org/officeDocument/2006/relationships/hyperlink" Target="mailto:liannotti@kimglobal.com" TargetMode="External"/><Relationship Id="rId2" Type="http://schemas.openxmlformats.org/officeDocument/2006/relationships/hyperlink" Target="mailto:h.dufau@adi-na.fr" TargetMode="External"/><Relationship Id="rId1" Type="http://schemas.openxmlformats.org/officeDocument/2006/relationships/slideLayout" Target="../slideLayouts/slideLayout2.xml"/><Relationship Id="rId6" Type="http://schemas.openxmlformats.org/officeDocument/2006/relationships/hyperlink" Target="mailto:b.durruty@adi-na.fr" TargetMode="External"/><Relationship Id="rId11" Type="http://schemas.openxmlformats.org/officeDocument/2006/relationships/hyperlink" Target="mailto:pedro.roseiro@tice.pt" TargetMode="External"/><Relationship Id="rId5" Type="http://schemas.openxmlformats.org/officeDocument/2006/relationships/hyperlink" Target="mailto:iuzkudun@grupossi.es" TargetMode="External"/><Relationship Id="rId10" Type="http://schemas.openxmlformats.org/officeDocument/2006/relationships/hyperlink" Target="mailto:joao.silva@ipca.pt" TargetMode="External"/><Relationship Id="rId4" Type="http://schemas.openxmlformats.org/officeDocument/2006/relationships/hyperlink" Target="mailto:v-argiotta@autonom-lab.com" TargetMode="External"/><Relationship Id="rId9" Type="http://schemas.openxmlformats.org/officeDocument/2006/relationships/hyperlink" Target="mailto:-rsimoes@ipca.p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wmf"/><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normAutofit/>
          </a:bodyPr>
          <a:lstStyle/>
          <a:p>
            <a:r>
              <a:rPr lang="fr-FR" sz="4661" spc="-29" dirty="0">
                <a:solidFill>
                  <a:srgbClr val="000000">
                    <a:lumMod val="85000"/>
                    <a:lumOff val="15000"/>
                  </a:srgbClr>
                </a:solidFill>
                <a:latin typeface="Calibri Light" panose="020F0302020204030204"/>
              </a:rPr>
              <a:t>ICT4SILVER  </a:t>
            </a:r>
            <a:br>
              <a:rPr lang="fr-FR" sz="4661" spc="-29" dirty="0">
                <a:solidFill>
                  <a:srgbClr val="000000">
                    <a:lumMod val="85000"/>
                    <a:lumOff val="15000"/>
                  </a:srgbClr>
                </a:solidFill>
                <a:latin typeface="Calibri Light" panose="020F0302020204030204"/>
              </a:rPr>
            </a:br>
            <a:r>
              <a:rPr lang="en-US" sz="2400" i="1" spc="-29" dirty="0">
                <a:solidFill>
                  <a:srgbClr val="000000">
                    <a:lumMod val="85000"/>
                    <a:lumOff val="15000"/>
                  </a:srgbClr>
                </a:solidFill>
                <a:latin typeface="Calibri Light" panose="020F0302020204030204"/>
              </a:rPr>
              <a:t>Digital technologies to address Silver Economy needs</a:t>
            </a:r>
            <a:endParaRPr lang="en-GB" dirty="0"/>
          </a:p>
        </p:txBody>
      </p:sp>
      <p:sp>
        <p:nvSpPr>
          <p:cNvPr id="6" name="Subtítulo 5"/>
          <p:cNvSpPr>
            <a:spLocks noGrp="1"/>
          </p:cNvSpPr>
          <p:nvPr>
            <p:ph type="subTitle" idx="1"/>
          </p:nvPr>
        </p:nvSpPr>
        <p:spPr/>
        <p:txBody>
          <a:bodyPr/>
          <a:lstStyle/>
          <a:p>
            <a:r>
              <a:rPr lang="en-US" dirty="0"/>
              <a:t>Products &amp; services experimented in living </a:t>
            </a:r>
            <a:r>
              <a:rPr lang="en-US" dirty="0" smtClean="0"/>
              <a:t>lab.</a:t>
            </a:r>
            <a:endParaRPr lang="en-US" dirty="0"/>
          </a:p>
          <a:p>
            <a:r>
              <a:rPr lang="en-US" dirty="0"/>
              <a:t>An INTERREG SUDOE </a:t>
            </a:r>
            <a:r>
              <a:rPr lang="en-US" dirty="0" smtClean="0"/>
              <a:t>project.</a:t>
            </a:r>
            <a:endParaRPr lang="en-US" dirty="0"/>
          </a:p>
        </p:txBody>
      </p:sp>
    </p:spTree>
    <p:extLst>
      <p:ext uri="{BB962C8B-B14F-4D97-AF65-F5344CB8AC3E}">
        <p14:creationId xmlns:p14="http://schemas.microsoft.com/office/powerpoint/2010/main" val="1323876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Life Design Sonore</a:t>
            </a:r>
            <a:endParaRPr lang="es-ES"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lstStyle/>
          <a:p>
            <a:pPr marL="0" indent="0">
              <a:buNone/>
            </a:pPr>
            <a:r>
              <a:rPr lang="en-US" sz="1600" dirty="0">
                <a:latin typeface="Calibri" panose="020F0502020204030204" pitchFamily="34" charset="0"/>
                <a:cs typeface="Calibri" panose="020F0502020204030204" pitchFamily="34" charset="0"/>
              </a:rPr>
              <a:t>NEW’EE® integrates sound within furniture. It broadcasts all kind of audio sources for a great listening comfort. The user benefits from a good sound quality neither using headphones nor increasing the volume. It can be reduced by at least 20 decibels, while ensuring excellent sound quality.</a:t>
            </a:r>
          </a:p>
          <a:p>
            <a:endParaRPr lang="es-ES" dirty="0"/>
          </a:p>
        </p:txBody>
      </p:sp>
      <p:pic>
        <p:nvPicPr>
          <p:cNvPr id="4" name="Espace réservé du contenu 4"/>
          <p:cNvPicPr>
            <a:picLocks noChangeAspect="1"/>
          </p:cNvPicPr>
          <p:nvPr/>
        </p:nvPicPr>
        <p:blipFill>
          <a:blip r:embed="rId2"/>
          <a:stretch>
            <a:fillRect/>
          </a:stretch>
        </p:blipFill>
        <p:spPr>
          <a:xfrm>
            <a:off x="3880725" y="5108466"/>
            <a:ext cx="3088530" cy="1391600"/>
          </a:xfrm>
          <a:prstGeom prst="rect">
            <a:avLst/>
          </a:prstGeom>
        </p:spPr>
      </p:pic>
      <p:pic>
        <p:nvPicPr>
          <p:cNvPr id="5" name="Image 7"/>
          <p:cNvPicPr>
            <a:picLocks noChangeAspect="1"/>
          </p:cNvPicPr>
          <p:nvPr/>
        </p:nvPicPr>
        <p:blipFill>
          <a:blip r:embed="rId3"/>
          <a:stretch>
            <a:fillRect/>
          </a:stretch>
        </p:blipFill>
        <p:spPr>
          <a:xfrm>
            <a:off x="2307106" y="3297716"/>
            <a:ext cx="2476662" cy="1427616"/>
          </a:xfrm>
          <a:prstGeom prst="rect">
            <a:avLst/>
          </a:prstGeom>
        </p:spPr>
      </p:pic>
      <p:pic>
        <p:nvPicPr>
          <p:cNvPr id="6" name="Image 10"/>
          <p:cNvPicPr>
            <a:picLocks noChangeAspect="1"/>
          </p:cNvPicPr>
          <p:nvPr/>
        </p:nvPicPr>
        <p:blipFill>
          <a:blip r:embed="rId4"/>
          <a:stretch>
            <a:fillRect/>
          </a:stretch>
        </p:blipFill>
        <p:spPr>
          <a:xfrm>
            <a:off x="5635097" y="3062828"/>
            <a:ext cx="1043688" cy="1006413"/>
          </a:xfrm>
          <a:prstGeom prst="rect">
            <a:avLst/>
          </a:prstGeom>
        </p:spPr>
      </p:pic>
      <p:pic>
        <p:nvPicPr>
          <p:cNvPr id="7" name="Image 9"/>
          <p:cNvPicPr>
            <a:picLocks noChangeAspect="1"/>
          </p:cNvPicPr>
          <p:nvPr/>
        </p:nvPicPr>
        <p:blipFill rotWithShape="1">
          <a:blip r:embed="rId5"/>
          <a:srcRect b="6668"/>
          <a:stretch/>
        </p:blipFill>
        <p:spPr>
          <a:xfrm>
            <a:off x="4304080" y="816252"/>
            <a:ext cx="1528544" cy="390771"/>
          </a:xfrm>
          <a:prstGeom prst="rect">
            <a:avLst/>
          </a:prstGeom>
        </p:spPr>
      </p:pic>
    </p:spTree>
    <p:extLst>
      <p:ext uri="{BB962C8B-B14F-4D97-AF65-F5344CB8AC3E}">
        <p14:creationId xmlns:p14="http://schemas.microsoft.com/office/powerpoint/2010/main" val="201204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SENSING FUTURE TECHNOLOGIES</a:t>
            </a:r>
            <a:endParaRPr lang="es-ES"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838200" y="1484431"/>
            <a:ext cx="10515600" cy="4351338"/>
          </a:xfrm>
        </p:spPr>
        <p:txBody>
          <a:bodyPr>
            <a:normAutofit/>
          </a:bodyPr>
          <a:lstStyle/>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Sector of activity, customers</a:t>
            </a:r>
            <a:endParaRPr lang="en-US" sz="1600" i="1" dirty="0">
              <a:latin typeface="Calibri" panose="020F0502020204030204" pitchFamily="34" charset="0"/>
              <a:cs typeface="Calibri" panose="020F0502020204030204" pitchFamily="34" charset="0"/>
            </a:endParaRPr>
          </a:p>
          <a:p>
            <a:pPr lvl="2">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Medical Devices</a:t>
            </a:r>
          </a:p>
          <a:p>
            <a:pPr lvl="2">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Activity Areas:</a:t>
            </a:r>
          </a:p>
          <a:p>
            <a:pPr lvl="2">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Physical Rehabilitation Technology</a:t>
            </a:r>
          </a:p>
          <a:p>
            <a:pPr lvl="2">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Robotics</a:t>
            </a:r>
          </a:p>
          <a:p>
            <a:pPr lvl="2">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Telemedicine</a:t>
            </a:r>
          </a:p>
          <a:p>
            <a:pPr lvl="3">
              <a:buClr>
                <a:schemeClr val="accent2"/>
              </a:buCl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Product </a:t>
            </a:r>
            <a:r>
              <a:rPr lang="en-US" sz="1600" b="1" dirty="0" smtClean="0">
                <a:latin typeface="Calibri" panose="020F0502020204030204" pitchFamily="34" charset="0"/>
                <a:cs typeface="Calibri" panose="020F0502020204030204" pitchFamily="34" charset="0"/>
              </a:rPr>
              <a:t>presentation</a:t>
            </a:r>
            <a:endParaRPr lang="en-US" sz="1600" b="1"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endParaRPr lang="en-US" sz="1600" b="1"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Usage specificities</a:t>
            </a:r>
          </a:p>
          <a:p>
            <a:pPr lvl="2">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Physical Rehabilitation Center or Physiotherapy Clinic</a:t>
            </a:r>
          </a:p>
          <a:p>
            <a:pPr lvl="2">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Diagnose Mode or Therapeutic Exercise mode</a:t>
            </a:r>
          </a:p>
          <a:p>
            <a:pPr>
              <a:buClr>
                <a:schemeClr val="accent2"/>
              </a:buClr>
            </a:pPr>
            <a:endParaRPr lang="es-ES" dirty="0"/>
          </a:p>
        </p:txBody>
      </p:sp>
      <p:pic>
        <p:nvPicPr>
          <p:cNvPr id="4"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896" y="5350584"/>
            <a:ext cx="1089205" cy="978813"/>
          </a:xfrm>
          <a:prstGeom prst="rect">
            <a:avLst/>
          </a:prstGeom>
        </p:spPr>
      </p:pic>
      <p:pic>
        <p:nvPicPr>
          <p:cNvPr id="5"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401" y="5388396"/>
            <a:ext cx="999479" cy="903190"/>
          </a:xfrm>
          <a:prstGeom prst="rect">
            <a:avLst/>
          </a:prstGeom>
        </p:spPr>
      </p:pic>
      <p:pic>
        <p:nvPicPr>
          <p:cNvPr id="6"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107" y="5178148"/>
            <a:ext cx="1298573" cy="1117912"/>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1401" y="665099"/>
            <a:ext cx="1276590" cy="718082"/>
          </a:xfrm>
          <a:prstGeom prst="rect">
            <a:avLst/>
          </a:prstGeom>
        </p:spPr>
      </p:pic>
    </p:spTree>
    <p:extLst>
      <p:ext uri="{BB962C8B-B14F-4D97-AF65-F5344CB8AC3E}">
        <p14:creationId xmlns:p14="http://schemas.microsoft.com/office/powerpoint/2010/main" val="233524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SESOSGI</a:t>
            </a:r>
            <a:endParaRPr lang="es-ES"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838200" y="1552669"/>
            <a:ext cx="10515600" cy="4351338"/>
          </a:xfrm>
        </p:spPr>
        <p:txBody>
          <a:bodyPr/>
          <a:lstStyle/>
          <a:p>
            <a:pPr lvl="1">
              <a:buClr>
                <a:schemeClr val="accent2"/>
              </a:buClr>
              <a:buFont typeface="Wingdings" panose="05000000000000000000" pitchFamily="2" charset="2"/>
              <a:buChar char="§"/>
            </a:pPr>
            <a:r>
              <a:rPr lang="en-GB" sz="1600" b="1" dirty="0">
                <a:latin typeface="Calibri" panose="020F0502020204030204" pitchFamily="34" charset="0"/>
                <a:cs typeface="Calibri" panose="020F0502020204030204" pitchFamily="34" charset="0"/>
              </a:rPr>
              <a:t>Sector of activity </a:t>
            </a:r>
          </a:p>
          <a:p>
            <a:pPr lvl="1">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Services and Socio-sanitary Studies in Geriatrics, Nursing Homes, etc. (Public administration, private companies ...)</a:t>
            </a:r>
            <a:r>
              <a:rPr lang="fr-FR" sz="1600" dirty="0">
                <a:latin typeface="Calibri" panose="020F0502020204030204" pitchFamily="34" charset="0"/>
                <a:cs typeface="Calibri" panose="020F0502020204030204" pitchFamily="34" charset="0"/>
              </a:rPr>
              <a:t>.</a:t>
            </a:r>
          </a:p>
          <a:p>
            <a:pPr marL="117200" lvl="1" indent="0">
              <a:buClr>
                <a:schemeClr val="accent2"/>
              </a:buClr>
              <a:buNone/>
            </a:pPr>
            <a:endParaRPr lang="fr-FR" sz="1600"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Customers: </a:t>
            </a:r>
            <a:r>
              <a:rPr lang="en-US" sz="1600" dirty="0">
                <a:latin typeface="Calibri" panose="020F0502020204030204" pitchFamily="34" charset="0"/>
                <a:cs typeface="Calibri" panose="020F0502020204030204" pitchFamily="34" charset="0"/>
              </a:rPr>
              <a:t>Geriatric Residences of </a:t>
            </a:r>
            <a:r>
              <a:rPr lang="en-US" sz="1600" dirty="0" err="1">
                <a:latin typeface="Calibri" panose="020F0502020204030204" pitchFamily="34" charset="0"/>
                <a:cs typeface="Calibri" panose="020F0502020204030204" pitchFamily="34" charset="0"/>
              </a:rPr>
              <a:t>Gipuzkoa</a:t>
            </a:r>
            <a:r>
              <a:rPr lang="en-US" sz="1600" dirty="0">
                <a:latin typeface="Calibri" panose="020F0502020204030204" pitchFamily="34" charset="0"/>
                <a:cs typeface="Calibri" panose="020F0502020204030204" pitchFamily="34" charset="0"/>
              </a:rPr>
              <a:t>, Entities and Organizations and companies.</a:t>
            </a:r>
          </a:p>
          <a:p>
            <a:pPr marL="117200" lvl="1" indent="0">
              <a:buClr>
                <a:schemeClr val="accent2"/>
              </a:buClr>
              <a:buNone/>
            </a:pPr>
            <a:endParaRPr lang="es-ES" sz="1600"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GB" sz="1600" b="1" dirty="0">
                <a:latin typeface="Calibri" panose="020F0502020204030204" pitchFamily="34" charset="0"/>
                <a:cs typeface="Calibri" panose="020F0502020204030204" pitchFamily="34" charset="0"/>
              </a:rPr>
              <a:t>Product presentation</a:t>
            </a:r>
            <a:endParaRPr lang="en-GB" sz="1600" i="1"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Evaluation tool for care in the </a:t>
            </a:r>
            <a:r>
              <a:rPr lang="en-US" sz="1600" dirty="0" err="1">
                <a:latin typeface="Calibri" panose="020F0502020204030204" pitchFamily="34" charset="0"/>
                <a:cs typeface="Calibri" panose="020F0502020204030204" pitchFamily="34" charset="0"/>
              </a:rPr>
              <a:t>gerontological</a:t>
            </a:r>
            <a:r>
              <a:rPr lang="en-US" sz="1600" dirty="0">
                <a:latin typeface="Calibri" panose="020F0502020204030204" pitchFamily="34" charset="0"/>
                <a:cs typeface="Calibri" panose="020F0502020204030204" pitchFamily="34" charset="0"/>
              </a:rPr>
              <a:t> residential environment.</a:t>
            </a:r>
          </a:p>
          <a:p>
            <a:pPr marL="117200" lvl="1" indent="0">
              <a:buClr>
                <a:schemeClr val="accent2"/>
              </a:buClr>
              <a:buNone/>
            </a:pPr>
            <a:endParaRPr lang="en-US" sz="1600"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Usage specificities</a:t>
            </a:r>
            <a:endParaRPr lang="en-GB" sz="1600" i="1"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Ø"/>
            </a:pPr>
            <a:r>
              <a:rPr lang="en-US" sz="1600" dirty="0">
                <a:latin typeface="Calibri" panose="020F0502020204030204" pitchFamily="34" charset="0"/>
                <a:cs typeface="Calibri" panose="020F0502020204030204" pitchFamily="34" charset="0"/>
              </a:rPr>
              <a:t>It is a software tool to use in residences, hospitals, sheltered homes, centers, spas ... both private and public.</a:t>
            </a:r>
          </a:p>
          <a:p>
            <a:endParaRPr lang="es-ES" dirty="0"/>
          </a:p>
        </p:txBody>
      </p:sp>
      <p:pic>
        <p:nvPicPr>
          <p:cNvPr id="4" name="Imagen 4"/>
          <p:cNvPicPr>
            <a:picLocks noChangeAspect="1"/>
          </p:cNvPicPr>
          <p:nvPr/>
        </p:nvPicPr>
        <p:blipFill rotWithShape="1">
          <a:blip r:embed="rId2" cstate="print"/>
          <a:srcRect l="9599" t="4922" r="10153" b="6577"/>
          <a:stretch/>
        </p:blipFill>
        <p:spPr>
          <a:xfrm>
            <a:off x="3343559" y="5224964"/>
            <a:ext cx="1983501" cy="1229876"/>
          </a:xfrm>
          <a:prstGeom prst="rect">
            <a:avLst/>
          </a:prstGeom>
          <a:ln>
            <a:solidFill>
              <a:schemeClr val="tx2">
                <a:lumMod val="20000"/>
                <a:lumOff val="80000"/>
              </a:schemeClr>
            </a:solidFill>
          </a:ln>
        </p:spPr>
      </p:pic>
      <p:pic>
        <p:nvPicPr>
          <p:cNvPr id="5" name="18 Imagen" descr="Screenshot_2017-02-22-13-19-05.png"/>
          <p:cNvPicPr>
            <a:picLocks noChangeAspect="1"/>
          </p:cNvPicPr>
          <p:nvPr/>
        </p:nvPicPr>
        <p:blipFill>
          <a:blip r:embed="rId3" cstate="print"/>
          <a:stretch>
            <a:fillRect/>
          </a:stretch>
        </p:blipFill>
        <p:spPr>
          <a:xfrm>
            <a:off x="5801842" y="5224964"/>
            <a:ext cx="1007930" cy="1343906"/>
          </a:xfrm>
          <a:prstGeom prst="rect">
            <a:avLst/>
          </a:prstGeom>
        </p:spPr>
      </p:pic>
      <p:pic>
        <p:nvPicPr>
          <p:cNvPr id="6" name="19 Imagen" descr="Screenshot_2017-02-22-13-33-09.png"/>
          <p:cNvPicPr>
            <a:picLocks noChangeAspect="1"/>
          </p:cNvPicPr>
          <p:nvPr/>
        </p:nvPicPr>
        <p:blipFill>
          <a:blip r:embed="rId4" cstate="print"/>
          <a:stretch>
            <a:fillRect/>
          </a:stretch>
        </p:blipFill>
        <p:spPr>
          <a:xfrm>
            <a:off x="7284555" y="5224964"/>
            <a:ext cx="1031786" cy="1375714"/>
          </a:xfrm>
          <a:prstGeom prst="rect">
            <a:avLst/>
          </a:prstGeom>
        </p:spPr>
      </p:pic>
    </p:spTree>
    <p:extLst>
      <p:ext uri="{BB962C8B-B14F-4D97-AF65-F5344CB8AC3E}">
        <p14:creationId xmlns:p14="http://schemas.microsoft.com/office/powerpoint/2010/main" val="44814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TECMIC</a:t>
            </a:r>
            <a:endParaRPr lang="es-ES"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lstStyle/>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Sector of activity, customers </a:t>
            </a:r>
            <a:endParaRPr lang="en-US" sz="1600" i="1" dirty="0">
              <a:latin typeface="Calibri" panose="020F0502020204030204" pitchFamily="34" charset="0"/>
              <a:cs typeface="Calibri" panose="020F0502020204030204" pitchFamily="34" charset="0"/>
            </a:endParaRPr>
          </a:p>
          <a:p>
            <a:pPr marL="86348" lvl="1" indent="0">
              <a:buClr>
                <a:schemeClr val="accent2"/>
              </a:buClr>
              <a:buNone/>
            </a:pPr>
            <a:r>
              <a:rPr lang="en-US" sz="1600" dirty="0" err="1">
                <a:latin typeface="Calibri" panose="020F0502020204030204" pitchFamily="34" charset="0"/>
                <a:cs typeface="Calibri" panose="020F0502020204030204" pitchFamily="34" charset="0"/>
              </a:rPr>
              <a:t>eYeOn</a:t>
            </a:r>
            <a:r>
              <a:rPr lang="en-US" sz="1600" dirty="0">
                <a:latin typeface="Calibri" panose="020F0502020204030204" pitchFamily="34" charset="0"/>
                <a:cs typeface="Calibri" panose="020F0502020204030204" pitchFamily="34" charset="0"/>
              </a:rPr>
              <a:t> allows social economy institutions to provide remote tele assistance services to their users delaying their institutionalization</a:t>
            </a:r>
          </a:p>
          <a:p>
            <a:pPr marL="86348" lvl="1" indent="0">
              <a:buClr>
                <a:schemeClr val="accent2"/>
              </a:buClr>
              <a:buNone/>
            </a:pPr>
            <a:endParaRPr lang="en-US" sz="1600" dirty="0">
              <a:latin typeface="Calibri" panose="020F0502020204030204" pitchFamily="34" charset="0"/>
              <a:cs typeface="Calibri" panose="020F0502020204030204" pitchFamily="34" charset="0"/>
            </a:endParaRPr>
          </a:p>
          <a:p>
            <a:pPr marL="86348" lvl="1" indent="0">
              <a:buClr>
                <a:schemeClr val="accent2"/>
              </a:buClr>
              <a:buNone/>
            </a:pPr>
            <a:endParaRPr lang="en-US" sz="1600"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Product presentation </a:t>
            </a:r>
            <a:endParaRPr lang="en-US" sz="1600" i="1" dirty="0">
              <a:latin typeface="Calibri" panose="020F0502020204030204" pitchFamily="34" charset="0"/>
              <a:cs typeface="Calibri" panose="020F0502020204030204" pitchFamily="34" charset="0"/>
            </a:endParaRPr>
          </a:p>
          <a:p>
            <a:pPr marL="86348" lvl="1" indent="0">
              <a:buClr>
                <a:schemeClr val="accent2"/>
              </a:buClr>
              <a:buNone/>
            </a:pPr>
            <a:r>
              <a:rPr lang="en-US" sz="1600" dirty="0" err="1">
                <a:latin typeface="Calibri" panose="020F0502020204030204" pitchFamily="34" charset="0"/>
                <a:cs typeface="Calibri" panose="020F0502020204030204" pitchFamily="34" charset="0"/>
              </a:rPr>
              <a:t>eYeOn</a:t>
            </a:r>
            <a:r>
              <a:rPr lang="en-US" sz="1600" dirty="0">
                <a:latin typeface="Calibri" panose="020F0502020204030204" pitchFamily="34" charset="0"/>
                <a:cs typeface="Calibri" panose="020F0502020204030204" pitchFamily="34" charset="0"/>
              </a:rPr>
              <a:t> is an incident management online platform, using GIS and mobile communications to keep track of end users status and to treat the alarms.</a:t>
            </a:r>
          </a:p>
          <a:p>
            <a:endParaRPr lang="es-ES" dirty="0"/>
          </a:p>
        </p:txBody>
      </p:sp>
      <p:pic>
        <p:nvPicPr>
          <p:cNvPr id="4" name="Picture 2" descr="Plataforma de Teleassistênc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11204" y="4341795"/>
            <a:ext cx="2551442" cy="1228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quipamentos"/>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98559" y="5569888"/>
            <a:ext cx="2259655" cy="1087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328687" y="4462598"/>
            <a:ext cx="1568954" cy="9068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726289"/>
            <a:ext cx="1880041" cy="603233"/>
          </a:xfrm>
          <a:prstGeom prst="rect">
            <a:avLst/>
          </a:prstGeom>
        </p:spPr>
      </p:pic>
    </p:spTree>
    <p:extLst>
      <p:ext uri="{BB962C8B-B14F-4D97-AF65-F5344CB8AC3E}">
        <p14:creationId xmlns:p14="http://schemas.microsoft.com/office/powerpoint/2010/main" val="277321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latin typeface="Calibri" panose="020F0502020204030204" pitchFamily="34" charset="0"/>
                <a:cs typeface="Calibri" panose="020F0502020204030204" pitchFamily="34" charset="0"/>
              </a:rPr>
              <a:t>The</a:t>
            </a:r>
            <a:r>
              <a:rPr lang="es-ES" dirty="0" smtClean="0">
                <a:latin typeface="Calibri" panose="020F0502020204030204" pitchFamily="34" charset="0"/>
                <a:cs typeface="Calibri" panose="020F0502020204030204" pitchFamily="34" charset="0"/>
              </a:rPr>
              <a:t> </a:t>
            </a:r>
            <a:r>
              <a:rPr lang="es-ES" dirty="0" err="1" smtClean="0">
                <a:latin typeface="Calibri" panose="020F0502020204030204" pitchFamily="34" charset="0"/>
                <a:cs typeface="Calibri" panose="020F0502020204030204" pitchFamily="34" charset="0"/>
              </a:rPr>
              <a:t>partners</a:t>
            </a:r>
            <a:endParaRPr lang="es-ES"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normAutofit/>
          </a:bodyPr>
          <a:lstStyle/>
          <a:p>
            <a:r>
              <a:rPr lang="pt-BR" sz="2000" b="1" dirty="0" err="1">
                <a:latin typeface="Calibri" panose="020F0502020204030204" pitchFamily="34" charset="0"/>
                <a:cs typeface="Calibri" panose="020F0502020204030204" pitchFamily="34" charset="0"/>
              </a:rPr>
              <a:t>Hervé</a:t>
            </a:r>
            <a:r>
              <a:rPr lang="pt-BR" sz="2000" b="1" dirty="0">
                <a:latin typeface="Calibri" panose="020F0502020204030204" pitchFamily="34" charset="0"/>
                <a:cs typeface="Calibri" panose="020F0502020204030204" pitchFamily="34" charset="0"/>
              </a:rPr>
              <a:t> DUFAU </a:t>
            </a:r>
            <a:r>
              <a:rPr lang="pt-BR" sz="2000" dirty="0">
                <a:latin typeface="Calibri" panose="020F0502020204030204" pitchFamily="34" charset="0"/>
                <a:cs typeface="Calibri" panose="020F0502020204030204" pitchFamily="34" charset="0"/>
              </a:rPr>
              <a:t>- ADI Nouvelle-</a:t>
            </a:r>
            <a:r>
              <a:rPr lang="pt-BR" sz="2000" dirty="0" err="1">
                <a:latin typeface="Calibri" panose="020F0502020204030204" pitchFamily="34" charset="0"/>
                <a:cs typeface="Calibri" panose="020F0502020204030204" pitchFamily="34" charset="0"/>
              </a:rPr>
              <a:t>Aquitaine</a:t>
            </a:r>
            <a:r>
              <a:rPr lang="pt-BR" sz="2000" dirty="0">
                <a:latin typeface="Calibri" panose="020F0502020204030204" pitchFamily="34" charset="0"/>
                <a:cs typeface="Calibri" panose="020F0502020204030204" pitchFamily="34" charset="0"/>
              </a:rPr>
              <a:t> - </a:t>
            </a:r>
            <a:r>
              <a:rPr lang="pt-BR" sz="2000" dirty="0">
                <a:latin typeface="Calibri" panose="020F0502020204030204" pitchFamily="34" charset="0"/>
                <a:cs typeface="Calibri" panose="020F0502020204030204" pitchFamily="34" charset="0"/>
                <a:hlinkClick r:id="rId2"/>
              </a:rPr>
              <a:t>h.dufau@adi-na.fr</a:t>
            </a:r>
            <a:endParaRPr lang="pt-BR" sz="2000" dirty="0">
              <a:latin typeface="Calibri" panose="020F0502020204030204" pitchFamily="34" charset="0"/>
              <a:cs typeface="Calibri" panose="020F0502020204030204" pitchFamily="34" charset="0"/>
            </a:endParaRPr>
          </a:p>
          <a:p>
            <a:r>
              <a:rPr lang="pt-BR" sz="2000" b="1" dirty="0">
                <a:latin typeface="Calibri" panose="020F0502020204030204" pitchFamily="34" charset="0"/>
                <a:cs typeface="Calibri" panose="020F0502020204030204" pitchFamily="34" charset="0"/>
              </a:rPr>
              <a:t>Valentina MARGIOTTA</a:t>
            </a:r>
            <a:r>
              <a:rPr lang="pt-BR" sz="2000" dirty="0">
                <a:latin typeface="Calibri" panose="020F0502020204030204" pitchFamily="34" charset="0"/>
                <a:cs typeface="Calibri" panose="020F0502020204030204" pitchFamily="34" charset="0"/>
              </a:rPr>
              <a:t>- </a:t>
            </a:r>
            <a:r>
              <a:rPr lang="pt-BR" sz="2000" dirty="0" err="1">
                <a:latin typeface="Calibri" panose="020F0502020204030204" pitchFamily="34" charset="0"/>
                <a:cs typeface="Calibri" panose="020F0502020204030204" pitchFamily="34" charset="0"/>
              </a:rPr>
              <a:t>Autonom'Lab</a:t>
            </a:r>
            <a:r>
              <a:rPr lang="pt-BR" sz="2000" dirty="0">
                <a:latin typeface="Calibri" panose="020F0502020204030204" pitchFamily="34" charset="0"/>
                <a:cs typeface="Calibri" panose="020F0502020204030204" pitchFamily="34" charset="0"/>
              </a:rPr>
              <a:t> </a:t>
            </a:r>
            <a:r>
              <a:rPr lang="pt-BR" sz="2000" dirty="0">
                <a:latin typeface="Calibri" panose="020F0502020204030204" pitchFamily="34" charset="0"/>
                <a:cs typeface="Calibri" panose="020F0502020204030204" pitchFamily="34" charset="0"/>
                <a:hlinkClick r:id="rId3"/>
              </a:rPr>
              <a:t>–</a:t>
            </a:r>
            <a:r>
              <a:rPr lang="pt-BR" sz="2000" dirty="0">
                <a:latin typeface="Calibri" panose="020F0502020204030204" pitchFamily="34" charset="0"/>
                <a:cs typeface="Calibri" panose="020F0502020204030204" pitchFamily="34" charset="0"/>
              </a:rPr>
              <a:t> </a:t>
            </a:r>
            <a:r>
              <a:rPr lang="pt-BR" sz="2000" dirty="0">
                <a:latin typeface="Calibri" panose="020F0502020204030204" pitchFamily="34" charset="0"/>
                <a:cs typeface="Calibri" panose="020F0502020204030204" pitchFamily="34" charset="0"/>
                <a:hlinkClick r:id="rId4"/>
              </a:rPr>
              <a:t>v-argiotta@autonom-lab.com</a:t>
            </a:r>
            <a:endParaRPr lang="pt-BR" sz="2000" dirty="0">
              <a:latin typeface="Calibri" panose="020F0502020204030204" pitchFamily="34" charset="0"/>
              <a:cs typeface="Calibri" panose="020F0502020204030204" pitchFamily="34" charset="0"/>
            </a:endParaRPr>
          </a:p>
          <a:p>
            <a:r>
              <a:rPr lang="pt-BR" sz="2000" b="1" dirty="0" err="1">
                <a:latin typeface="Calibri" panose="020F0502020204030204" pitchFamily="34" charset="0"/>
                <a:cs typeface="Calibri" panose="020F0502020204030204" pitchFamily="34" charset="0"/>
              </a:rPr>
              <a:t>Inma</a:t>
            </a:r>
            <a:r>
              <a:rPr lang="pt-BR" sz="2000" b="1" dirty="0">
                <a:latin typeface="Calibri" panose="020F0502020204030204" pitchFamily="34" charset="0"/>
                <a:cs typeface="Calibri" panose="020F0502020204030204" pitchFamily="34" charset="0"/>
              </a:rPr>
              <a:t> UZKUDUN </a:t>
            </a:r>
            <a:r>
              <a:rPr lang="pt-BR" sz="2000" dirty="0">
                <a:latin typeface="Calibri" panose="020F0502020204030204" pitchFamily="34" charset="0"/>
                <a:cs typeface="Calibri" panose="020F0502020204030204" pitchFamily="34" charset="0"/>
              </a:rPr>
              <a:t>- Grupo SSI - </a:t>
            </a:r>
            <a:r>
              <a:rPr lang="pt-BR" sz="2000" dirty="0">
                <a:latin typeface="Calibri" panose="020F0502020204030204" pitchFamily="34" charset="0"/>
                <a:cs typeface="Calibri" panose="020F0502020204030204" pitchFamily="34" charset="0"/>
                <a:hlinkClick r:id="rId5"/>
              </a:rPr>
              <a:t>iuzkudun@grupossi.es</a:t>
            </a:r>
            <a:endParaRPr lang="pt-BR" sz="2000" dirty="0">
              <a:latin typeface="Calibri" panose="020F0502020204030204" pitchFamily="34" charset="0"/>
              <a:cs typeface="Calibri" panose="020F0502020204030204" pitchFamily="34" charset="0"/>
            </a:endParaRPr>
          </a:p>
          <a:p>
            <a:r>
              <a:rPr lang="pt-BR" sz="2000" b="1" dirty="0" err="1">
                <a:latin typeface="Calibri" panose="020F0502020204030204" pitchFamily="34" charset="0"/>
                <a:cs typeface="Calibri" panose="020F0502020204030204" pitchFamily="34" charset="0"/>
              </a:rPr>
              <a:t>Béatrice</a:t>
            </a:r>
            <a:r>
              <a:rPr lang="pt-BR" sz="2000" b="1" dirty="0">
                <a:latin typeface="Calibri" panose="020F0502020204030204" pitchFamily="34" charset="0"/>
                <a:cs typeface="Calibri" panose="020F0502020204030204" pitchFamily="34" charset="0"/>
              </a:rPr>
              <a:t> DURRUTY- </a:t>
            </a:r>
            <a:r>
              <a:rPr lang="pt-BR" sz="2000" dirty="0">
                <a:latin typeface="Calibri" panose="020F0502020204030204" pitchFamily="34" charset="0"/>
                <a:cs typeface="Calibri" panose="020F0502020204030204" pitchFamily="34" charset="0"/>
              </a:rPr>
              <a:t>Cluster TIC SANTE - </a:t>
            </a:r>
            <a:r>
              <a:rPr lang="pt-BR" sz="2000" dirty="0">
                <a:latin typeface="Calibri" panose="020F0502020204030204" pitchFamily="34" charset="0"/>
                <a:cs typeface="Calibri" panose="020F0502020204030204" pitchFamily="34" charset="0"/>
                <a:hlinkClick r:id="rId6"/>
              </a:rPr>
              <a:t>b.durruty@adi-na.fr</a:t>
            </a:r>
            <a:endParaRPr lang="pt-BR" sz="2000" dirty="0">
              <a:latin typeface="Calibri" panose="020F0502020204030204" pitchFamily="34" charset="0"/>
              <a:cs typeface="Calibri" panose="020F0502020204030204" pitchFamily="34" charset="0"/>
            </a:endParaRPr>
          </a:p>
          <a:p>
            <a:r>
              <a:rPr lang="en-GB" sz="2000" b="1" dirty="0" err="1">
                <a:latin typeface="Calibri" panose="020F0502020204030204" pitchFamily="34" charset="0"/>
                <a:cs typeface="Calibri" panose="020F0502020204030204" pitchFamily="34" charset="0"/>
              </a:rPr>
              <a:t>Iraitz</a:t>
            </a:r>
            <a:r>
              <a:rPr lang="en-GB" sz="2000" b="1" dirty="0">
                <a:latin typeface="Calibri" panose="020F0502020204030204" pitchFamily="34" charset="0"/>
                <a:cs typeface="Calibri" panose="020F0502020204030204" pitchFamily="34" charset="0"/>
              </a:rPr>
              <a:t> MANTEROLA </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Tecnalia</a:t>
            </a:r>
            <a:r>
              <a:rPr lang="en-GB" sz="2000" dirty="0">
                <a:latin typeface="Calibri" panose="020F0502020204030204" pitchFamily="34" charset="0"/>
                <a:cs typeface="Calibri" panose="020F0502020204030204" pitchFamily="34" charset="0"/>
              </a:rPr>
              <a:t> -  </a:t>
            </a:r>
            <a:r>
              <a:rPr lang="en-GB" sz="2000" u="sng" dirty="0">
                <a:latin typeface="Calibri" panose="020F0502020204030204" pitchFamily="34" charset="0"/>
                <a:cs typeface="Calibri" panose="020F0502020204030204" pitchFamily="34" charset="0"/>
                <a:hlinkClick r:id="rId7"/>
              </a:rPr>
              <a:t>iraitz.manterola@tecnalia.com</a:t>
            </a:r>
            <a:r>
              <a:rPr lang="en-GB" sz="2000" dirty="0">
                <a:latin typeface="Calibri" panose="020F0502020204030204" pitchFamily="34" charset="0"/>
                <a:cs typeface="Calibri" panose="020F0502020204030204" pitchFamily="34" charset="0"/>
              </a:rPr>
              <a:t> </a:t>
            </a:r>
          </a:p>
          <a:p>
            <a:r>
              <a:rPr lang="pt-BR" sz="2000" b="1" dirty="0">
                <a:latin typeface="Calibri" panose="020F0502020204030204" pitchFamily="34" charset="0"/>
                <a:cs typeface="Calibri" panose="020F0502020204030204" pitchFamily="34" charset="0"/>
              </a:rPr>
              <a:t>Cristina MURILLO </a:t>
            </a:r>
            <a:r>
              <a:rPr lang="pt-BR" sz="2000" dirty="0">
                <a:latin typeface="Calibri" panose="020F0502020204030204" pitchFamily="34" charset="0"/>
                <a:cs typeface="Calibri" panose="020F0502020204030204" pitchFamily="34" charset="0"/>
              </a:rPr>
              <a:t>– Gaia -  </a:t>
            </a:r>
            <a:r>
              <a:rPr lang="pt-BR" sz="2000" dirty="0">
                <a:latin typeface="Calibri" panose="020F0502020204030204" pitchFamily="34" charset="0"/>
                <a:cs typeface="Calibri" panose="020F0502020204030204" pitchFamily="34" charset="0"/>
                <a:hlinkClick r:id="rId8"/>
              </a:rPr>
              <a:t>murillo@gaia.es</a:t>
            </a:r>
            <a:r>
              <a:rPr lang="pt-BR" sz="2000" dirty="0">
                <a:latin typeface="Calibri" panose="020F0502020204030204" pitchFamily="34" charset="0"/>
                <a:cs typeface="Calibri" panose="020F0502020204030204" pitchFamily="34" charset="0"/>
              </a:rPr>
              <a:t> </a:t>
            </a:r>
          </a:p>
          <a:p>
            <a:r>
              <a:rPr lang="pt-BR" sz="2000" b="1" dirty="0">
                <a:latin typeface="Calibri" panose="020F0502020204030204" pitchFamily="34" charset="0"/>
                <a:cs typeface="Calibri" panose="020F0502020204030204" pitchFamily="34" charset="0"/>
              </a:rPr>
              <a:t>Ricardo SIMOES </a:t>
            </a:r>
            <a:r>
              <a:rPr lang="pt-BR" sz="2000" dirty="0">
                <a:latin typeface="Calibri" panose="020F0502020204030204" pitchFamily="34" charset="0"/>
                <a:cs typeface="Calibri" panose="020F0502020204030204" pitchFamily="34" charset="0"/>
              </a:rPr>
              <a:t>– IPCA </a:t>
            </a:r>
            <a:r>
              <a:rPr lang="pt-BR" sz="2000" dirty="0">
                <a:latin typeface="Calibri" panose="020F0502020204030204" pitchFamily="34" charset="0"/>
                <a:cs typeface="Calibri" panose="020F0502020204030204" pitchFamily="34" charset="0"/>
                <a:hlinkClick r:id="rId9"/>
              </a:rPr>
              <a:t>-rsimoes@ipca.pt</a:t>
            </a:r>
            <a:r>
              <a:rPr lang="pt-BR" sz="2000" dirty="0">
                <a:latin typeface="Calibri" panose="020F0502020204030204" pitchFamily="34" charset="0"/>
                <a:cs typeface="Calibri" panose="020F0502020204030204" pitchFamily="34" charset="0"/>
              </a:rPr>
              <a:t> </a:t>
            </a:r>
          </a:p>
          <a:p>
            <a:r>
              <a:rPr lang="pt-BR" sz="2000" b="1" dirty="0">
                <a:latin typeface="Calibri" panose="020F0502020204030204" pitchFamily="34" charset="0"/>
                <a:cs typeface="Calibri" panose="020F0502020204030204" pitchFamily="34" charset="0"/>
              </a:rPr>
              <a:t>João Pedro BARBOSA DA SILVA </a:t>
            </a:r>
            <a:r>
              <a:rPr lang="pt-BR" sz="2000" dirty="0">
                <a:latin typeface="Calibri" panose="020F0502020204030204" pitchFamily="34" charset="0"/>
                <a:cs typeface="Calibri" panose="020F0502020204030204" pitchFamily="34" charset="0"/>
              </a:rPr>
              <a:t>– IPCA - </a:t>
            </a:r>
            <a:r>
              <a:rPr lang="pt-BR" sz="2000" dirty="0">
                <a:latin typeface="Calibri" panose="020F0502020204030204" pitchFamily="34" charset="0"/>
                <a:cs typeface="Calibri" panose="020F0502020204030204" pitchFamily="34" charset="0"/>
                <a:hlinkClick r:id="rId10"/>
              </a:rPr>
              <a:t>joao.silva@ipca.pt</a:t>
            </a:r>
            <a:endParaRPr lang="pt-BR" sz="2000" dirty="0">
              <a:latin typeface="Calibri" panose="020F0502020204030204" pitchFamily="34" charset="0"/>
              <a:cs typeface="Calibri" panose="020F0502020204030204" pitchFamily="34" charset="0"/>
            </a:endParaRPr>
          </a:p>
          <a:p>
            <a:r>
              <a:rPr lang="pt-BR" sz="2000" b="1" dirty="0">
                <a:latin typeface="Calibri" panose="020F0502020204030204" pitchFamily="34" charset="0"/>
                <a:cs typeface="Calibri" panose="020F0502020204030204" pitchFamily="34" charset="0"/>
              </a:rPr>
              <a:t>Pedro ROSEIRO </a:t>
            </a:r>
            <a:r>
              <a:rPr lang="pt-BR" sz="2000" dirty="0">
                <a:latin typeface="Calibri" panose="020F0502020204030204" pitchFamily="34" charset="0"/>
                <a:cs typeface="Calibri" panose="020F0502020204030204" pitchFamily="34" charset="0"/>
              </a:rPr>
              <a:t>- Cluster TICE - </a:t>
            </a:r>
            <a:r>
              <a:rPr lang="pt-BR" sz="2000" dirty="0">
                <a:latin typeface="Calibri" panose="020F0502020204030204" pitchFamily="34" charset="0"/>
                <a:cs typeface="Calibri" panose="020F0502020204030204" pitchFamily="34" charset="0"/>
                <a:hlinkClick r:id="rId11"/>
              </a:rPr>
              <a:t>pedro.roseiro@tice.pt</a:t>
            </a:r>
            <a:endParaRPr lang="pt-BR" sz="2000" dirty="0">
              <a:latin typeface="Calibri" panose="020F0502020204030204" pitchFamily="34" charset="0"/>
              <a:cs typeface="Calibri" panose="020F0502020204030204" pitchFamily="34" charset="0"/>
            </a:endParaRPr>
          </a:p>
          <a:p>
            <a:r>
              <a:rPr lang="pt-BR" sz="2000" b="1" dirty="0" smtClean="0">
                <a:latin typeface="Calibri" panose="020F0502020204030204" pitchFamily="34" charset="0"/>
                <a:cs typeface="Calibri" panose="020F0502020204030204" pitchFamily="34" charset="0"/>
              </a:rPr>
              <a:t>Isaac </a:t>
            </a:r>
            <a:r>
              <a:rPr lang="pt-BR" sz="2000" b="1" dirty="0" err="1" smtClean="0">
                <a:latin typeface="Calibri" panose="020F0502020204030204" pitchFamily="34" charset="0"/>
                <a:cs typeface="Calibri" panose="020F0502020204030204" pitchFamily="34" charset="0"/>
              </a:rPr>
              <a:t>Matamoros</a:t>
            </a:r>
            <a:r>
              <a:rPr lang="pt-BR" sz="2000" b="1" dirty="0" smtClean="0">
                <a:latin typeface="Calibri" panose="020F0502020204030204" pitchFamily="34" charset="0"/>
                <a:cs typeface="Calibri" panose="020F0502020204030204" pitchFamily="34" charset="0"/>
              </a:rPr>
              <a:t> </a:t>
            </a:r>
            <a:r>
              <a:rPr lang="pt-BR" sz="2000" dirty="0">
                <a:latin typeface="Calibri" panose="020F0502020204030204" pitchFamily="34" charset="0"/>
                <a:cs typeface="Calibri" panose="020F0502020204030204" pitchFamily="34" charset="0"/>
              </a:rPr>
              <a:t>– KIM - </a:t>
            </a:r>
            <a:r>
              <a:rPr lang="pt-BR" sz="2000" dirty="0" smtClean="0">
                <a:latin typeface="Calibri" panose="020F0502020204030204" pitchFamily="34" charset="0"/>
                <a:cs typeface="Calibri" panose="020F0502020204030204" pitchFamily="34" charset="0"/>
                <a:hlinkClick r:id="rId12"/>
              </a:rPr>
              <a:t>imatamoros@kimglobal.com</a:t>
            </a:r>
            <a:endParaRPr lang="pt-BR" sz="2000" dirty="0">
              <a:latin typeface="Calibri" panose="020F0502020204030204" pitchFamily="34" charset="0"/>
              <a:cs typeface="Calibri" panose="020F0502020204030204" pitchFamily="34" charset="0"/>
            </a:endParaRPr>
          </a:p>
          <a:p>
            <a:endParaRPr lang="es-ES" sz="2000" dirty="0"/>
          </a:p>
        </p:txBody>
      </p:sp>
      <p:pic>
        <p:nvPicPr>
          <p:cNvPr id="4" name="Image 3"/>
          <p:cNvPicPr>
            <a:picLocks noChangeAspect="1"/>
          </p:cNvPicPr>
          <p:nvPr/>
        </p:nvPicPr>
        <p:blipFill rotWithShape="1">
          <a:blip r:embed="rId13"/>
          <a:srcRect r="713"/>
          <a:stretch/>
        </p:blipFill>
        <p:spPr>
          <a:xfrm>
            <a:off x="7861111" y="2818682"/>
            <a:ext cx="3690936" cy="3493218"/>
          </a:xfrm>
          <a:prstGeom prst="rect">
            <a:avLst/>
          </a:prstGeom>
        </p:spPr>
      </p:pic>
    </p:spTree>
    <p:extLst>
      <p:ext uri="{BB962C8B-B14F-4D97-AF65-F5344CB8AC3E}">
        <p14:creationId xmlns:p14="http://schemas.microsoft.com/office/powerpoint/2010/main" val="350821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5"/>
            <a:ext cx="8210550" cy="1325563"/>
          </a:xfrm>
        </p:spPr>
        <p:txBody>
          <a:bodyPr/>
          <a:lstStyle/>
          <a:p>
            <a:r>
              <a:rPr lang="en-GB" dirty="0" smtClean="0"/>
              <a:t>PARTNERS OF THE PROJECT</a:t>
            </a:r>
            <a:endParaRPr lang="en-GB" dirty="0"/>
          </a:p>
        </p:txBody>
      </p:sp>
    </p:spTree>
    <p:extLst>
      <p:ext uri="{BB962C8B-B14F-4D97-AF65-F5344CB8AC3E}">
        <p14:creationId xmlns:p14="http://schemas.microsoft.com/office/powerpoint/2010/main" val="115664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The Project</a:t>
            </a:r>
            <a:endParaRPr lang="en-GB"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838200" y="1468786"/>
            <a:ext cx="10515600" cy="2545653"/>
          </a:xfrm>
        </p:spPr>
        <p:txBody>
          <a:bodyPr>
            <a:normAutofit lnSpcReduction="10000"/>
          </a:bodyPr>
          <a:lstStyle/>
          <a:p>
            <a:pPr marL="0" lvl="0" indent="0" defTabSz="532729">
              <a:spcBef>
                <a:spcPts val="0"/>
              </a:spcBef>
              <a:buClr>
                <a:srgbClr val="E48312"/>
              </a:buClr>
              <a:buSzPct val="100000"/>
              <a:buNone/>
            </a:pPr>
            <a:r>
              <a:rPr lang="en-US" sz="1600" dirty="0">
                <a:solidFill>
                  <a:srgbClr val="000000">
                    <a:lumMod val="75000"/>
                    <a:lumOff val="25000"/>
                  </a:srgbClr>
                </a:solidFill>
                <a:latin typeface="Calibri" panose="020F0502020204030204" pitchFamily="34" charset="0"/>
                <a:cs typeface="Calibri" panose="020F0502020204030204" pitchFamily="34" charset="0"/>
              </a:rPr>
              <a:t>The Southwest of Europe will have the oldest population of Europe before 2050. The ICT4SILVER project aims at bringing to the SUDOE territory answers to these challenges. </a:t>
            </a:r>
            <a:br>
              <a:rPr lang="en-US" sz="1600" dirty="0">
                <a:solidFill>
                  <a:srgbClr val="000000">
                    <a:lumMod val="75000"/>
                    <a:lumOff val="25000"/>
                  </a:srgbClr>
                </a:solidFill>
                <a:latin typeface="Calibri" panose="020F0502020204030204" pitchFamily="34" charset="0"/>
                <a:cs typeface="Calibri" panose="020F0502020204030204" pitchFamily="34" charset="0"/>
              </a:rPr>
            </a:br>
            <a:r>
              <a:rPr lang="en-US" sz="1600" dirty="0">
                <a:solidFill>
                  <a:srgbClr val="000000">
                    <a:lumMod val="75000"/>
                    <a:lumOff val="25000"/>
                  </a:srgbClr>
                </a:solidFill>
                <a:latin typeface="Calibri" panose="020F0502020204030204" pitchFamily="34" charset="0"/>
                <a:cs typeface="Calibri" panose="020F0502020204030204" pitchFamily="34" charset="0"/>
              </a:rPr>
              <a:t>The project is going to cross needs expressed in 5 main scopes of Silver Economy: </a:t>
            </a:r>
          </a:p>
          <a:p>
            <a:pPr marL="361950" lvl="0" indent="-361950" defTabSz="532729">
              <a:spcBef>
                <a:spcPts val="0"/>
              </a:spcBef>
              <a:buClr>
                <a:srgbClr val="E48312"/>
              </a:buClr>
              <a:buSzPct val="100000"/>
              <a:buFont typeface="Wingdings" panose="05000000000000000000" pitchFamily="2" charset="2"/>
              <a:buChar char="Ø"/>
            </a:pPr>
            <a:r>
              <a:rPr lang="en-US" sz="1600" dirty="0">
                <a:solidFill>
                  <a:srgbClr val="000000">
                    <a:lumMod val="75000"/>
                    <a:lumOff val="25000"/>
                  </a:srgbClr>
                </a:solidFill>
                <a:latin typeface="Calibri" panose="020F0502020204030204" pitchFamily="34" charset="0"/>
                <a:cs typeface="Calibri" panose="020F0502020204030204" pitchFamily="34" charset="0"/>
              </a:rPr>
              <a:t>Health and medical and social </a:t>
            </a:r>
          </a:p>
          <a:p>
            <a:pPr marL="361950" lvl="0" indent="-361950" defTabSz="532729">
              <a:spcBef>
                <a:spcPts val="0"/>
              </a:spcBef>
              <a:buClr>
                <a:srgbClr val="E48312"/>
              </a:buClr>
              <a:buSzPct val="100000"/>
              <a:buFont typeface="Wingdings" panose="05000000000000000000" pitchFamily="2" charset="2"/>
              <a:buChar char="Ø"/>
            </a:pPr>
            <a:r>
              <a:rPr lang="en-US" sz="1600" dirty="0">
                <a:solidFill>
                  <a:srgbClr val="000000">
                    <a:lumMod val="75000"/>
                    <a:lumOff val="25000"/>
                  </a:srgbClr>
                </a:solidFill>
                <a:latin typeface="Calibri" panose="020F0502020204030204" pitchFamily="34" charset="0"/>
                <a:cs typeface="Calibri" panose="020F0502020204030204" pitchFamily="34" charset="0"/>
              </a:rPr>
              <a:t>Autonomy of the people and the preservation at home </a:t>
            </a:r>
          </a:p>
          <a:p>
            <a:pPr marL="361950" lvl="0" indent="-361950" defTabSz="532729">
              <a:spcBef>
                <a:spcPts val="0"/>
              </a:spcBef>
              <a:buClr>
                <a:srgbClr val="E48312"/>
              </a:buClr>
              <a:buSzPct val="100000"/>
              <a:buFont typeface="Wingdings" panose="05000000000000000000" pitchFamily="2" charset="2"/>
              <a:buChar char="Ø"/>
            </a:pPr>
            <a:r>
              <a:rPr lang="en-US" sz="1600" dirty="0">
                <a:solidFill>
                  <a:srgbClr val="000000">
                    <a:lumMod val="75000"/>
                    <a:lumOff val="25000"/>
                  </a:srgbClr>
                </a:solidFill>
                <a:latin typeface="Calibri" panose="020F0502020204030204" pitchFamily="34" charset="0"/>
                <a:cs typeface="Calibri" panose="020F0502020204030204" pitchFamily="34" charset="0"/>
              </a:rPr>
              <a:t>Housing environment and town planning </a:t>
            </a:r>
          </a:p>
          <a:p>
            <a:pPr marL="361950" lvl="0" indent="-361950" defTabSz="532729">
              <a:spcBef>
                <a:spcPts val="0"/>
              </a:spcBef>
              <a:buClr>
                <a:srgbClr val="E48312"/>
              </a:buClr>
              <a:buSzPct val="100000"/>
              <a:buFont typeface="Wingdings" panose="05000000000000000000" pitchFamily="2" charset="2"/>
              <a:buChar char="Ø"/>
            </a:pPr>
            <a:r>
              <a:rPr lang="en-US" sz="1600" dirty="0">
                <a:solidFill>
                  <a:srgbClr val="000000">
                    <a:lumMod val="75000"/>
                    <a:lumOff val="25000"/>
                  </a:srgbClr>
                </a:solidFill>
                <a:latin typeface="Calibri" panose="020F0502020204030204" pitchFamily="34" charset="0"/>
                <a:cs typeface="Calibri" panose="020F0502020204030204" pitchFamily="34" charset="0"/>
              </a:rPr>
              <a:t>Transport and mobility</a:t>
            </a:r>
          </a:p>
          <a:p>
            <a:pPr marL="361950" lvl="0" indent="-361950" defTabSz="532729">
              <a:spcBef>
                <a:spcPts val="0"/>
              </a:spcBef>
              <a:buClr>
                <a:srgbClr val="E48312"/>
              </a:buClr>
              <a:buSzPct val="100000"/>
              <a:buFont typeface="Wingdings" panose="05000000000000000000" pitchFamily="2" charset="2"/>
              <a:buChar char="Ø"/>
            </a:pPr>
            <a:r>
              <a:rPr lang="en-US" sz="1600" dirty="0">
                <a:solidFill>
                  <a:srgbClr val="000000">
                    <a:lumMod val="75000"/>
                    <a:lumOff val="25000"/>
                  </a:srgbClr>
                </a:solidFill>
                <a:latin typeface="Calibri" panose="020F0502020204030204" pitchFamily="34" charset="0"/>
                <a:cs typeface="Calibri" panose="020F0502020204030204" pitchFamily="34" charset="0"/>
              </a:rPr>
              <a:t> Prevention of the ageing </a:t>
            </a:r>
            <a:r>
              <a:rPr lang="en-US" sz="1600" dirty="0" smtClean="0">
                <a:solidFill>
                  <a:srgbClr val="000000">
                    <a:lumMod val="75000"/>
                    <a:lumOff val="25000"/>
                  </a:srgbClr>
                </a:solidFill>
                <a:latin typeface="Calibri" panose="020F0502020204030204" pitchFamily="34" charset="0"/>
                <a:cs typeface="Calibri" panose="020F0502020204030204" pitchFamily="34" charset="0"/>
              </a:rPr>
              <a:t>with </a:t>
            </a:r>
            <a:r>
              <a:rPr lang="en-US" sz="1600" dirty="0">
                <a:solidFill>
                  <a:srgbClr val="000000">
                    <a:lumMod val="75000"/>
                    <a:lumOff val="25000"/>
                  </a:srgbClr>
                </a:solidFill>
                <a:latin typeface="Calibri" panose="020F0502020204030204" pitchFamily="34" charset="0"/>
                <a:cs typeface="Calibri" panose="020F0502020204030204" pitchFamily="34" charset="0"/>
              </a:rPr>
              <a:t>the potential of innovation brought by digital technologies (sensors, software solutions, big dated, internet of objects etc.).</a:t>
            </a:r>
          </a:p>
          <a:p>
            <a:pPr marL="0" lvl="0" indent="0" defTabSz="532729">
              <a:spcBef>
                <a:spcPts val="0"/>
              </a:spcBef>
              <a:buClr>
                <a:srgbClr val="E48312"/>
              </a:buClr>
              <a:buSzPct val="100000"/>
              <a:buNone/>
            </a:pPr>
            <a:r>
              <a:rPr lang="en-US" sz="1600" dirty="0">
                <a:solidFill>
                  <a:srgbClr val="000000">
                    <a:lumMod val="75000"/>
                    <a:lumOff val="25000"/>
                  </a:srgbClr>
                </a:solidFill>
                <a:latin typeface="Calibri Light" panose="020F0302020204030204"/>
              </a:rPr>
              <a:t/>
            </a:r>
            <a:br>
              <a:rPr lang="en-US" sz="1600" dirty="0">
                <a:solidFill>
                  <a:srgbClr val="000000">
                    <a:lumMod val="75000"/>
                    <a:lumOff val="25000"/>
                  </a:srgbClr>
                </a:solidFill>
                <a:latin typeface="Calibri Light" panose="020F0302020204030204"/>
              </a:rPr>
            </a:br>
            <a:r>
              <a:rPr lang="en-US" sz="1600" b="1" dirty="0">
                <a:solidFill>
                  <a:srgbClr val="000000">
                    <a:lumMod val="75000"/>
                    <a:lumOff val="25000"/>
                  </a:srgbClr>
                </a:solidFill>
                <a:latin typeface="Calibri Light" panose="020F0302020204030204"/>
              </a:rPr>
              <a:t>On this base, ICT4SILVER will advice SME of the European Southwest to help them launch on the market of innovative products/services </a:t>
            </a:r>
            <a:r>
              <a:rPr lang="en-US" sz="1600" b="1" dirty="0" smtClean="0">
                <a:solidFill>
                  <a:srgbClr val="000000">
                    <a:lumMod val="75000"/>
                    <a:lumOff val="25000"/>
                  </a:srgbClr>
                </a:solidFill>
                <a:latin typeface="Calibri Light" panose="020F0302020204030204"/>
              </a:rPr>
              <a:t>integrating ICT </a:t>
            </a:r>
            <a:r>
              <a:rPr lang="en-US" sz="1600" b="1" dirty="0">
                <a:solidFill>
                  <a:srgbClr val="000000">
                    <a:lumMod val="75000"/>
                    <a:lumOff val="25000"/>
                  </a:srgbClr>
                </a:solidFill>
                <a:latin typeface="Calibri Light" panose="020F0302020204030204"/>
              </a:rPr>
              <a:t>technologies into intended applications.</a:t>
            </a:r>
            <a:endParaRPr lang="fr-FR" sz="1600" b="1" dirty="0">
              <a:solidFill>
                <a:srgbClr val="000000">
                  <a:lumMod val="75000"/>
                  <a:lumOff val="25000"/>
                </a:srgbClr>
              </a:solidFill>
              <a:latin typeface="Calibri Light" panose="020F0302020204030204"/>
            </a:endParaRPr>
          </a:p>
          <a:p>
            <a:pPr marL="0" indent="0">
              <a:buNone/>
            </a:pPr>
            <a:endParaRPr lang="en-GB" dirty="0" smtClean="0"/>
          </a:p>
          <a:p>
            <a:pPr marL="0" indent="0">
              <a:buNone/>
            </a:pPr>
            <a:endParaRPr lang="en-GB" dirty="0"/>
          </a:p>
        </p:txBody>
      </p:sp>
      <p:graphicFrame>
        <p:nvGraphicFramePr>
          <p:cNvPr id="37" name="Espace réservé du contenu 4"/>
          <p:cNvGraphicFramePr>
            <a:graphicFrameLocks/>
          </p:cNvGraphicFramePr>
          <p:nvPr>
            <p:extLst>
              <p:ext uri="{D42A27DB-BD31-4B8C-83A1-F6EECF244321}">
                <p14:modId xmlns:p14="http://schemas.microsoft.com/office/powerpoint/2010/main" val="1361858009"/>
              </p:ext>
            </p:extLst>
          </p:nvPr>
        </p:nvGraphicFramePr>
        <p:xfrm>
          <a:off x="3434562" y="4053890"/>
          <a:ext cx="4607719" cy="2128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3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graphicEl>
                                              <a:dgm id="{620839F9-7A5F-4788-B905-F8FE29D817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graphicEl>
                                              <a:dgm id="{5A01C48A-ECAF-4592-8081-B45B58FCAB1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graphicEl>
                                              <a:dgm id="{CBDD0171-31F0-4560-AD28-CFAD4112C2D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graphicEl>
                                              <a:dgm id="{6836C255-AD19-4A49-8232-B07144A4E71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graphicEl>
                                              <a:dgm id="{4041C60D-0E72-4858-9338-AAD96EA9813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graphicEl>
                                              <a:dgm id="{A308C62A-D508-4FEE-95E8-62FB3C1A721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graphicEl>
                                              <a:dgm id="{1493785B-4420-48D1-9AE2-97220984E43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graphicEl>
                                              <a:dgm id="{01410642-50AF-4CA7-B734-9D2ACD2F80F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graphicEl>
                                              <a:dgm id="{8B5E7BD5-384D-4726-8AD5-FFE135D39FA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graphicEl>
                                              <a:dgm id="{91A8D61D-3B80-4242-A88D-3B642CAAC4BB}"/>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graphicEl>
                                              <a:dgm id="{3E56A462-45ED-4587-8B0D-D3E9563BB0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Calibri" panose="020F0502020204030204" pitchFamily="34" charset="0"/>
                <a:cs typeface="Calibri" panose="020F0502020204030204" pitchFamily="34" charset="0"/>
              </a:rPr>
              <a:t>ARKEA ON LIFE</a:t>
            </a:r>
            <a:endParaRPr lang="es-ES" dirty="0">
              <a:latin typeface="Calibri" panose="020F0502020204030204" pitchFamily="34" charset="0"/>
              <a:cs typeface="Calibri" panose="020F0502020204030204" pitchFamily="34" charset="0"/>
            </a:endParaRPr>
          </a:p>
        </p:txBody>
      </p:sp>
      <p:sp>
        <p:nvSpPr>
          <p:cNvPr id="4" name="Espace réservé du contenu 2"/>
          <p:cNvSpPr txBox="1">
            <a:spLocks/>
          </p:cNvSpPr>
          <p:nvPr/>
        </p:nvSpPr>
        <p:spPr>
          <a:xfrm>
            <a:off x="838200" y="1522309"/>
            <a:ext cx="10857931" cy="1399776"/>
          </a:xfrm>
          <a:prstGeom prst="rect">
            <a:avLst/>
          </a:prstGeom>
        </p:spPr>
        <p:txBody>
          <a:bodyPr vert="horz" lIns="0" tIns="19626" rIns="0" bIns="19626"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Wingdings" panose="05000000000000000000" pitchFamily="2" charset="2"/>
              <a:buChar char="Ø"/>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chemeClr val="accent2"/>
              </a:buClr>
            </a:pPr>
            <a:r>
              <a:rPr lang="en-US" sz="1600" b="1" dirty="0" smtClean="0">
                <a:latin typeface="Calibri" panose="020F0502020204030204" pitchFamily="34" charset="0"/>
                <a:cs typeface="Calibri" panose="020F0502020204030204" pitchFamily="34" charset="0"/>
              </a:rPr>
              <a:t>Telecare Solutions for Elderly people</a:t>
            </a:r>
            <a:endParaRPr lang="en-US" sz="1600" i="1" dirty="0" smtClean="0">
              <a:latin typeface="Calibri" panose="020F0502020204030204" pitchFamily="34" charset="0"/>
              <a:cs typeface="Calibri" panose="020F0502020204030204" pitchFamily="34" charset="0"/>
            </a:endParaRPr>
          </a:p>
          <a:p>
            <a:pPr marL="86348" lvl="1" indent="0">
              <a:buNone/>
            </a:pPr>
            <a:r>
              <a:rPr lang="en-US" sz="1600" dirty="0" smtClean="0">
                <a:latin typeface="Calibri" panose="020F0502020204030204" pitchFamily="34" charset="0"/>
                <a:cs typeface="Calibri" panose="020F0502020204030204" pitchFamily="34" charset="0"/>
              </a:rPr>
              <a:t>      We are dedicated to create solutions for the safety of our customers at home and outside. The Profile-type of our customers :   	82 Years old, 80% of women.  </a:t>
            </a:r>
            <a:endParaRPr lang="en-US" sz="1600" dirty="0">
              <a:latin typeface="Calibri" panose="020F0502020204030204" pitchFamily="34" charset="0"/>
              <a:cs typeface="Calibri" panose="020F0502020204030204" pitchFamily="34" charset="0"/>
            </a:endParaRPr>
          </a:p>
        </p:txBody>
      </p:sp>
      <p:sp>
        <p:nvSpPr>
          <p:cNvPr id="5" name="Espace réservé du contenu 2"/>
          <p:cNvSpPr txBox="1">
            <a:spLocks/>
          </p:cNvSpPr>
          <p:nvPr/>
        </p:nvSpPr>
        <p:spPr>
          <a:xfrm>
            <a:off x="838200" y="2575002"/>
            <a:ext cx="10377715" cy="3523480"/>
          </a:xfrm>
          <a:prstGeom prst="rect">
            <a:avLst/>
          </a:prstGeom>
        </p:spPr>
        <p:txBody>
          <a:bodyPr vert="horz" lIns="0" tIns="19626" rIns="0" bIns="19626"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Wingdings" panose="05000000000000000000" pitchFamily="2" charset="2"/>
              <a:buChar char="Ø"/>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chemeClr val="accent2"/>
              </a:buClr>
            </a:pPr>
            <a:r>
              <a:rPr lang="en-US" sz="1600" b="1" dirty="0" smtClean="0">
                <a:latin typeface="Calibri" panose="020F0502020204030204" pitchFamily="34" charset="0"/>
                <a:cs typeface="Calibri" panose="020F0502020204030204" pitchFamily="34" charset="0"/>
              </a:rPr>
              <a:t>2 main Products</a:t>
            </a:r>
          </a:p>
          <a:p>
            <a:pPr lvl="2">
              <a:buClr>
                <a:schemeClr val="accent2"/>
              </a:buClr>
            </a:pPr>
            <a:r>
              <a:rPr lang="en-US" sz="1600" dirty="0" smtClean="0">
                <a:latin typeface="Calibri" panose="020F0502020204030204" pitchFamily="34" charset="0"/>
                <a:cs typeface="Calibri" panose="020F0502020204030204" pitchFamily="34" charset="0"/>
              </a:rPr>
              <a:t>We have developed a specific solution for Home telecare with </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a tablet since the beginning of this year with Video calls.</a:t>
            </a:r>
          </a:p>
          <a:p>
            <a:pPr lvl="2">
              <a:buClr>
                <a:schemeClr val="accent2"/>
              </a:buClr>
            </a:pPr>
            <a:r>
              <a:rPr lang="en-US" sz="1600" dirty="0" smtClean="0">
                <a:latin typeface="Calibri" panose="020F0502020204030204" pitchFamily="34" charset="0"/>
                <a:cs typeface="Calibri" panose="020F0502020204030204" pitchFamily="34" charset="0"/>
              </a:rPr>
              <a:t>For outside, we have developed a smartwatch (with its own Sim Card) which allows to launch an alert every where in Europe.   </a:t>
            </a:r>
          </a:p>
          <a:p>
            <a:pPr marL="86348" lvl="1">
              <a:buClr>
                <a:schemeClr val="accent2"/>
              </a:buClr>
            </a:pPr>
            <a:endParaRPr lang="en-US" sz="1600" dirty="0" smtClean="0">
              <a:latin typeface="Calibri" panose="020F0502020204030204" pitchFamily="34" charset="0"/>
              <a:cs typeface="Calibri" panose="020F0502020204030204" pitchFamily="34" charset="0"/>
            </a:endParaRPr>
          </a:p>
          <a:p>
            <a:pPr lvl="1">
              <a:buClr>
                <a:schemeClr val="accent2"/>
              </a:buClr>
            </a:pPr>
            <a:r>
              <a:rPr lang="en-US" sz="1600" b="1" dirty="0" smtClean="0">
                <a:latin typeface="Calibri" panose="020F0502020204030204" pitchFamily="34" charset="0"/>
                <a:cs typeface="Calibri" panose="020F0502020204030204" pitchFamily="34" charset="0"/>
              </a:rPr>
              <a:t>Usage specificities </a:t>
            </a:r>
          </a:p>
          <a:p>
            <a:pPr lvl="2">
              <a:buClr>
                <a:schemeClr val="accent2"/>
              </a:buClr>
            </a:pPr>
            <a:r>
              <a:rPr lang="en-US" sz="1600" dirty="0" smtClean="0">
                <a:latin typeface="Calibri" panose="020F0502020204030204" pitchFamily="34" charset="0"/>
                <a:cs typeface="Calibri" panose="020F0502020204030204" pitchFamily="34" charset="0"/>
              </a:rPr>
              <a:t>At home : video calls with the emergency call center, video calls from the family, message, pictures.</a:t>
            </a:r>
          </a:p>
          <a:p>
            <a:pPr lvl="2">
              <a:buClr>
                <a:schemeClr val="accent2"/>
              </a:buClr>
            </a:pPr>
            <a:r>
              <a:rPr lang="en-US" sz="1600" dirty="0" smtClean="0">
                <a:latin typeface="Calibri" panose="020F0502020204030204" pitchFamily="34" charset="0"/>
                <a:cs typeface="Calibri" panose="020F0502020204030204" pitchFamily="34" charset="0"/>
              </a:rPr>
              <a:t>Outside : </a:t>
            </a:r>
            <a:r>
              <a:rPr lang="en-US" sz="1600" dirty="0" err="1" smtClean="0">
                <a:latin typeface="Calibri" panose="020F0502020204030204" pitchFamily="34" charset="0"/>
                <a:cs typeface="Calibri" panose="020F0502020204030204" pitchFamily="34" charset="0"/>
              </a:rPr>
              <a:t>geofencing</a:t>
            </a:r>
            <a:r>
              <a:rPr lang="en-US" sz="1600" dirty="0" smtClean="0">
                <a:latin typeface="Calibri" panose="020F0502020204030204" pitchFamily="34" charset="0"/>
                <a:cs typeface="Calibri" panose="020F0502020204030204" pitchFamily="34" charset="0"/>
              </a:rPr>
              <a:t> to get the location of the customer.</a:t>
            </a:r>
            <a:endParaRPr lang="en-US" sz="1600" dirty="0">
              <a:latin typeface="Calibri" panose="020F0502020204030204" pitchFamily="34" charset="0"/>
              <a:cs typeface="Calibri" panose="020F0502020204030204" pitchFamily="34" charset="0"/>
            </a:endParaRPr>
          </a:p>
        </p:txBody>
      </p:sp>
      <p:pic>
        <p:nvPicPr>
          <p:cNvPr id="6"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111" y="5568139"/>
            <a:ext cx="1098225" cy="1098225"/>
          </a:xfrm>
          <a:prstGeom prst="rect">
            <a:avLst/>
          </a:prstGeom>
          <a:ln>
            <a:noFill/>
          </a:ln>
          <a:effectLst>
            <a:outerShdw blurRad="292100" dist="139700" dir="2700000" algn="tl" rotWithShape="0">
              <a:srgbClr val="333333">
                <a:alpha val="65000"/>
              </a:srgbClr>
            </a:outerShdw>
          </a:effectLst>
        </p:spPr>
      </p:pic>
      <p:pic>
        <p:nvPicPr>
          <p:cNvPr id="7"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0336" y="5115402"/>
            <a:ext cx="4289801" cy="1742598"/>
          </a:xfrm>
          <a:prstGeom prst="rect">
            <a:avLst/>
          </a:prstGeom>
        </p:spPr>
      </p:pic>
      <p:pic>
        <p:nvPicPr>
          <p:cNvPr id="8"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9495" y="659245"/>
            <a:ext cx="2007959" cy="673435"/>
          </a:xfrm>
          <a:prstGeom prst="rect">
            <a:avLst/>
          </a:prstGeom>
        </p:spPr>
      </p:pic>
    </p:spTree>
    <p:extLst>
      <p:ext uri="{BB962C8B-B14F-4D97-AF65-F5344CB8AC3E}">
        <p14:creationId xmlns:p14="http://schemas.microsoft.com/office/powerpoint/2010/main" val="101201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Calibri" panose="020F0502020204030204" pitchFamily="34" charset="0"/>
                <a:cs typeface="Calibri" panose="020F0502020204030204" pitchFamily="34" charset="0"/>
              </a:rPr>
              <a:t>ELEA SOLUCIONES</a:t>
            </a:r>
            <a:endParaRPr lang="es-ES" dirty="0">
              <a:latin typeface="Calibri" panose="020F0502020204030204" pitchFamily="34" charset="0"/>
              <a:cs typeface="Calibri" panose="020F0502020204030204" pitchFamily="34" charset="0"/>
            </a:endParaRPr>
          </a:p>
        </p:txBody>
      </p:sp>
      <p:sp>
        <p:nvSpPr>
          <p:cNvPr id="4" name="Espace réservé du contenu 2"/>
          <p:cNvSpPr>
            <a:spLocks noGrp="1"/>
          </p:cNvSpPr>
          <p:nvPr>
            <p:ph idx="1"/>
          </p:nvPr>
        </p:nvSpPr>
        <p:spPr>
          <a:xfrm>
            <a:off x="838200" y="2506662"/>
            <a:ext cx="10515600" cy="4351338"/>
          </a:xfrm>
        </p:spPr>
        <p:txBody>
          <a:bodyPr>
            <a:noAutofit/>
          </a:bodyPr>
          <a:lstStyle/>
          <a:p>
            <a:pPr lvl="1">
              <a:buClr>
                <a:schemeClr val="accent2"/>
              </a:buClr>
              <a:buFont typeface="Wingdings" panose="05000000000000000000" pitchFamily="2" charset="2"/>
              <a:buChar char="§"/>
            </a:pPr>
            <a:r>
              <a:rPr lang="en-US" sz="1600" b="1" dirty="0" smtClean="0">
                <a:latin typeface="Calibri" panose="020F0502020204030204" pitchFamily="34" charset="0"/>
                <a:cs typeface="Calibri" panose="020F0502020204030204" pitchFamily="34" charset="0"/>
              </a:rPr>
              <a:t>Sector of activity, customers</a:t>
            </a:r>
            <a:endParaRPr lang="en-US" sz="1600" i="1" dirty="0" smtClean="0">
              <a:latin typeface="Calibri" panose="020F0502020204030204" pitchFamily="34" charset="0"/>
              <a:cs typeface="Calibri" panose="020F0502020204030204" pitchFamily="34" charset="0"/>
            </a:endParaRPr>
          </a:p>
          <a:p>
            <a:pPr marL="86348" lvl="1" indent="0">
              <a:buClr>
                <a:schemeClr val="accent2"/>
              </a:buClr>
              <a:buNone/>
            </a:pPr>
            <a:r>
              <a:rPr lang="en-US" sz="1600" dirty="0" smtClean="0">
                <a:latin typeface="Calibri" panose="020F0502020204030204" pitchFamily="34" charset="0"/>
                <a:cs typeface="Calibri" panose="020F0502020204030204" pitchFamily="34" charset="0"/>
              </a:rPr>
              <a:t>Disabled and elderly people who want to stay at home more time.  EleaOpen helps getting smarter and barrier-free homes for those living with disabilities. Public and private telecare companies.</a:t>
            </a:r>
          </a:p>
          <a:p>
            <a:pPr marL="372098" lvl="1" indent="-285750">
              <a:buClr>
                <a:schemeClr val="accent2"/>
              </a:buClr>
              <a:buFont typeface="Wingdings" panose="05000000000000000000" pitchFamily="2" charset="2"/>
              <a:buChar char="§"/>
            </a:pPr>
            <a:endParaRPr lang="en-US" sz="1600" dirty="0" smtClean="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smtClean="0">
                <a:latin typeface="Calibri" panose="020F0502020204030204" pitchFamily="34" charset="0"/>
                <a:cs typeface="Calibri" panose="020F0502020204030204" pitchFamily="34" charset="0"/>
              </a:rPr>
              <a:t>Product presentation</a:t>
            </a:r>
            <a:endParaRPr lang="en-US" sz="1600" i="1" dirty="0" smtClean="0">
              <a:latin typeface="Calibri" panose="020F0502020204030204" pitchFamily="34" charset="0"/>
              <a:cs typeface="Calibri" panose="020F0502020204030204" pitchFamily="34" charset="0"/>
            </a:endParaRPr>
          </a:p>
          <a:p>
            <a:pPr marL="86348" lvl="1" indent="0">
              <a:buClr>
                <a:schemeClr val="accent2"/>
              </a:buClr>
              <a:buNone/>
            </a:pPr>
            <a:r>
              <a:rPr lang="en-US" sz="1600" dirty="0" smtClean="0">
                <a:latin typeface="Calibri" panose="020F0502020204030204" pitchFamily="34" charset="0"/>
                <a:cs typeface="Calibri" panose="020F0502020204030204" pitchFamily="34" charset="0"/>
              </a:rPr>
              <a:t>EleaOpen enables a resident to open their front door and main entrance door without exerting any force by using mobile APP. It is easy to check door status anytime or from anywhere.</a:t>
            </a:r>
          </a:p>
          <a:p>
            <a:pPr marL="372098" lvl="1" indent="-285750">
              <a:buClr>
                <a:schemeClr val="accent2"/>
              </a:buClr>
              <a:buFont typeface="Wingdings" panose="05000000000000000000" pitchFamily="2" charset="2"/>
              <a:buChar char="§"/>
            </a:pPr>
            <a:endParaRPr lang="en-US" sz="1600" dirty="0" smtClean="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smtClean="0">
                <a:latin typeface="Calibri" panose="020F0502020204030204" pitchFamily="34" charset="0"/>
                <a:cs typeface="Calibri" panose="020F0502020204030204" pitchFamily="34" charset="0"/>
              </a:rPr>
              <a:t>Usage specificities </a:t>
            </a:r>
          </a:p>
          <a:p>
            <a:pPr marL="117200" lvl="1" indent="0">
              <a:buClr>
                <a:schemeClr val="accent2"/>
              </a:buClr>
              <a:buNone/>
            </a:pPr>
            <a:r>
              <a:rPr lang="en-US" sz="1600" dirty="0" smtClean="0">
                <a:latin typeface="Calibri" panose="020F0502020204030204" pitchFamily="34" charset="0"/>
                <a:cs typeface="Calibri" panose="020F0502020204030204" pitchFamily="34" charset="0"/>
              </a:rPr>
              <a:t>Allows telecare companies and health assistant to come into elderly’s home without physically key to improve assistance in a faster and safer way. Also disabled people come in and come out to their houses in autonomous way. </a:t>
            </a:r>
            <a:endParaRPr lang="en-US" sz="1600" i="1" dirty="0">
              <a:latin typeface="Calibri" panose="020F0502020204030204" pitchFamily="34" charset="0"/>
              <a:cs typeface="Calibri" panose="020F0502020204030204" pitchFamily="34" charset="0"/>
            </a:endParaRPr>
          </a:p>
        </p:txBody>
      </p:sp>
      <p:pic>
        <p:nvPicPr>
          <p:cNvPr id="5" name="Imagen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59609" y="496792"/>
            <a:ext cx="1451663" cy="1451663"/>
          </a:xfrm>
          <a:prstGeom prst="rect">
            <a:avLst/>
          </a:prstGeom>
        </p:spPr>
      </p:pic>
    </p:spTree>
    <p:extLst>
      <p:ext uri="{BB962C8B-B14F-4D97-AF65-F5344CB8AC3E}">
        <p14:creationId xmlns:p14="http://schemas.microsoft.com/office/powerpoint/2010/main" val="290794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fr-FR" dirty="0">
                <a:latin typeface="Calibri" panose="020F0502020204030204" pitchFamily="34" charset="0"/>
                <a:cs typeface="Calibri" panose="020F0502020204030204" pitchFamily="34" charset="0"/>
              </a:rPr>
              <a:t>FAGOR HEALTHCARE</a:t>
            </a:r>
            <a:endParaRPr lang="es-ES" dirty="0">
              <a:latin typeface="Calibri" panose="020F0502020204030204" pitchFamily="34" charset="0"/>
              <a:cs typeface="Calibri" panose="020F0502020204030204" pitchFamily="34" charset="0"/>
            </a:endParaRPr>
          </a:p>
        </p:txBody>
      </p:sp>
      <p:sp>
        <p:nvSpPr>
          <p:cNvPr id="4" name="Espace réservé du contenu 2"/>
          <p:cNvSpPr>
            <a:spLocks noGrp="1"/>
          </p:cNvSpPr>
          <p:nvPr>
            <p:ph idx="1"/>
          </p:nvPr>
        </p:nvSpPr>
        <p:spPr/>
        <p:txBody>
          <a:bodyPr>
            <a:normAutofit/>
          </a:bodyPr>
          <a:lstStyle/>
          <a:p>
            <a:pPr marL="372098" lvl="1" indent="-285750" algn="just">
              <a:buClr>
                <a:schemeClr val="accent2"/>
              </a:buClr>
              <a:buFont typeface="Wingdings" panose="05000000000000000000" pitchFamily="2" charset="2"/>
              <a:buChar char="§"/>
            </a:pPr>
            <a:r>
              <a:rPr lang="fr-FR" sz="1600" dirty="0" smtClean="0">
                <a:latin typeface="Calibri" panose="020F0502020204030204" pitchFamily="34" charset="0"/>
                <a:cs typeface="Calibri" panose="020F0502020204030204" pitchFamily="34" charset="0"/>
              </a:rPr>
              <a:t>FAGOR Healthcare develops, manufactures and markets a new pharmacy service </a:t>
            </a:r>
            <a:r>
              <a:rPr lang="fr-FR" sz="1600" b="1" dirty="0" smtClean="0">
                <a:latin typeface="Calibri" panose="020F0502020204030204" pitchFamily="34" charset="0"/>
                <a:cs typeface="Calibri" panose="020F0502020204030204" pitchFamily="34" charset="0"/>
              </a:rPr>
              <a:t>Medical Dispenser</a:t>
            </a:r>
            <a:r>
              <a:rPr lang="fr-FR" sz="1600" dirty="0" smtClean="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that helps chronic patients improve their health by taking their medication correctly. </a:t>
            </a:r>
            <a:endParaRPr lang="fr-FR" sz="1600" dirty="0" smtClean="0">
              <a:latin typeface="Calibri" panose="020F0502020204030204" pitchFamily="34" charset="0"/>
              <a:cs typeface="Calibri" panose="020F0502020204030204" pitchFamily="34" charset="0"/>
            </a:endParaRPr>
          </a:p>
          <a:p>
            <a:pPr marL="372098" lvl="1" indent="-285750" algn="just">
              <a:buClr>
                <a:schemeClr val="accent2"/>
              </a:buClr>
              <a:buFont typeface="Wingdings" panose="05000000000000000000" pitchFamily="2" charset="2"/>
              <a:buChar char="§"/>
            </a:pPr>
            <a:r>
              <a:rPr lang="en-US" sz="1600" dirty="0">
                <a:solidFill>
                  <a:srgbClr val="000000">
                    <a:lumMod val="75000"/>
                    <a:lumOff val="25000"/>
                  </a:srgbClr>
                </a:solidFill>
                <a:latin typeface="Calibri" panose="020F0502020204030204" pitchFamily="34" charset="0"/>
                <a:cs typeface="Calibri" panose="020F0502020204030204" pitchFamily="34" charset="0"/>
              </a:rPr>
              <a:t>MD4U is a new device in Medical Dispenser Service, that helps chronic patients improve more their health by taking their medication correctly (taking prescribed drugs at the right dose and at the right time). All other pills are safely locked in the dispenser, helping prevent an incorrect dose or an overdoses being taken.</a:t>
            </a:r>
          </a:p>
          <a:p>
            <a:pPr marL="86348" lvl="1" indent="0" algn="just">
              <a:buNone/>
            </a:pPr>
            <a:endParaRPr lang="fr-FR" sz="1600" dirty="0" smtClean="0">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137"/>
          <a:stretch/>
        </p:blipFill>
        <p:spPr bwMode="auto">
          <a:xfrm>
            <a:off x="3769009" y="4344546"/>
            <a:ext cx="1362594" cy="6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976" y="3502992"/>
            <a:ext cx="1251048" cy="152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425" y="3483347"/>
            <a:ext cx="1312074" cy="154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8762" y="3569783"/>
            <a:ext cx="1252573" cy="733554"/>
          </a:xfrm>
          <a:prstGeom prst="rect">
            <a:avLst/>
          </a:prstGeom>
          <a:noFill/>
          <a:ln>
            <a:noFill/>
          </a:ln>
          <a:effectLs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5040" y="5199645"/>
            <a:ext cx="776806" cy="118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007" y="5401339"/>
            <a:ext cx="753030" cy="81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2551" y="5372543"/>
            <a:ext cx="1252573" cy="733554"/>
          </a:xfrm>
          <a:prstGeom prst="rect">
            <a:avLst/>
          </a:prstGeom>
          <a:noFill/>
          <a:ln>
            <a:noFill/>
          </a:ln>
          <a:effectLst/>
          <a:extLst/>
        </p:spPr>
      </p:pic>
      <p:sp>
        <p:nvSpPr>
          <p:cNvPr id="14" name="5 CuadroTexto"/>
          <p:cNvSpPr txBox="1"/>
          <p:nvPr/>
        </p:nvSpPr>
        <p:spPr>
          <a:xfrm>
            <a:off x="5528906" y="6107355"/>
            <a:ext cx="1405326" cy="369588"/>
          </a:xfrm>
          <a:prstGeom prst="rect">
            <a:avLst/>
          </a:prstGeom>
          <a:solidFill>
            <a:srgbClr val="3F80E9"/>
          </a:solidFill>
          <a:ln>
            <a:solidFill>
              <a:srgbClr val="6699FF"/>
            </a:solidFill>
          </a:ln>
        </p:spPr>
        <p:style>
          <a:lnRef idx="0">
            <a:scrgbClr r="0" g="0" b="0"/>
          </a:lnRef>
          <a:fillRef idx="1001">
            <a:schemeClr val="lt2"/>
          </a:fillRef>
          <a:effectRef idx="0">
            <a:scrgbClr r="0" g="0" b="0"/>
          </a:effectRef>
          <a:fontRef idx="major"/>
        </p:style>
        <p:txBody>
          <a:bodyPr wrap="square" rtlCol="0">
            <a:spAutoFit/>
          </a:bodyPr>
          <a:lstStyle/>
          <a:p>
            <a:pPr algn="ctr"/>
            <a:r>
              <a:rPr lang="es-ES_tradnl" sz="901" dirty="0">
                <a:solidFill>
                  <a:schemeClr val="bg1"/>
                </a:solidFill>
              </a:rPr>
              <a:t>   Take medication</a:t>
            </a:r>
          </a:p>
          <a:p>
            <a:pPr algn="ctr"/>
            <a:r>
              <a:rPr lang="es-ES_tradnl" sz="901" dirty="0">
                <a:solidFill>
                  <a:schemeClr val="bg1"/>
                </a:solidFill>
              </a:rPr>
              <a:t>alarms, register</a:t>
            </a:r>
          </a:p>
        </p:txBody>
      </p:sp>
      <p:sp>
        <p:nvSpPr>
          <p:cNvPr id="15" name="25 CuadroTexto"/>
          <p:cNvSpPr txBox="1"/>
          <p:nvPr/>
        </p:nvSpPr>
        <p:spPr>
          <a:xfrm>
            <a:off x="3759688" y="6105682"/>
            <a:ext cx="1390448" cy="362984"/>
          </a:xfrm>
          <a:prstGeom prst="rect">
            <a:avLst/>
          </a:prstGeom>
          <a:solidFill>
            <a:srgbClr val="3F80E9"/>
          </a:solidFill>
          <a:ln>
            <a:solidFill>
              <a:srgbClr val="6699FF"/>
            </a:solidFill>
          </a:ln>
        </p:spPr>
        <p:style>
          <a:lnRef idx="0">
            <a:scrgbClr r="0" g="0" b="0"/>
          </a:lnRef>
          <a:fillRef idx="1001">
            <a:schemeClr val="lt2"/>
          </a:fillRef>
          <a:effectRef idx="0">
            <a:scrgbClr r="0" g="0" b="0"/>
          </a:effectRef>
          <a:fontRef idx="major"/>
        </p:style>
        <p:txBody>
          <a:bodyPr wrap="square" rtlCol="0">
            <a:spAutoFit/>
          </a:bodyPr>
          <a:lstStyle/>
          <a:p>
            <a:pPr algn="ctr"/>
            <a:r>
              <a:rPr lang="es-ES_tradnl" sz="901" dirty="0">
                <a:solidFill>
                  <a:schemeClr val="bg1"/>
                </a:solidFill>
              </a:rPr>
              <a:t>Preparation</a:t>
            </a:r>
          </a:p>
          <a:p>
            <a:pPr algn="ctr"/>
            <a:r>
              <a:rPr lang="es-ES_tradnl" sz="858" dirty="0">
                <a:solidFill>
                  <a:schemeClr val="bg1"/>
                </a:solidFill>
              </a:rPr>
              <a:t>Program alarms</a:t>
            </a:r>
          </a:p>
        </p:txBody>
      </p:sp>
      <p:sp>
        <p:nvSpPr>
          <p:cNvPr id="16" name="27 CuadroTexto"/>
          <p:cNvSpPr txBox="1"/>
          <p:nvPr/>
        </p:nvSpPr>
        <p:spPr>
          <a:xfrm>
            <a:off x="7197903" y="6107355"/>
            <a:ext cx="1381141" cy="369588"/>
          </a:xfrm>
          <a:prstGeom prst="rect">
            <a:avLst/>
          </a:prstGeom>
          <a:solidFill>
            <a:srgbClr val="3F80E9"/>
          </a:solidFill>
          <a:ln>
            <a:solidFill>
              <a:srgbClr val="6699FF"/>
            </a:solidFill>
          </a:ln>
        </p:spPr>
        <p:style>
          <a:lnRef idx="0">
            <a:scrgbClr r="0" g="0" b="0"/>
          </a:lnRef>
          <a:fillRef idx="1001">
            <a:schemeClr val="lt2"/>
          </a:fillRef>
          <a:effectRef idx="0">
            <a:scrgbClr r="0" g="0" b="0"/>
          </a:effectRef>
          <a:fontRef idx="major"/>
        </p:style>
        <p:txBody>
          <a:bodyPr wrap="square" rtlCol="0">
            <a:spAutoFit/>
          </a:bodyPr>
          <a:lstStyle/>
          <a:p>
            <a:pPr algn="ctr"/>
            <a:r>
              <a:rPr lang="es-ES_tradnl" sz="901" dirty="0">
                <a:solidFill>
                  <a:schemeClr val="bg1"/>
                </a:solidFill>
              </a:rPr>
              <a:t>Control</a:t>
            </a:r>
          </a:p>
          <a:p>
            <a:pPr algn="ctr"/>
            <a:r>
              <a:rPr lang="es-ES_tradnl" sz="901" dirty="0">
                <a:solidFill>
                  <a:schemeClr val="bg1"/>
                </a:solidFill>
              </a:rPr>
              <a:t>patient adherence</a:t>
            </a:r>
          </a:p>
        </p:txBody>
      </p:sp>
      <p:pic>
        <p:nvPicPr>
          <p:cNvPr id="1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5148" y="5475687"/>
            <a:ext cx="302055" cy="59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0496" y="5152550"/>
            <a:ext cx="751333" cy="48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17 Imagen"/>
          <p:cNvPicPr/>
          <p:nvPr/>
        </p:nvPicPr>
        <p:blipFill>
          <a:blip r:embed="rId10" cstate="print">
            <a:extLst>
              <a:ext uri="{28A0092B-C50C-407E-A947-70E740481C1C}">
                <a14:useLocalDpi xmlns:a14="http://schemas.microsoft.com/office/drawing/2010/main" val="0"/>
              </a:ext>
            </a:extLst>
          </a:blip>
          <a:stretch>
            <a:fillRect/>
          </a:stretch>
        </p:blipFill>
        <p:spPr>
          <a:xfrm>
            <a:off x="5752861" y="714391"/>
            <a:ext cx="1181371" cy="545101"/>
          </a:xfrm>
          <a:prstGeom prst="rect">
            <a:avLst/>
          </a:prstGeom>
        </p:spPr>
      </p:pic>
    </p:spTree>
    <p:extLst>
      <p:ext uri="{BB962C8B-B14F-4D97-AF65-F5344CB8AC3E}">
        <p14:creationId xmlns:p14="http://schemas.microsoft.com/office/powerpoint/2010/main" val="129911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FESIA TECNOLOGY</a:t>
            </a:r>
            <a:endParaRPr lang="es-ES"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lstStyle/>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Sector of activity, customers</a:t>
            </a:r>
            <a:endParaRPr lang="en-US" sz="1600" i="1" dirty="0">
              <a:latin typeface="Calibri" panose="020F0502020204030204" pitchFamily="34" charset="0"/>
              <a:cs typeface="Calibri" panose="020F0502020204030204" pitchFamily="34" charset="0"/>
            </a:endParaRPr>
          </a:p>
          <a:p>
            <a:pPr marL="86348" lvl="1" indent="0">
              <a:buClr>
                <a:schemeClr val="accent2"/>
              </a:buClr>
              <a:buNone/>
            </a:pPr>
            <a:r>
              <a:rPr lang="en-US" sz="1600" dirty="0" err="1">
                <a:latin typeface="Calibri" panose="020F0502020204030204" pitchFamily="34" charset="0"/>
                <a:cs typeface="Calibri" panose="020F0502020204030204" pitchFamily="34" charset="0"/>
              </a:rPr>
              <a:t>Fesia</a:t>
            </a:r>
            <a:r>
              <a:rPr lang="en-US" sz="1600" dirty="0">
                <a:latin typeface="Calibri" panose="020F0502020204030204" pitchFamily="34" charset="0"/>
                <a:cs typeface="Calibri" panose="020F0502020204030204" pitchFamily="34" charset="0"/>
              </a:rPr>
              <a:t> aims to enter the neuro-rehabilitation sector, selling our products to rehab centers and hospitals.</a:t>
            </a:r>
          </a:p>
          <a:p>
            <a:pPr marL="86348" lvl="1" indent="0">
              <a:spcBef>
                <a:spcPts val="0"/>
              </a:spcBef>
              <a:spcAft>
                <a:spcPts val="0"/>
              </a:spcAft>
              <a:buClr>
                <a:schemeClr val="accent2"/>
              </a:buClr>
              <a:buNone/>
            </a:pPr>
            <a:endParaRPr lang="en-US" sz="1600" dirty="0">
              <a:solidFill>
                <a:srgbClr val="000000"/>
              </a:solidFill>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Product presentation</a:t>
            </a:r>
            <a:endParaRPr lang="en-US" sz="1600" i="1" dirty="0">
              <a:latin typeface="Calibri" panose="020F0502020204030204" pitchFamily="34" charset="0"/>
              <a:cs typeface="Calibri" panose="020F0502020204030204" pitchFamily="34" charset="0"/>
            </a:endParaRPr>
          </a:p>
          <a:p>
            <a:pPr marL="86348" lvl="1" indent="0">
              <a:buClr>
                <a:schemeClr val="accent2"/>
              </a:buClr>
              <a:buNone/>
            </a:pPr>
            <a:r>
              <a:rPr lang="en-US" sz="1600" b="1" dirty="0" err="1">
                <a:latin typeface="Calibri" panose="020F0502020204030204" pitchFamily="34" charset="0"/>
                <a:cs typeface="Calibri" panose="020F0502020204030204" pitchFamily="34" charset="0"/>
              </a:rPr>
              <a:t>FesiaWalk</a:t>
            </a:r>
            <a:r>
              <a:rPr lang="en-US" sz="1600" dirty="0">
                <a:latin typeface="Calibri" panose="020F0502020204030204" pitchFamily="34" charset="0"/>
                <a:cs typeface="Calibri" panose="020F0502020204030204" pitchFamily="34" charset="0"/>
              </a:rPr>
              <a:t> is a functional electrical stimulating device for the rehabilitation of dropped foot syndrome caused by injury or disease of the central nervous system</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endParaRPr lang="en-US" sz="1600" b="1"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Usage specificities</a:t>
            </a:r>
          </a:p>
          <a:p>
            <a:pPr marL="86348" lvl="1" indent="0">
              <a:buClr>
                <a:schemeClr val="accent2"/>
              </a:buClr>
              <a:buNone/>
            </a:pPr>
            <a:r>
              <a:rPr lang="en-US" sz="1600" dirty="0">
                <a:latin typeface="Calibri" panose="020F0502020204030204" pitchFamily="34" charset="0"/>
                <a:cs typeface="Calibri" panose="020F0502020204030204" pitchFamily="34" charset="0"/>
              </a:rPr>
              <a:t>The device is designed to be used throughout the whole gait rehabilitation processes</a:t>
            </a:r>
          </a:p>
          <a:p>
            <a:pPr marL="0" indent="0">
              <a:buNone/>
            </a:pPr>
            <a:endParaRPr lang="es-ES" dirty="0"/>
          </a:p>
        </p:txBody>
      </p:sp>
      <p:pic>
        <p:nvPicPr>
          <p:cNvPr id="4"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6920" y="4941391"/>
            <a:ext cx="1597544" cy="1065029"/>
          </a:xfrm>
          <a:prstGeom prst="rect">
            <a:avLst/>
          </a:prstGeom>
        </p:spPr>
      </p:pic>
      <p:pic>
        <p:nvPicPr>
          <p:cNvPr id="5"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214" y="4941391"/>
            <a:ext cx="1517889" cy="1011926"/>
          </a:xfrm>
          <a:prstGeom prst="rect">
            <a:avLst/>
          </a:prstGeom>
        </p:spPr>
      </p:pic>
      <p:pic>
        <p:nvPicPr>
          <p:cNvPr id="6"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4030" y="4941391"/>
            <a:ext cx="1517889" cy="1011926"/>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4464" y="814942"/>
            <a:ext cx="1675935" cy="425928"/>
          </a:xfrm>
          <a:prstGeom prst="rect">
            <a:avLst/>
          </a:prstGeom>
        </p:spPr>
      </p:pic>
    </p:spTree>
    <p:extLst>
      <p:ext uri="{BB962C8B-B14F-4D97-AF65-F5344CB8AC3E}">
        <p14:creationId xmlns:p14="http://schemas.microsoft.com/office/powerpoint/2010/main" val="256596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HEXABIO</a:t>
            </a:r>
            <a:endParaRPr lang="es-ES" dirty="0">
              <a:latin typeface="Calibri" panose="020F0502020204030204" pitchFamily="34" charset="0"/>
              <a:cs typeface="Calibri" panose="020F0502020204030204" pitchFamily="34" charset="0"/>
            </a:endParaRPr>
          </a:p>
        </p:txBody>
      </p:sp>
      <p:sp>
        <p:nvSpPr>
          <p:cNvPr id="4" name="Espace réservé du contenu 2"/>
          <p:cNvSpPr>
            <a:spLocks noGrp="1"/>
          </p:cNvSpPr>
          <p:nvPr>
            <p:ph idx="1"/>
          </p:nvPr>
        </p:nvSpPr>
        <p:spPr/>
        <p:txBody>
          <a:bodyPr>
            <a:normAutofit/>
          </a:bodyPr>
          <a:lstStyle/>
          <a:p>
            <a:pPr marL="86348" lvl="1" indent="0">
              <a:buNone/>
            </a:pPr>
            <a:r>
              <a:rPr lang="en-US" sz="1600" dirty="0" smtClean="0">
                <a:latin typeface="Calibri" panose="020F0502020204030204" pitchFamily="34" charset="0"/>
                <a:cs typeface="Calibri" panose="020F0502020204030204" pitchFamily="34" charset="0"/>
              </a:rPr>
              <a:t>HEXABIO is a company specialized in the development of innovative orthopedics  devices  to several hospitals and clinics in Europe.</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HEXABIO develops a large range of orthosis and different orthopedics implants for the hand, the foot and the pediatric surgery.</a:t>
            </a:r>
          </a:p>
          <a:p>
            <a:pPr marL="86348" lvl="1" indent="0">
              <a:buNone/>
            </a:pPr>
            <a:endParaRPr lang="en-US" sz="1600" dirty="0" smtClean="0">
              <a:latin typeface="Calibri" panose="020F0502020204030204" pitchFamily="34" charset="0"/>
              <a:cs typeface="Calibri" panose="020F0502020204030204" pitchFamily="34" charset="0"/>
            </a:endParaRPr>
          </a:p>
          <a:p>
            <a:pPr marL="86348" lvl="1" indent="0">
              <a:buNone/>
            </a:pPr>
            <a:r>
              <a:rPr lang="en-US" sz="1600" dirty="0" smtClean="0">
                <a:latin typeface="Calibri" panose="020F0502020204030204" pitchFamily="34" charset="0"/>
                <a:cs typeface="Calibri" panose="020F0502020204030204" pitchFamily="34" charset="0"/>
              </a:rPr>
              <a:t>HEXABIO is building different therapeutic systems like </a:t>
            </a:r>
            <a:r>
              <a:rPr lang="en-US" sz="1600" b="1" dirty="0" smtClean="0">
                <a:latin typeface="Calibri" panose="020F0502020204030204" pitchFamily="34" charset="0"/>
                <a:cs typeface="Calibri" panose="020F0502020204030204" pitchFamily="34" charset="0"/>
              </a:rPr>
              <a:t>sensitive vibrating soles </a:t>
            </a:r>
            <a:r>
              <a:rPr lang="en-US" sz="1600" dirty="0" smtClean="0">
                <a:latin typeface="Calibri" panose="020F0502020204030204" pitchFamily="34" charset="0"/>
                <a:cs typeface="Calibri" panose="020F0502020204030204" pitchFamily="34" charset="0"/>
              </a:rPr>
              <a:t>and is constructing the protocol and procedures to introduce these systems on different aspects of quality of life of old people at home.</a:t>
            </a:r>
          </a:p>
          <a:p>
            <a:pPr marL="86348" lvl="1" indent="0">
              <a:buNone/>
            </a:pPr>
            <a:endParaRPr lang="en-US" sz="1600" dirty="0" smtClean="0">
              <a:latin typeface="+mj-lt"/>
            </a:endParaRPr>
          </a:p>
          <a:p>
            <a:pPr marL="86348" lvl="1" indent="0">
              <a:buNone/>
            </a:pPr>
            <a:endParaRPr lang="en-US" sz="1600" dirty="0" smtClean="0">
              <a:latin typeface="+mj-lt"/>
            </a:endParaRPr>
          </a:p>
        </p:txBody>
      </p:sp>
      <p:pic>
        <p:nvPicPr>
          <p:cNvPr id="5" name="Picture 2"/>
          <p:cNvPicPr>
            <a:picLocks noChangeAspect="1" noChangeArrowheads="1"/>
          </p:cNvPicPr>
          <p:nvPr/>
        </p:nvPicPr>
        <p:blipFill>
          <a:blip r:embed="rId2" cstate="print"/>
          <a:srcRect/>
          <a:stretch>
            <a:fillRect/>
          </a:stretch>
        </p:blipFill>
        <p:spPr bwMode="auto">
          <a:xfrm>
            <a:off x="2720362" y="4468776"/>
            <a:ext cx="1544471" cy="1029647"/>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1175333" y="4468775"/>
            <a:ext cx="1436632" cy="1032769"/>
          </a:xfrm>
          <a:prstGeom prst="rect">
            <a:avLst/>
          </a:prstGeom>
          <a:noFill/>
          <a:ln w="317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4379414" y="4459614"/>
            <a:ext cx="1448180" cy="1042690"/>
          </a:xfrm>
          <a:prstGeom prst="rect">
            <a:avLst/>
          </a:prstGeom>
          <a:noFill/>
          <a:ln w="9525">
            <a:noFill/>
            <a:miter lim="800000"/>
            <a:headEnd/>
            <a:tailEnd/>
          </a:ln>
        </p:spPr>
      </p:pic>
      <p:pic>
        <p:nvPicPr>
          <p:cNvPr id="8" name="Picture 12"/>
          <p:cNvPicPr>
            <a:picLocks noChangeAspect="1" noChangeArrowheads="1"/>
          </p:cNvPicPr>
          <p:nvPr/>
        </p:nvPicPr>
        <p:blipFill>
          <a:blip r:embed="rId5" cstate="print"/>
          <a:srcRect/>
          <a:stretch>
            <a:fillRect/>
          </a:stretch>
        </p:blipFill>
        <p:spPr bwMode="auto">
          <a:xfrm>
            <a:off x="9278672" y="4363963"/>
            <a:ext cx="1895011" cy="984874"/>
          </a:xfrm>
          <a:prstGeom prst="rect">
            <a:avLst/>
          </a:prstGeom>
          <a:noFill/>
          <a:ln w="9525">
            <a:noFill/>
            <a:miter lim="800000"/>
            <a:headEnd/>
            <a:tailEnd/>
          </a:ln>
        </p:spPr>
      </p:pic>
      <p:pic>
        <p:nvPicPr>
          <p:cNvPr id="9" name="Picture 11" descr="P1000739"/>
          <p:cNvPicPr>
            <a:picLocks noChangeAspect="1" noChangeArrowheads="1"/>
          </p:cNvPicPr>
          <p:nvPr/>
        </p:nvPicPr>
        <p:blipFill>
          <a:blip r:embed="rId6" cstate="print"/>
          <a:srcRect/>
          <a:stretch>
            <a:fillRect/>
          </a:stretch>
        </p:blipFill>
        <p:spPr bwMode="auto">
          <a:xfrm>
            <a:off x="8469511" y="5961609"/>
            <a:ext cx="1158477" cy="700581"/>
          </a:xfrm>
          <a:prstGeom prst="rect">
            <a:avLst/>
          </a:prstGeom>
          <a:noFill/>
          <a:ln w="9525">
            <a:noFill/>
            <a:miter lim="800000"/>
            <a:headEnd/>
            <a:tailEnd/>
          </a:ln>
        </p:spPr>
      </p:pic>
      <p:pic>
        <p:nvPicPr>
          <p:cNvPr id="10" name="Image 1"/>
          <p:cNvPicPr>
            <a:picLocks noChangeAspect="1" noChangeArrowheads="1"/>
          </p:cNvPicPr>
          <p:nvPr/>
        </p:nvPicPr>
        <p:blipFill>
          <a:blip r:embed="rId7" cstate="print"/>
          <a:srcRect/>
          <a:stretch>
            <a:fillRect/>
          </a:stretch>
        </p:blipFill>
        <p:spPr bwMode="auto">
          <a:xfrm>
            <a:off x="6799545" y="4282193"/>
            <a:ext cx="1590995" cy="1586099"/>
          </a:xfrm>
          <a:prstGeom prst="rect">
            <a:avLst/>
          </a:prstGeom>
          <a:noFill/>
          <a:ln w="9525">
            <a:noFill/>
            <a:miter lim="800000"/>
            <a:headEnd/>
            <a:tailEnd/>
          </a:ln>
        </p:spPr>
      </p:pic>
      <p:pic>
        <p:nvPicPr>
          <p:cNvPr id="11" name="Image 9" descr="logo.bmp"/>
          <p:cNvPicPr>
            <a:picLocks noChangeAspect="1"/>
          </p:cNvPicPr>
          <p:nvPr/>
        </p:nvPicPr>
        <p:blipFill>
          <a:blip r:embed="rId8" cstate="print"/>
          <a:stretch>
            <a:fillRect/>
          </a:stretch>
        </p:blipFill>
        <p:spPr>
          <a:xfrm>
            <a:off x="2788305" y="682039"/>
            <a:ext cx="704292" cy="658359"/>
          </a:xfrm>
          <a:prstGeom prst="rect">
            <a:avLst/>
          </a:prstGeom>
        </p:spPr>
      </p:pic>
    </p:spTree>
    <p:extLst>
      <p:ext uri="{BB962C8B-B14F-4D97-AF65-F5344CB8AC3E}">
        <p14:creationId xmlns:p14="http://schemas.microsoft.com/office/powerpoint/2010/main" val="35942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Autofit/>
          </a:bodyPr>
          <a:lstStyle/>
          <a:p>
            <a:pPr lvl="1">
              <a:buClr>
                <a:schemeClr val="accent2"/>
              </a:buClr>
              <a:buFont typeface="Wingdings" panose="05000000000000000000" pitchFamily="2" charset="2"/>
              <a:buChar char="§"/>
            </a:pPr>
            <a:r>
              <a:rPr lang="en-US" sz="1600" b="1" dirty="0" smtClean="0">
                <a:latin typeface="Calibri" panose="020F0502020204030204" pitchFamily="34" charset="0"/>
                <a:cs typeface="Calibri" panose="020F0502020204030204" pitchFamily="34" charset="0"/>
              </a:rPr>
              <a:t>Sector of activity, customers </a:t>
            </a:r>
          </a:p>
          <a:p>
            <a:pPr marL="86348" lvl="1" indent="0">
              <a:buClr>
                <a:schemeClr val="accent2"/>
              </a:buClr>
              <a:buNone/>
            </a:pPr>
            <a:r>
              <a:rPr lang="en-US" sz="1600" dirty="0" err="1" smtClean="0">
                <a:latin typeface="Calibri" panose="020F0502020204030204" pitchFamily="34" charset="0"/>
                <a:cs typeface="Calibri" panose="020F0502020204030204" pitchFamily="34" charset="0"/>
              </a:rPr>
              <a:t>Ideable</a:t>
            </a:r>
            <a:r>
              <a:rPr lang="en-US" sz="1600" dirty="0" smtClean="0">
                <a:latin typeface="Calibri" panose="020F0502020204030204" pitchFamily="34" charset="0"/>
                <a:cs typeface="Calibri" panose="020F0502020204030204" pitchFamily="34" charset="0"/>
              </a:rPr>
              <a:t> ( www.ideable.net ) is a software company specialized on web, cloud and mobile solutions for eHealth sector, Industry and public organizations.</a:t>
            </a:r>
          </a:p>
          <a:p>
            <a:pPr marL="86348" lvl="1" indent="0">
              <a:buClr>
                <a:schemeClr val="accent2"/>
              </a:buClr>
              <a:buNone/>
            </a:pPr>
            <a:endParaRPr lang="en-US" sz="1600" dirty="0" smtClean="0">
              <a:latin typeface="Calibri" panose="020F0502020204030204" pitchFamily="34" charset="0"/>
              <a:cs typeface="Calibri" panose="020F0502020204030204" pitchFamily="34" charset="0"/>
            </a:endParaRPr>
          </a:p>
          <a:p>
            <a:pPr marL="86348" lvl="1" indent="0">
              <a:buClr>
                <a:schemeClr val="accent2"/>
              </a:buClr>
              <a:buNone/>
            </a:pPr>
            <a:endParaRPr lang="en-US" sz="1600" dirty="0" smtClean="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Product presentation </a:t>
            </a:r>
          </a:p>
          <a:p>
            <a:pPr marL="86348" lvl="1" indent="0">
              <a:buClr>
                <a:schemeClr val="accent2"/>
              </a:buClr>
              <a:buNone/>
            </a:pPr>
            <a:r>
              <a:rPr lang="en-US" sz="1600" b="1"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"Kwido caregivers" is a specific solution for health monitoring using smartphones from the Kwido platform for caring for elderly people.</a:t>
            </a:r>
          </a:p>
          <a:p>
            <a:pPr marL="86348" lvl="1" indent="0">
              <a:buClr>
                <a:schemeClr val="accent2"/>
              </a:buClr>
              <a:buNone/>
            </a:pPr>
            <a:endParaRPr lang="en-US" sz="1600" dirty="0" smtClean="0">
              <a:latin typeface="Calibri" panose="020F0502020204030204" pitchFamily="34" charset="0"/>
              <a:cs typeface="Calibri" panose="020F0502020204030204" pitchFamily="34" charset="0"/>
            </a:endParaRPr>
          </a:p>
          <a:p>
            <a:pPr marL="86348" lvl="1" indent="0">
              <a:buClr>
                <a:schemeClr val="accent2"/>
              </a:buClr>
              <a:buNone/>
            </a:pPr>
            <a:endParaRPr lang="en-US" sz="1600" dirty="0" smtClean="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US" sz="1600" b="1" dirty="0">
                <a:latin typeface="Calibri" panose="020F0502020204030204" pitchFamily="34" charset="0"/>
                <a:cs typeface="Calibri" panose="020F0502020204030204" pitchFamily="34" charset="0"/>
              </a:rPr>
              <a:t>Usage specificities </a:t>
            </a:r>
          </a:p>
          <a:p>
            <a:pPr marL="86348" lvl="1" indent="0">
              <a:buClr>
                <a:schemeClr val="accent2"/>
              </a:buClr>
              <a:buNone/>
            </a:pPr>
            <a:r>
              <a:rPr lang="en-US" sz="1600" dirty="0" smtClean="0">
                <a:latin typeface="Calibri" panose="020F0502020204030204" pitchFamily="34" charset="0"/>
                <a:cs typeface="Calibri" panose="020F0502020204030204" pitchFamily="34" charset="0"/>
              </a:rPr>
              <a:t>"Kwido caregivers" app needs a mobile or tablet for entering health information from elderly patients and a web-based backend for defining and raising alerts for doctors. </a:t>
            </a:r>
            <a:endParaRPr lang="en-US" sz="1600" dirty="0">
              <a:latin typeface="Calibri" panose="020F0502020204030204" pitchFamily="34" charset="0"/>
              <a:cs typeface="Calibri" panose="020F0502020204030204" pitchFamily="34" charset="0"/>
            </a:endParaRPr>
          </a:p>
        </p:txBody>
      </p:sp>
      <p:sp>
        <p:nvSpPr>
          <p:cNvPr id="5" name="Titre 1"/>
          <p:cNvSpPr txBox="1">
            <a:spLocks/>
          </p:cNvSpPr>
          <p:nvPr/>
        </p:nvSpPr>
        <p:spPr>
          <a:xfrm>
            <a:off x="1257411" y="891201"/>
            <a:ext cx="4395311" cy="552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dirty="0" smtClean="0">
                <a:latin typeface="Calibri" panose="020F0502020204030204" pitchFamily="34" charset="0"/>
                <a:cs typeface="Calibri" panose="020F0502020204030204" pitchFamily="34" charset="0"/>
              </a:rPr>
              <a:t>IDEABLE SOLUTION</a:t>
            </a:r>
            <a:endParaRPr lang="en-US" dirty="0">
              <a:latin typeface="Calibri" panose="020F0502020204030204" pitchFamily="34" charset="0"/>
              <a:cs typeface="Calibri" panose="020F0502020204030204" pitchFamily="34" charset="0"/>
            </a:endParaRPr>
          </a:p>
        </p:txBody>
      </p:sp>
      <p:pic>
        <p:nvPicPr>
          <p:cNvPr id="6" name="Picture 2" descr="Résultat de recherche d'images pour &quot;ideable soluti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439" y="645425"/>
            <a:ext cx="1044303" cy="104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6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1">
              <a:buClr>
                <a:schemeClr val="accent2"/>
              </a:buClr>
              <a:buFont typeface="Wingdings" panose="05000000000000000000" pitchFamily="2" charset="2"/>
              <a:buChar char="§"/>
            </a:pPr>
            <a:r>
              <a:rPr lang="en-GB" sz="1600" b="1" dirty="0">
                <a:latin typeface="Calibri" panose="020F0502020204030204" pitchFamily="34" charset="0"/>
                <a:cs typeface="Calibri" panose="020F0502020204030204" pitchFamily="34" charset="0"/>
              </a:rPr>
              <a:t>Health and Wellbeing at your finger tips</a:t>
            </a:r>
          </a:p>
          <a:p>
            <a:pPr marL="86348" lvl="1" indent="0">
              <a:buClr>
                <a:schemeClr val="accent2"/>
              </a:buClr>
              <a:buNone/>
            </a:pPr>
            <a:r>
              <a:rPr lang="en-GB" sz="1600" dirty="0">
                <a:latin typeface="Calibri" panose="020F0502020204030204" pitchFamily="34" charset="0"/>
                <a:cs typeface="Calibri" panose="020F0502020204030204" pitchFamily="34" charset="0"/>
              </a:rPr>
              <a:t>We provide innovative ICT health care solutions that promote the quality of life, independent and active ageing for all ages and older adults</a:t>
            </a:r>
          </a:p>
          <a:p>
            <a:pPr marL="372098" lvl="1" indent="-285750">
              <a:buClr>
                <a:schemeClr val="accent2"/>
              </a:buClr>
              <a:buFont typeface="Wingdings" panose="05000000000000000000" pitchFamily="2" charset="2"/>
              <a:buChar char="§"/>
            </a:pPr>
            <a:endParaRPr lang="en-GB" sz="1600"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
            </a:pPr>
            <a:r>
              <a:rPr lang="en-GB" sz="1600" b="1" dirty="0">
                <a:latin typeface="Calibri" panose="020F0502020204030204" pitchFamily="34" charset="0"/>
                <a:cs typeface="Calibri" panose="020F0502020204030204" pitchFamily="34" charset="0"/>
              </a:rPr>
              <a:t>Register activities of daily living the easy way</a:t>
            </a:r>
          </a:p>
          <a:p>
            <a:pPr marL="86348" lvl="1" indent="0">
              <a:buClr>
                <a:schemeClr val="accent2"/>
              </a:buClr>
              <a:buNone/>
            </a:pPr>
            <a:r>
              <a:rPr lang="en-GB" sz="1600" dirty="0">
                <a:latin typeface="Calibri" panose="020F0502020204030204" pitchFamily="34" charset="0"/>
                <a:cs typeface="Calibri" panose="020F0502020204030204" pitchFamily="34" charset="0"/>
              </a:rPr>
              <a:t>Whether the users are living in their homes or in a senior residence, our solutions allows not only a permanent indirect monitoring of health condition (and early response in case of an emergency) but also the simple registration of ADLs (including health, social and personal development)</a:t>
            </a:r>
          </a:p>
          <a:p>
            <a:endParaRPr lang="es-ES" dirty="0"/>
          </a:p>
        </p:txBody>
      </p:sp>
      <p:pic>
        <p:nvPicPr>
          <p:cNvPr id="4"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246" y="4315912"/>
            <a:ext cx="3252236" cy="2293682"/>
          </a:xfrm>
          <a:prstGeom prst="rect">
            <a:avLst/>
          </a:prstGeom>
        </p:spPr>
      </p:pic>
      <p:pic>
        <p:nvPicPr>
          <p:cNvPr id="5" name="Picture 2" descr="C:\Users\Nuno Pereira\Desktop\Workflow\outros logos\logoincrease.png"/>
          <p:cNvPicPr>
            <a:picLocks noChangeAspect="1" noChangeArrowheads="1"/>
          </p:cNvPicPr>
          <p:nvPr/>
        </p:nvPicPr>
        <p:blipFill>
          <a:blip r:embed="rId3"/>
          <a:srcRect/>
          <a:stretch>
            <a:fillRect/>
          </a:stretch>
        </p:blipFill>
        <p:spPr bwMode="auto">
          <a:xfrm>
            <a:off x="4373467" y="917896"/>
            <a:ext cx="2286040" cy="462031"/>
          </a:xfrm>
          <a:prstGeom prst="rect">
            <a:avLst/>
          </a:prstGeom>
          <a:noFill/>
        </p:spPr>
      </p:pic>
      <p:sp>
        <p:nvSpPr>
          <p:cNvPr id="6" name="Titre 1"/>
          <p:cNvSpPr txBox="1">
            <a:spLocks/>
          </p:cNvSpPr>
          <p:nvPr/>
        </p:nvSpPr>
        <p:spPr>
          <a:xfrm>
            <a:off x="978157" y="898910"/>
            <a:ext cx="4395311" cy="552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dirty="0" smtClean="0">
                <a:latin typeface="Calibri" panose="020F0502020204030204" pitchFamily="34" charset="0"/>
                <a:cs typeface="Calibri" panose="020F0502020204030204" pitchFamily="34" charset="0"/>
              </a:rPr>
              <a:t>INCREASETIME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79140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UDOE">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CT4SILVER_Template" id="{4D8F2579-CC2A-4604-A44D-12AA78CB567E}" vid="{A5B2E9BA-9438-48A5-B2A3-F09F0C8D0A6D}"/>
    </a:ext>
  </a:extLst>
</a:theme>
</file>

<file path=docProps/app.xml><?xml version="1.0" encoding="utf-8"?>
<Properties xmlns="http://schemas.openxmlformats.org/officeDocument/2006/extended-properties" xmlns:vt="http://schemas.openxmlformats.org/officeDocument/2006/docPropsVTypes">
  <Template>ICT4SILVER_Template</Template>
  <TotalTime>0</TotalTime>
  <Words>784</Words>
  <Application>Microsoft Office PowerPoint</Application>
  <PresentationFormat>Benutzerdefiniert</PresentationFormat>
  <Paragraphs>121</Paragraphs>
  <Slides>15</Slides>
  <Notes>0</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Tema de Office</vt:lpstr>
      <vt:lpstr>ICT4SILVER   Digital technologies to address Silver Economy needs</vt:lpstr>
      <vt:lpstr>The Project</vt:lpstr>
      <vt:lpstr>ARKEA ON LIFE</vt:lpstr>
      <vt:lpstr>ELEA SOLUCIONES</vt:lpstr>
      <vt:lpstr>FAGOR HEALTHCARE</vt:lpstr>
      <vt:lpstr>FESIA TECNOLOGY</vt:lpstr>
      <vt:lpstr>HEXABIO</vt:lpstr>
      <vt:lpstr>PowerPoint-Präsentation</vt:lpstr>
      <vt:lpstr>PowerPoint-Präsentation</vt:lpstr>
      <vt:lpstr>Life Design Sonore</vt:lpstr>
      <vt:lpstr>SENSING FUTURE TECHNOLOGIES</vt:lpstr>
      <vt:lpstr>SESOSGI</vt:lpstr>
      <vt:lpstr>TECMIC</vt:lpstr>
      <vt:lpstr>The partners</vt:lpstr>
      <vt:lpstr>PARTNERS OF THE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ICT4SILVER   Digital technologies to address Silver Economy needs</dc:title>
  <dc:creator>Aintzane Morales</dc:creator>
  <cp:lastModifiedBy>robert</cp:lastModifiedBy>
  <cp:revision>5</cp:revision>
  <dcterms:created xsi:type="dcterms:W3CDTF">2018-03-15T16:55:19Z</dcterms:created>
  <dcterms:modified xsi:type="dcterms:W3CDTF">2019-02-02T16:06:36Z</dcterms:modified>
</cp:coreProperties>
</file>