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7.xml" ContentType="application/vnd.ms-office.chartstyle+xml"/>
  <Override PartName="/ppt/charts/colors7.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86" r:id="rId3"/>
    <p:sldId id="385" r:id="rId4"/>
    <p:sldId id="380" r:id="rId5"/>
    <p:sldId id="381" r:id="rId6"/>
    <p:sldId id="387" r:id="rId7"/>
    <p:sldId id="384" r:id="rId8"/>
    <p:sldId id="362" r:id="rId9"/>
    <p:sldId id="368" r:id="rId10"/>
    <p:sldId id="373" r:id="rId11"/>
    <p:sldId id="360" r:id="rId12"/>
    <p:sldId id="374" r:id="rId13"/>
    <p:sldId id="376" r:id="rId14"/>
    <p:sldId id="377" r:id="rId15"/>
    <p:sldId id="379" r:id="rId16"/>
    <p:sldId id="388" r:id="rId17"/>
    <p:sldId id="389" r:id="rId18"/>
    <p:sldId id="338" r:id="rId19"/>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i Capdevila" initials="JC" lastIdx="1" clrIdx="0"/>
  <p:cmAuthor id="2" name="Adrian Guerricagoitia" initials="A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FFFFF"/>
    <a:srgbClr val="F37600"/>
    <a:srgbClr val="1005A0"/>
    <a:srgbClr val="076239"/>
    <a:srgbClr val="FFAB08"/>
    <a:srgbClr val="1103A6"/>
    <a:srgbClr val="046239"/>
    <a:srgbClr val="066239"/>
    <a:srgbClr val="006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79" d="100"/>
          <a:sy n="79" d="100"/>
        </p:scale>
        <p:origin x="-114" y="-7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CO</a:t>
            </a:r>
            <a:r>
              <a:rPr lang="ca-ES" sz="1200" baseline="-25000"/>
              <a:t>2</a:t>
            </a:r>
            <a:r>
              <a:rPr lang="ca-ES" sz="1200"/>
              <a:t> (g/veh·Km)</a:t>
            </a:r>
          </a:p>
        </c:rich>
      </c:tx>
      <c:layout>
        <c:manualLayout>
          <c:xMode val="edge"/>
          <c:yMode val="edge"/>
          <c:x val="0.2172756573218714"/>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F5BE-42DB-AA02-F6FC8033950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vehicles'!$C$58:$E$58</c:f>
              <c:numCache>
                <c:formatCode>0.00</c:formatCode>
                <c:ptCount val="2"/>
                <c:pt idx="0">
                  <c:v>29.593734524378142</c:v>
                </c:pt>
                <c:pt idx="1">
                  <c:v>116.47454704368198</c:v>
                </c:pt>
              </c:numCache>
            </c:numRef>
          </c:val>
          <c:extLst xmlns:c16r2="http://schemas.microsoft.com/office/drawing/2015/06/chart">
            <c:ext xmlns:c16="http://schemas.microsoft.com/office/drawing/2014/chart" uri="{C3380CC4-5D6E-409C-BE32-E72D297353CC}">
              <c16:uniqueId val="{00000002-F5BE-42DB-AA02-F6FC80339501}"/>
            </c:ext>
          </c:extLst>
        </c:ser>
        <c:dLbls>
          <c:showLegendKey val="0"/>
          <c:showVal val="0"/>
          <c:showCatName val="0"/>
          <c:showSerName val="0"/>
          <c:showPercent val="0"/>
          <c:showBubbleSize val="0"/>
        </c:dLbls>
        <c:gapWidth val="219"/>
        <c:overlap val="-27"/>
        <c:axId val="66223104"/>
        <c:axId val="113177344"/>
      </c:barChart>
      <c:catAx>
        <c:axId val="66223104"/>
        <c:scaling>
          <c:orientation val="minMax"/>
        </c:scaling>
        <c:delete val="1"/>
        <c:axPos val="b"/>
        <c:numFmt formatCode="General" sourceLinked="1"/>
        <c:majorTickMark val="none"/>
        <c:minorTickMark val="none"/>
        <c:tickLblPos val="nextTo"/>
        <c:crossAx val="113177344"/>
        <c:crosses val="autoZero"/>
        <c:auto val="1"/>
        <c:lblAlgn val="ctr"/>
        <c:lblOffset val="100"/>
        <c:noMultiLvlLbl val="0"/>
      </c:catAx>
      <c:valAx>
        <c:axId val="113177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66223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0296296296296"/>
          <c:y val="0.23655805219469511"/>
          <c:w val="0.68039814814814803"/>
          <c:h val="0.66968321668124808"/>
        </c:manualLayout>
      </c:layout>
      <c:pieChart>
        <c:varyColors val="1"/>
        <c:ser>
          <c:idx val="0"/>
          <c:order val="0"/>
          <c:tx>
            <c:strRef>
              <c:f>'DEFINITIU COSTOS vehicles'!$C$19:$E$19</c:f>
              <c:strCache>
                <c:ptCount val="1"/>
                <c:pt idx="0">
                  <c:v>Costos a Espanya</c:v>
                </c:pt>
              </c:strCache>
            </c:strRef>
          </c:tx>
          <c:spPr>
            <a:solidFill>
              <a:schemeClr val="accent1"/>
            </a:solidFill>
          </c:spPr>
          <c:dPt>
            <c:idx val="0"/>
            <c:bubble3D val="0"/>
            <c:spPr>
              <a:solidFill>
                <a:schemeClr val="accent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CB9-4840-9043-EB8BDEDE9838}"/>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ACB9-4840-9043-EB8BDEDE9838}"/>
              </c:ext>
            </c:extLst>
          </c:dPt>
          <c:dPt>
            <c:idx val="2"/>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CB9-4840-9043-EB8BDEDE9838}"/>
              </c:ext>
            </c:extLst>
          </c:dPt>
          <c:dPt>
            <c:idx val="3"/>
            <c:bubble3D val="0"/>
            <c:spPr>
              <a:solidFill>
                <a:schemeClr val="accent1">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ACB9-4840-9043-EB8BDEDE9838}"/>
              </c:ext>
            </c:extLst>
          </c:dPt>
          <c:dPt>
            <c:idx val="4"/>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9-ACB9-4840-9043-EB8BDEDE9838}"/>
              </c:ext>
            </c:extLst>
          </c:dPt>
          <c:dPt>
            <c:idx val="5"/>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ACB9-4840-9043-EB8BDEDE9838}"/>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ACB9-4840-9043-EB8BDEDE9838}"/>
              </c:ext>
            </c:extLst>
          </c:dPt>
          <c:dPt>
            <c:idx val="7"/>
            <c:bubble3D val="0"/>
            <c:spPr>
              <a:solidFill>
                <a:schemeClr val="accent4">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CB9-4840-9043-EB8BDEDE983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('DEFINITIU COSTOS vehicles'!$B$22:$B$25,'DEFINITIU COSTOS vehicles'!$B$28:$B$29,'DEFINITIU COSTOS vehicles'!$B$32:$B$33)</c:f>
              <c:strCache>
                <c:ptCount val="8"/>
                <c:pt idx="0">
                  <c:v>Personal</c:v>
                </c:pt>
                <c:pt idx="1">
                  <c:v>Amortitzacions</c:v>
                </c:pt>
                <c:pt idx="2">
                  <c:v>Despeses financeres</c:v>
                </c:pt>
                <c:pt idx="3">
                  <c:v>Assegurances i impostos</c:v>
                </c:pt>
                <c:pt idx="4">
                  <c:v>Combustible</c:v>
                </c:pt>
                <c:pt idx="5">
                  <c:v>Manteniment i reparacions</c:v>
                </c:pt>
                <c:pt idx="6">
                  <c:v>Cànon capacitat</c:v>
                </c:pt>
                <c:pt idx="7">
                  <c:v>Cànon circulació</c:v>
                </c:pt>
              </c:strCache>
            </c:strRef>
          </c:cat>
          <c:val>
            <c:numRef>
              <c:f>('DEFINITIU COSTOS vehicles'!$D$22:$D$25,'DEFINITIU COSTOS vehicles'!$D$28:$D$29,'DEFINITIU COSTOS vehicles'!$D$32:$D$33)</c:f>
              <c:numCache>
                <c:formatCode>#,##0</c:formatCode>
                <c:ptCount val="8"/>
                <c:pt idx="0">
                  <c:v>154670.32967032967</c:v>
                </c:pt>
                <c:pt idx="1">
                  <c:v>690935.59199999995</c:v>
                </c:pt>
                <c:pt idx="2">
                  <c:v>213511.50663335921</c:v>
                </c:pt>
                <c:pt idx="3">
                  <c:v>542741.69400000002</c:v>
                </c:pt>
                <c:pt idx="4">
                  <c:v>20887.3</c:v>
                </c:pt>
                <c:pt idx="5">
                  <c:v>624541.69400000002</c:v>
                </c:pt>
                <c:pt idx="6">
                  <c:v>50061.96</c:v>
                </c:pt>
                <c:pt idx="7">
                  <c:v>124479.29999999999</c:v>
                </c:pt>
              </c:numCache>
            </c:numRef>
          </c:val>
          <c:extLst xmlns:c16r2="http://schemas.microsoft.com/office/drawing/2015/06/chart">
            <c:ext xmlns:c16="http://schemas.microsoft.com/office/drawing/2014/chart" uri="{C3380CC4-5D6E-409C-BE32-E72D297353CC}">
              <c16:uniqueId val="{00000010-ACB9-4840-9043-EB8BDEDE983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0296296296296"/>
          <c:y val="0.23655805219469511"/>
          <c:w val="0.68039814814814803"/>
          <c:h val="0.66968321668124808"/>
        </c:manualLayout>
      </c:layout>
      <c:pieChart>
        <c:varyColors val="1"/>
        <c:ser>
          <c:idx val="0"/>
          <c:order val="0"/>
          <c:tx>
            <c:strRef>
              <c:f>'DEFINITIU COSTOS vehicles'!$F$19:$H$19</c:f>
              <c:strCache>
                <c:ptCount val="1"/>
                <c:pt idx="0">
                  <c:v>Costos a França</c:v>
                </c:pt>
              </c:strCache>
            </c:strRef>
          </c:tx>
          <c:dPt>
            <c:idx val="0"/>
            <c:bubble3D val="0"/>
            <c:spPr>
              <a:solidFill>
                <a:schemeClr val="accent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A0B-44BB-ADCF-68A16C42C0B9}"/>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4A0B-44BB-ADCF-68A16C42C0B9}"/>
              </c:ext>
            </c:extLst>
          </c:dPt>
          <c:dPt>
            <c:idx val="2"/>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A0B-44BB-ADCF-68A16C42C0B9}"/>
              </c:ext>
            </c:extLst>
          </c:dPt>
          <c:dPt>
            <c:idx val="3"/>
            <c:bubble3D val="0"/>
            <c:spPr>
              <a:solidFill>
                <a:schemeClr val="accent1">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A0B-44BB-ADCF-68A16C42C0B9}"/>
              </c:ext>
            </c:extLst>
          </c:dPt>
          <c:dPt>
            <c:idx val="4"/>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9-4A0B-44BB-ADCF-68A16C42C0B9}"/>
              </c:ext>
            </c:extLst>
          </c:dPt>
          <c:dPt>
            <c:idx val="5"/>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4A0B-44BB-ADCF-68A16C42C0B9}"/>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A0B-44BB-ADCF-68A16C42C0B9}"/>
              </c:ext>
            </c:extLst>
          </c:dPt>
          <c:dPt>
            <c:idx val="7"/>
            <c:bubble3D val="0"/>
            <c:spPr>
              <a:solidFill>
                <a:schemeClr val="accent4">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4A0B-44BB-ADCF-68A16C42C0B9}"/>
              </c:ext>
            </c:extLst>
          </c:dPt>
          <c:dLbls>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A0B-44BB-ADCF-68A16C42C0B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('DEFINITIU COSTOS vehicles'!$B$22:$B$25,'DEFINITIU COSTOS vehicles'!$B$28:$B$29,'DEFINITIU COSTOS vehicles'!$B$32:$B$33)</c:f>
              <c:strCache>
                <c:ptCount val="8"/>
                <c:pt idx="0">
                  <c:v>Personal</c:v>
                </c:pt>
                <c:pt idx="1">
                  <c:v>Amortitzacions</c:v>
                </c:pt>
                <c:pt idx="2">
                  <c:v>Despeses financeres</c:v>
                </c:pt>
                <c:pt idx="3">
                  <c:v>Assegurances i impostos</c:v>
                </c:pt>
                <c:pt idx="4">
                  <c:v>Combustible</c:v>
                </c:pt>
                <c:pt idx="5">
                  <c:v>Manteniment i reparacions</c:v>
                </c:pt>
                <c:pt idx="6">
                  <c:v>Cànon capacitat</c:v>
                </c:pt>
                <c:pt idx="7">
                  <c:v>Cànon circulació</c:v>
                </c:pt>
              </c:strCache>
            </c:strRef>
          </c:cat>
          <c:val>
            <c:numRef>
              <c:f>('DEFINITIU COSTOS vehicles'!$G$22:$G$25,'DEFINITIU COSTOS vehicles'!$G$28:$G$29,'DEFINITIU COSTOS vehicles'!$G$32:$G$33)</c:f>
              <c:numCache>
                <c:formatCode>#,##0</c:formatCode>
                <c:ptCount val="8"/>
                <c:pt idx="0">
                  <c:v>167559.52380952379</c:v>
                </c:pt>
                <c:pt idx="1">
                  <c:v>690935.59199999995</c:v>
                </c:pt>
                <c:pt idx="2">
                  <c:v>213511.50663335921</c:v>
                </c:pt>
                <c:pt idx="3">
                  <c:v>542741.69400000002</c:v>
                </c:pt>
                <c:pt idx="4">
                  <c:v>38847</c:v>
                </c:pt>
                <c:pt idx="5">
                  <c:v>624541.69400000002</c:v>
                </c:pt>
                <c:pt idx="6">
                  <c:v>0</c:v>
                </c:pt>
                <c:pt idx="7">
                  <c:v>203243.00000000003</c:v>
                </c:pt>
              </c:numCache>
            </c:numRef>
          </c:val>
          <c:extLst xmlns:c16r2="http://schemas.microsoft.com/office/drawing/2015/06/chart">
            <c:ext xmlns:c16="http://schemas.microsoft.com/office/drawing/2014/chart" uri="{C3380CC4-5D6E-409C-BE32-E72D297353CC}">
              <c16:uniqueId val="{00000010-4A0B-44BB-ADCF-68A16C42C0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0"/>
              <c:layout/>
              <c:tx>
                <c:rich>
                  <a:bodyPr/>
                  <a:lstStyle/>
                  <a:p>
                    <a:r>
                      <a:rPr lang="en-US" smtClean="0"/>
                      <a:t>35%</a:t>
                    </a:r>
                    <a:endParaRPr lang="en-US"/>
                  </a:p>
                </c:rich>
              </c:tx>
              <c:dLblPos val="outEnd"/>
              <c:showLegendKey val="0"/>
              <c:showVal val="0"/>
              <c:showCatName val="0"/>
              <c:showSerName val="0"/>
              <c:showPercent val="1"/>
              <c:showBubbleSize val="0"/>
            </c:dLbl>
            <c:dLbl>
              <c:idx val="1"/>
              <c:layout/>
              <c:tx>
                <c:rich>
                  <a:bodyPr/>
                  <a:lstStyle/>
                  <a:p>
                    <a:r>
                      <a:rPr lang="en-US" smtClean="0"/>
                      <a:t>22%</a:t>
                    </a:r>
                    <a:endParaRPr lang="en-US"/>
                  </a:p>
                </c:rich>
              </c:tx>
              <c:dLblPos val="outEnd"/>
              <c:showLegendKey val="0"/>
              <c:showVal val="0"/>
              <c:showCatName val="0"/>
              <c:showSerName val="0"/>
              <c:showPercent val="1"/>
              <c:showBubbleSize val="0"/>
            </c:dLbl>
            <c:dLbl>
              <c:idx val="2"/>
              <c:layout/>
              <c:tx>
                <c:rich>
                  <a:bodyPr/>
                  <a:lstStyle/>
                  <a:p>
                    <a:r>
                      <a:rPr lang="en-US" smtClean="0"/>
                      <a:t>13%</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4680</c:v>
                </c:pt>
                <c:pt idx="1">
                  <c:v>1404</c:v>
                </c:pt>
                <c:pt idx="2">
                  <c:v>954</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0"/>
              <c:layout/>
              <c:tx>
                <c:rich>
                  <a:bodyPr/>
                  <a:lstStyle/>
                  <a:p>
                    <a:r>
                      <a:rPr lang="en-US" smtClean="0"/>
                      <a:t>58%</a:t>
                    </a:r>
                    <a:endParaRPr lang="en-US"/>
                  </a:p>
                </c:rich>
              </c:tx>
              <c:dLblPos val="outEnd"/>
              <c:showLegendKey val="0"/>
              <c:showVal val="0"/>
              <c:showCatName val="0"/>
              <c:showSerName val="0"/>
              <c:showPercent val="1"/>
              <c:showBubbleSize val="0"/>
            </c:dLbl>
            <c:dLbl>
              <c:idx val="1"/>
              <c:layout/>
              <c:tx>
                <c:rich>
                  <a:bodyPr/>
                  <a:lstStyle/>
                  <a:p>
                    <a:r>
                      <a:rPr lang="en-US" smtClean="0"/>
                      <a:t>31%</a:t>
                    </a:r>
                    <a:endParaRPr lang="en-US"/>
                  </a:p>
                </c:rich>
              </c:tx>
              <c:dLblPos val="outEnd"/>
              <c:showLegendKey val="0"/>
              <c:showVal val="0"/>
              <c:showCatName val="0"/>
              <c:showSerName val="0"/>
              <c:showPercent val="1"/>
              <c:showBubbleSize val="0"/>
            </c:dLbl>
            <c:dLbl>
              <c:idx val="2"/>
              <c:layout/>
              <c:tx>
                <c:rich>
                  <a:bodyPr/>
                  <a:lstStyle/>
                  <a:p>
                    <a:r>
                      <a:rPr lang="en-US" smtClean="0"/>
                      <a:t>11%</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3095</c:v>
                </c:pt>
                <c:pt idx="1">
                  <c:v>1404</c:v>
                </c:pt>
                <c:pt idx="2">
                  <c:v>954</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0"/>
              <c:layout/>
              <c:tx>
                <c:rich>
                  <a:bodyPr/>
                  <a:lstStyle/>
                  <a:p>
                    <a:r>
                      <a:rPr lang="en-US" smtClean="0"/>
                      <a:t>46%</a:t>
                    </a:r>
                    <a:endParaRPr lang="en-US"/>
                  </a:p>
                </c:rich>
              </c:tx>
              <c:dLblPos val="outEnd"/>
              <c:showLegendKey val="0"/>
              <c:showVal val="0"/>
              <c:showCatName val="0"/>
              <c:showSerName val="0"/>
              <c:showPercent val="1"/>
              <c:showBubbleSize val="0"/>
            </c:dLbl>
            <c:dLbl>
              <c:idx val="1"/>
              <c:layout/>
              <c:tx>
                <c:rich>
                  <a:bodyPr/>
                  <a:lstStyle/>
                  <a:p>
                    <a:r>
                      <a:rPr lang="en-US" smtClean="0"/>
                      <a:t>42%</a:t>
                    </a:r>
                    <a:endParaRPr lang="en-US"/>
                  </a:p>
                </c:rich>
              </c:tx>
              <c:dLblPos val="outEnd"/>
              <c:showLegendKey val="0"/>
              <c:showVal val="0"/>
              <c:showCatName val="0"/>
              <c:showSerName val="0"/>
              <c:showPercent val="1"/>
              <c:showBubbleSize val="0"/>
            </c:dLbl>
            <c:dLbl>
              <c:idx val="2"/>
              <c:layout/>
              <c:tx>
                <c:rich>
                  <a:bodyPr/>
                  <a:lstStyle/>
                  <a:p>
                    <a:r>
                      <a:rPr lang="en-US" smtClean="0"/>
                      <a:t>12%</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4895</c:v>
                </c:pt>
                <c:pt idx="1">
                  <c:v>3615</c:v>
                </c:pt>
                <c:pt idx="2">
                  <c:v>1261</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1"/>
              <c:layout/>
              <c:tx>
                <c:rich>
                  <a:bodyPr/>
                  <a:lstStyle/>
                  <a:p>
                    <a:r>
                      <a:rPr lang="en-US" smtClean="0"/>
                      <a:t>12%</a:t>
                    </a:r>
                    <a:endParaRPr lang="en-US"/>
                  </a:p>
                </c:rich>
              </c:tx>
              <c:dLblPos val="outEnd"/>
              <c:showLegendKey val="0"/>
              <c:showVal val="0"/>
              <c:showCatName val="0"/>
              <c:showSerName val="0"/>
              <c:showPercent val="1"/>
              <c:showBubbleSize val="0"/>
            </c:dLbl>
            <c:dLbl>
              <c:idx val="2"/>
              <c:layout/>
              <c:tx>
                <c:rich>
                  <a:bodyPr/>
                  <a:lstStyle/>
                  <a:p>
                    <a:r>
                      <a:rPr lang="en-US" smtClean="0"/>
                      <a:t>53%</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4680</c:v>
                </c:pt>
                <c:pt idx="1">
                  <c:v>1404</c:v>
                </c:pt>
                <c:pt idx="2">
                  <c:v>7152</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0"/>
              <c:layout/>
              <c:tx>
                <c:rich>
                  <a:bodyPr/>
                  <a:lstStyle/>
                  <a:p>
                    <a:r>
                      <a:rPr lang="en-US" smtClean="0"/>
                      <a:t>33%</a:t>
                    </a:r>
                    <a:endParaRPr lang="en-US"/>
                  </a:p>
                </c:rich>
              </c:tx>
              <c:dLblPos val="outEnd"/>
              <c:showLegendKey val="0"/>
              <c:showVal val="0"/>
              <c:showCatName val="0"/>
              <c:showSerName val="0"/>
              <c:showPercent val="1"/>
              <c:showBubbleSize val="0"/>
            </c:dLbl>
            <c:dLbl>
              <c:idx val="1"/>
              <c:layout/>
              <c:tx>
                <c:rich>
                  <a:bodyPr/>
                  <a:lstStyle/>
                  <a:p>
                    <a:r>
                      <a:rPr lang="en-US" smtClean="0"/>
                      <a:t>18%</a:t>
                    </a:r>
                    <a:endParaRPr lang="en-US"/>
                  </a:p>
                </c:rich>
              </c:tx>
              <c:dLblPos val="outEnd"/>
              <c:showLegendKey val="0"/>
              <c:showVal val="0"/>
              <c:showCatName val="0"/>
              <c:showSerName val="0"/>
              <c:showPercent val="1"/>
              <c:showBubbleSize val="0"/>
            </c:dLbl>
            <c:dLbl>
              <c:idx val="2"/>
              <c:layout/>
              <c:tx>
                <c:rich>
                  <a:bodyPr/>
                  <a:lstStyle/>
                  <a:p>
                    <a:r>
                      <a:rPr lang="en-US" smtClean="0"/>
                      <a:t>49%</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3095</c:v>
                </c:pt>
                <c:pt idx="1">
                  <c:v>1404</c:v>
                </c:pt>
                <c:pt idx="2">
                  <c:v>7152</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19C-4F25-85F7-3899CA6AF46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19C-4F25-85F7-3899CA6AF46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19C-4F25-85F7-3899CA6AF461}"/>
              </c:ext>
            </c:extLst>
          </c:dPt>
          <c:dLbls>
            <c:dLbl>
              <c:idx val="0"/>
              <c:layout/>
              <c:tx>
                <c:rich>
                  <a:bodyPr/>
                  <a:lstStyle/>
                  <a:p>
                    <a:r>
                      <a:rPr lang="en-US" smtClean="0"/>
                      <a:t>29%</a:t>
                    </a:r>
                    <a:endParaRPr lang="en-US"/>
                  </a:p>
                </c:rich>
              </c:tx>
              <c:dLblPos val="outEnd"/>
              <c:showLegendKey val="0"/>
              <c:showVal val="0"/>
              <c:showCatName val="0"/>
              <c:showSerName val="0"/>
              <c:showPercent val="1"/>
              <c:showBubbleSize val="0"/>
            </c:dLbl>
            <c:dLbl>
              <c:idx val="1"/>
              <c:layout/>
              <c:tx>
                <c:rich>
                  <a:bodyPr/>
                  <a:lstStyle/>
                  <a:p>
                    <a:r>
                      <a:rPr lang="en-US" smtClean="0"/>
                      <a:t>26%</a:t>
                    </a:r>
                    <a:endParaRPr lang="en-US"/>
                  </a:p>
                </c:rich>
              </c:tx>
              <c:dLblPos val="outEnd"/>
              <c:showLegendKey val="0"/>
              <c:showVal val="0"/>
              <c:showCatName val="0"/>
              <c:showSerName val="0"/>
              <c:showPercent val="1"/>
              <c:showBubbleSize val="0"/>
            </c:dLbl>
            <c:dLbl>
              <c:idx val="2"/>
              <c:layout/>
              <c:tx>
                <c:rich>
                  <a:bodyPr/>
                  <a:lstStyle/>
                  <a:p>
                    <a:r>
                      <a:rPr lang="en-US" smtClean="0"/>
                      <a:t>45%</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4895</c:v>
                </c:pt>
                <c:pt idx="1">
                  <c:v>3615</c:v>
                </c:pt>
                <c:pt idx="2">
                  <c:v>7458</c:v>
                </c:pt>
              </c:numCache>
            </c:numRef>
          </c:val>
          <c:extLst xmlns:c16r2="http://schemas.microsoft.com/office/drawing/2015/06/chart">
            <c:ext xmlns:c16="http://schemas.microsoft.com/office/drawing/2014/chart" uri="{C3380CC4-5D6E-409C-BE32-E72D297353CC}">
              <c16:uniqueId val="{00000000-419C-4F25-85F7-3899CA6AF46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FCA-4A7B-9B82-0627DFF7D924}"/>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FCA-4A7B-9B82-0627DFF7D924}"/>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FCA-4A7B-9B82-0627DFF7D924}"/>
              </c:ext>
            </c:extLst>
          </c:dPt>
          <c:dLbls>
            <c:dLbl>
              <c:idx val="0"/>
              <c:layout/>
              <c:tx>
                <c:rich>
                  <a:bodyPr/>
                  <a:lstStyle/>
                  <a:p>
                    <a:r>
                      <a:rPr lang="en-US" smtClean="0"/>
                      <a:t>58%</a:t>
                    </a:r>
                    <a:endParaRPr lang="en-US"/>
                  </a:p>
                </c:rich>
              </c:tx>
              <c:dLblPos val="outEnd"/>
              <c:showLegendKey val="0"/>
              <c:showVal val="0"/>
              <c:showCatName val="0"/>
              <c:showSerName val="0"/>
              <c:showPercent val="1"/>
              <c:showBubbleSize val="0"/>
            </c:dLbl>
            <c:dLbl>
              <c:idx val="1"/>
              <c:layout/>
              <c:tx>
                <c:rich>
                  <a:bodyPr/>
                  <a:lstStyle/>
                  <a:p>
                    <a:r>
                      <a:rPr lang="en-US" smtClean="0"/>
                      <a:t>31%</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2786</c:v>
                </c:pt>
                <c:pt idx="1">
                  <c:v>1404</c:v>
                </c:pt>
                <c:pt idx="2">
                  <c:v>535</c:v>
                </c:pt>
              </c:numCache>
            </c:numRef>
          </c:val>
          <c:extLst xmlns:c16r2="http://schemas.microsoft.com/office/drawing/2015/06/chart">
            <c:ext xmlns:c16="http://schemas.microsoft.com/office/drawing/2014/chart" uri="{C3380CC4-5D6E-409C-BE32-E72D297353CC}">
              <c16:uniqueId val="{00000006-5FCA-4A7B-9B82-0627DFF7D92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FC0-42CF-A925-389EF469FC56}"/>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FC0-42CF-A925-389EF469FC56}"/>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FC0-42CF-A925-389EF469FC56}"/>
              </c:ext>
            </c:extLst>
          </c:dPt>
          <c:dLbls>
            <c:dLbl>
              <c:idx val="1"/>
              <c:layout/>
              <c:tx>
                <c:rich>
                  <a:bodyPr/>
                  <a:lstStyle/>
                  <a:p>
                    <a:r>
                      <a:rPr lang="en-US" smtClean="0"/>
                      <a:t>38%</a:t>
                    </a:r>
                    <a:endParaRPr lang="en-US"/>
                  </a:p>
                </c:rich>
              </c:tx>
              <c:dLblPos val="outEnd"/>
              <c:showLegendKey val="0"/>
              <c:showVal val="0"/>
              <c:showCatName val="0"/>
              <c:showSerName val="0"/>
              <c:showPercent val="1"/>
              <c:showBubbleSize val="0"/>
            </c:dLbl>
            <c:dLbl>
              <c:idx val="2"/>
              <c:layout/>
              <c:tx>
                <c:rich>
                  <a:bodyPr/>
                  <a:lstStyle/>
                  <a:p>
                    <a:r>
                      <a:rPr lang="en-US" smtClean="0"/>
                      <a:t>10%</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2086</c:v>
                </c:pt>
                <c:pt idx="1">
                  <c:v>1404</c:v>
                </c:pt>
                <c:pt idx="2">
                  <c:v>535</c:v>
                </c:pt>
              </c:numCache>
            </c:numRef>
          </c:val>
          <c:extLst xmlns:c16r2="http://schemas.microsoft.com/office/drawing/2015/06/chart">
            <c:ext xmlns:c16="http://schemas.microsoft.com/office/drawing/2014/chart" uri="{C3380CC4-5D6E-409C-BE32-E72D297353CC}">
              <c16:uniqueId val="{00000006-3FC0-42CF-A925-389EF469FC5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NO</a:t>
            </a:r>
            <a:r>
              <a:rPr lang="ca-ES" sz="1200" baseline="-25000"/>
              <a:t>X</a:t>
            </a:r>
            <a:r>
              <a:rPr lang="ca-ES" sz="1200"/>
              <a:t> (mg/veh·Km)</a:t>
            </a:r>
          </a:p>
        </c:rich>
      </c:tx>
      <c:layout>
        <c:manualLayout>
          <c:xMode val="edge"/>
          <c:yMode val="edge"/>
          <c:x val="0.22422637672132925"/>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CC54-4585-AA10-77E6000F087E}"/>
              </c:ext>
            </c:extLst>
          </c:dPt>
          <c:dLbls>
            <c:dLbl>
              <c:idx val="0"/>
              <c:numFmt formatCode="#,##0.00" sourceLinked="0"/>
              <c:spPr>
                <a:noFill/>
                <a:ln>
                  <a:noFill/>
                </a:ln>
                <a:effectLst/>
              </c:spPr>
              <c:txPr>
                <a:bodyPr wrap="none" lIns="0" tIns="19050" rIns="0" bIns="19050" anchor="ctr">
                  <a:spAutoFit/>
                </a:bodyPr>
                <a:lstStyle/>
                <a:p>
                  <a:pPr>
                    <a:defRPr/>
                  </a:pPr>
                  <a:endParaRPr lang="ca-ES"/>
                </a:p>
              </c:txPr>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vehicles'!$C$59:$E$59</c:f>
              <c:numCache>
                <c:formatCode>0.00</c:formatCode>
                <c:ptCount val="2"/>
                <c:pt idx="0">
                  <c:v>19.778711651167605</c:v>
                </c:pt>
                <c:pt idx="1">
                  <c:v>1029.3682118707677</c:v>
                </c:pt>
              </c:numCache>
            </c:numRef>
          </c:val>
          <c:extLst xmlns:c16r2="http://schemas.microsoft.com/office/drawing/2015/06/chart">
            <c:ext xmlns:c16="http://schemas.microsoft.com/office/drawing/2014/chart" uri="{C3380CC4-5D6E-409C-BE32-E72D297353CC}">
              <c16:uniqueId val="{00000003-CC54-4585-AA10-77E6000F087E}"/>
            </c:ext>
          </c:extLst>
        </c:ser>
        <c:dLbls>
          <c:showLegendKey val="0"/>
          <c:showVal val="0"/>
          <c:showCatName val="0"/>
          <c:showSerName val="0"/>
          <c:showPercent val="0"/>
          <c:showBubbleSize val="0"/>
        </c:dLbls>
        <c:gapWidth val="219"/>
        <c:overlap val="-27"/>
        <c:axId val="94403200"/>
        <c:axId val="94413184"/>
      </c:barChart>
      <c:catAx>
        <c:axId val="94403200"/>
        <c:scaling>
          <c:orientation val="minMax"/>
        </c:scaling>
        <c:delete val="1"/>
        <c:axPos val="b"/>
        <c:numFmt formatCode="General" sourceLinked="1"/>
        <c:majorTickMark val="none"/>
        <c:minorTickMark val="none"/>
        <c:tickLblPos val="nextTo"/>
        <c:crossAx val="94413184"/>
        <c:crosses val="autoZero"/>
        <c:auto val="1"/>
        <c:lblAlgn val="ctr"/>
        <c:lblOffset val="100"/>
        <c:noMultiLvlLbl val="0"/>
      </c:catAx>
      <c:valAx>
        <c:axId val="9441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403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924-445B-9C12-22B78490C6A9}"/>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924-445B-9C12-22B78490C6A9}"/>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E924-445B-9C12-22B78490C6A9}"/>
              </c:ext>
            </c:extLst>
          </c:dPt>
          <c:dLbls>
            <c:dLbl>
              <c:idx val="0"/>
              <c:layout/>
              <c:tx>
                <c:rich>
                  <a:bodyPr/>
                  <a:lstStyle/>
                  <a:p>
                    <a:r>
                      <a:rPr lang="en-US" smtClean="0"/>
                      <a:t>33%</a:t>
                    </a:r>
                    <a:endParaRPr lang="en-US"/>
                  </a:p>
                </c:rich>
              </c:tx>
              <c:dLblPos val="outEnd"/>
              <c:showLegendKey val="0"/>
              <c:showVal val="0"/>
              <c:showCatName val="0"/>
              <c:showSerName val="0"/>
              <c:showPercent val="1"/>
              <c:showBubbleSize val="0"/>
            </c:dLbl>
            <c:dLbl>
              <c:idx val="1"/>
              <c:layout/>
              <c:tx>
                <c:rich>
                  <a:bodyPr/>
                  <a:lstStyle/>
                  <a:p>
                    <a:r>
                      <a:rPr lang="en-US" smtClean="0"/>
                      <a:t>59%</a:t>
                    </a:r>
                    <a:endParaRPr lang="en-US"/>
                  </a:p>
                </c:rich>
              </c:tx>
              <c:dLblPos val="outEnd"/>
              <c:showLegendKey val="0"/>
              <c:showVal val="0"/>
              <c:showCatName val="0"/>
              <c:showSerName val="0"/>
              <c:showPercent val="1"/>
              <c:showBubbleSize val="0"/>
            </c:dLbl>
            <c:dLbl>
              <c:idx val="2"/>
              <c:layout/>
              <c:tx>
                <c:rich>
                  <a:bodyPr/>
                  <a:lstStyle/>
                  <a:p>
                    <a:r>
                      <a:rPr lang="en-US" smtClean="0"/>
                      <a:t>9 %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2808</c:v>
                </c:pt>
                <c:pt idx="1">
                  <c:v>3820</c:v>
                </c:pt>
                <c:pt idx="2">
                  <c:v>707</c:v>
                </c:pt>
              </c:numCache>
            </c:numRef>
          </c:val>
          <c:extLst xmlns:c16r2="http://schemas.microsoft.com/office/drawing/2015/06/chart">
            <c:ext xmlns:c16="http://schemas.microsoft.com/office/drawing/2014/chart" uri="{C3380CC4-5D6E-409C-BE32-E72D297353CC}">
              <c16:uniqueId val="{00000006-E924-445B-9C12-22B78490C6A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4DD-403E-9EF6-B2B2855D7981}"/>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4DD-403E-9EF6-B2B2855D7981}"/>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4DD-403E-9EF6-B2B2855D7981}"/>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2786</c:v>
                </c:pt>
                <c:pt idx="1">
                  <c:v>1404</c:v>
                </c:pt>
                <c:pt idx="2">
                  <c:v>4011</c:v>
                </c:pt>
              </c:numCache>
            </c:numRef>
          </c:val>
          <c:extLst xmlns:c16r2="http://schemas.microsoft.com/office/drawing/2015/06/chart">
            <c:ext xmlns:c16="http://schemas.microsoft.com/office/drawing/2014/chart" uri="{C3380CC4-5D6E-409C-BE32-E72D297353CC}">
              <c16:uniqueId val="{00000006-54DD-403E-9EF6-B2B2855D798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D76-4823-98FE-90ABE293AFAB}"/>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D76-4823-98FE-90ABE293AFAB}"/>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D76-4823-98FE-90ABE293AFAB}"/>
              </c:ext>
            </c:extLst>
          </c:dPt>
          <c:dLbls>
            <c:dLbl>
              <c:idx val="0"/>
              <c:layout/>
              <c:tx>
                <c:rich>
                  <a:bodyPr/>
                  <a:lstStyle/>
                  <a:p>
                    <a:r>
                      <a:rPr lang="en-US" smtClean="0"/>
                      <a:t>32%</a:t>
                    </a:r>
                    <a:endParaRPr lang="en-US"/>
                  </a:p>
                </c:rich>
              </c:tx>
              <c:dLblPos val="outEnd"/>
              <c:showLegendKey val="0"/>
              <c:showVal val="0"/>
              <c:showCatName val="0"/>
              <c:showSerName val="0"/>
              <c:showPercent val="1"/>
              <c:showBubbleSize val="0"/>
            </c:dLbl>
            <c:dLbl>
              <c:idx val="1"/>
              <c:layout/>
              <c:tx>
                <c:rich>
                  <a:bodyPr/>
                  <a:lstStyle/>
                  <a:p>
                    <a:r>
                      <a:rPr lang="en-US" smtClean="0"/>
                      <a:t>23%</a:t>
                    </a:r>
                    <a:endParaRPr lang="en-US"/>
                  </a:p>
                </c:rich>
              </c:tx>
              <c:dLblPos val="outEnd"/>
              <c:showLegendKey val="0"/>
              <c:showVal val="0"/>
              <c:showCatName val="0"/>
              <c:showSerName val="0"/>
              <c:showPercent val="1"/>
              <c:showBubbleSize val="0"/>
            </c:dLbl>
            <c:dLbl>
              <c:idx val="2"/>
              <c:layout/>
              <c:tx>
                <c:rich>
                  <a:bodyPr/>
                  <a:lstStyle/>
                  <a:p>
                    <a:r>
                      <a:rPr lang="en-US" smtClean="0"/>
                      <a:t>46%</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2086</c:v>
                </c:pt>
                <c:pt idx="1">
                  <c:v>1404</c:v>
                </c:pt>
                <c:pt idx="2">
                  <c:v>4011</c:v>
                </c:pt>
              </c:numCache>
            </c:numRef>
          </c:val>
          <c:extLst xmlns:c16r2="http://schemas.microsoft.com/office/drawing/2015/06/chart">
            <c:ext xmlns:c16="http://schemas.microsoft.com/office/drawing/2014/chart" uri="{C3380CC4-5D6E-409C-BE32-E72D297353CC}">
              <c16:uniqueId val="{00000006-7D76-4823-98FE-90ABE293AFA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E151-4876-9F5D-04B192736AB4}"/>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E151-4876-9F5D-04B192736AB4}"/>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E151-4876-9F5D-04B192736AB4}"/>
              </c:ext>
            </c:extLst>
          </c:dPt>
          <c:dLbls>
            <c:dLbl>
              <c:idx val="0"/>
              <c:layout/>
              <c:tx>
                <c:rich>
                  <a:bodyPr/>
                  <a:lstStyle/>
                  <a:p>
                    <a:r>
                      <a:rPr lang="en-US" smtClean="0"/>
                      <a:t>23%</a:t>
                    </a:r>
                    <a:endParaRPr lang="en-US"/>
                  </a:p>
                </c:rich>
              </c:tx>
              <c:dLblPos val="outEnd"/>
              <c:showLegendKey val="0"/>
              <c:showVal val="0"/>
              <c:showCatName val="0"/>
              <c:showSerName val="0"/>
              <c:showPercent val="1"/>
              <c:showBubbleSize val="0"/>
            </c:dLbl>
            <c:dLbl>
              <c:idx val="1"/>
              <c:layout/>
              <c:tx>
                <c:rich>
                  <a:bodyPr/>
                  <a:lstStyle/>
                  <a:p>
                    <a:r>
                      <a:rPr lang="en-US" smtClean="0"/>
                      <a:t>41%</a:t>
                    </a:r>
                    <a:endParaRPr lang="en-US"/>
                  </a:p>
                </c:rich>
              </c:tx>
              <c:dLblPos val="outEnd"/>
              <c:showLegendKey val="0"/>
              <c:showVal val="0"/>
              <c:showCatName val="0"/>
              <c:showSerName val="0"/>
              <c:showPercent val="1"/>
              <c:showBubbleSize val="0"/>
            </c:dLbl>
            <c:dLbl>
              <c:idx val="2"/>
              <c:layout/>
              <c:tx>
                <c:rich>
                  <a:bodyPr/>
                  <a:lstStyle/>
                  <a:p>
                    <a:r>
                      <a:rPr lang="en-US" smtClean="0"/>
                      <a:t>36%</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2808</c:v>
                </c:pt>
                <c:pt idx="1">
                  <c:v>3820</c:v>
                </c:pt>
                <c:pt idx="2">
                  <c:v>4183</c:v>
                </c:pt>
              </c:numCache>
            </c:numRef>
          </c:val>
          <c:extLst xmlns:c16r2="http://schemas.microsoft.com/office/drawing/2015/06/chart">
            <c:ext xmlns:c16="http://schemas.microsoft.com/office/drawing/2014/chart" uri="{C3380CC4-5D6E-409C-BE32-E72D297353CC}">
              <c16:uniqueId val="{00000006-E151-4876-9F5D-04B192736AB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D42-4424-ADBC-737B87B0A079}"/>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D42-4424-ADBC-737B87B0A079}"/>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D42-4424-ADBC-737B87B0A079}"/>
              </c:ext>
            </c:extLst>
          </c:dPt>
          <c:dLbls>
            <c:dLbl>
              <c:idx val="0"/>
              <c:layout/>
              <c:tx>
                <c:rich>
                  <a:bodyPr/>
                  <a:lstStyle/>
                  <a:p>
                    <a:r>
                      <a:rPr lang="en-US" smtClean="0"/>
                      <a:t>66 %</a:t>
                    </a:r>
                    <a:endParaRPr lang="en-US"/>
                  </a:p>
                </c:rich>
              </c:tx>
              <c:dLblPos val="outEnd"/>
              <c:showLegendKey val="0"/>
              <c:showVal val="0"/>
              <c:showCatName val="0"/>
              <c:showSerName val="0"/>
              <c:showPercent val="1"/>
              <c:showBubbleSize val="0"/>
            </c:dLbl>
            <c:dLbl>
              <c:idx val="1"/>
              <c:layout/>
              <c:tx>
                <c:rich>
                  <a:bodyPr/>
                  <a:lstStyle/>
                  <a:p>
                    <a:r>
                      <a:rPr lang="en-US" smtClean="0"/>
                      <a:t>20 %</a:t>
                    </a:r>
                    <a:endParaRPr lang="en-US"/>
                  </a:p>
                </c:rich>
              </c:tx>
              <c:dLblPos val="outEnd"/>
              <c:showLegendKey val="0"/>
              <c:showVal val="0"/>
              <c:showCatName val="0"/>
              <c:showSerName val="0"/>
              <c:showPercent val="1"/>
              <c:showBubbleSize val="0"/>
            </c:dLbl>
            <c:dLbl>
              <c:idx val="2"/>
              <c:layout/>
              <c:tx>
                <c:rich>
                  <a:bodyPr/>
                  <a:lstStyle/>
                  <a:p>
                    <a:r>
                      <a:rPr lang="en-US" smtClean="0"/>
                      <a:t>13 %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2720</c:v>
                </c:pt>
                <c:pt idx="1">
                  <c:v>1427</c:v>
                </c:pt>
                <c:pt idx="2">
                  <c:v>381</c:v>
                </c:pt>
              </c:numCache>
            </c:numRef>
          </c:val>
          <c:extLst xmlns:c16r2="http://schemas.microsoft.com/office/drawing/2015/06/chart">
            <c:ext xmlns:c16="http://schemas.microsoft.com/office/drawing/2014/chart" uri="{C3380CC4-5D6E-409C-BE32-E72D297353CC}">
              <c16:uniqueId val="{00000006-CD42-4424-ADBC-737B87B0A0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57A-4033-B080-D79776368C14}"/>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57A-4033-B080-D79776368C14}"/>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57A-4033-B080-D79776368C14}"/>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2020</c:v>
                </c:pt>
                <c:pt idx="1">
                  <c:v>1427</c:v>
                </c:pt>
                <c:pt idx="2">
                  <c:v>381</c:v>
                </c:pt>
              </c:numCache>
            </c:numRef>
          </c:val>
          <c:extLst xmlns:c16r2="http://schemas.microsoft.com/office/drawing/2015/06/chart">
            <c:ext xmlns:c16="http://schemas.microsoft.com/office/drawing/2014/chart" uri="{C3380CC4-5D6E-409C-BE32-E72D297353CC}">
              <c16:uniqueId val="{00000006-A57A-4033-B080-D79776368C1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178-46EC-8C63-5D307B5F9F43}"/>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178-46EC-8C63-5D307B5F9F43}"/>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178-46EC-8C63-5D307B5F9F43}"/>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1964</c:v>
                </c:pt>
                <c:pt idx="1">
                  <c:v>3615</c:v>
                </c:pt>
                <c:pt idx="2">
                  <c:v>503</c:v>
                </c:pt>
              </c:numCache>
            </c:numRef>
          </c:val>
          <c:extLst xmlns:c16r2="http://schemas.microsoft.com/office/drawing/2015/06/chart">
            <c:ext xmlns:c16="http://schemas.microsoft.com/office/drawing/2014/chart" uri="{C3380CC4-5D6E-409C-BE32-E72D297353CC}">
              <c16:uniqueId val="{00000006-7178-46EC-8C63-5D307B5F9F4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599-4252-9162-8966DFBC7318}"/>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599-4252-9162-8966DFBC7318}"/>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6599-4252-9162-8966DFBC7318}"/>
              </c:ext>
            </c:extLst>
          </c:dPt>
          <c:dLbls>
            <c:dLbl>
              <c:idx val="0"/>
              <c:layout/>
              <c:tx>
                <c:rich>
                  <a:bodyPr/>
                  <a:lstStyle/>
                  <a:p>
                    <a:r>
                      <a:rPr lang="en-US" smtClean="0"/>
                      <a:t>35 %</a:t>
                    </a:r>
                    <a:endParaRPr lang="en-US"/>
                  </a:p>
                </c:rich>
              </c:tx>
              <c:dLblPos val="outEnd"/>
              <c:showLegendKey val="0"/>
              <c:showVal val="0"/>
              <c:showCatName val="0"/>
              <c:showSerName val="0"/>
              <c:showPercent val="1"/>
              <c:showBubbleSize val="0"/>
            </c:dLbl>
            <c:dLbl>
              <c:idx val="1"/>
              <c:layout/>
              <c:tx>
                <c:rich>
                  <a:bodyPr/>
                  <a:lstStyle/>
                  <a:p>
                    <a:r>
                      <a:rPr lang="en-US" smtClean="0"/>
                      <a:t>11 %</a:t>
                    </a:r>
                    <a:endParaRPr lang="en-US"/>
                  </a:p>
                </c:rich>
              </c:tx>
              <c:dLblPos val="outEnd"/>
              <c:showLegendKey val="0"/>
              <c:showVal val="0"/>
              <c:showCatName val="0"/>
              <c:showSerName val="0"/>
              <c:showPercent val="1"/>
              <c:showBubbleSize val="0"/>
            </c:dLbl>
            <c:dLbl>
              <c:idx val="2"/>
              <c:layout/>
              <c:tx>
                <c:rich>
                  <a:bodyPr/>
                  <a:lstStyle/>
                  <a:p>
                    <a:r>
                      <a:rPr lang="en-US" smtClean="0"/>
                      <a:t>54 %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2720</c:v>
                </c:pt>
                <c:pt idx="1">
                  <c:v>1247</c:v>
                </c:pt>
                <c:pt idx="2">
                  <c:v>2853</c:v>
                </c:pt>
              </c:numCache>
            </c:numRef>
          </c:val>
          <c:extLst xmlns:c16r2="http://schemas.microsoft.com/office/drawing/2015/06/chart">
            <c:ext xmlns:c16="http://schemas.microsoft.com/office/drawing/2014/chart" uri="{C3380CC4-5D6E-409C-BE32-E72D297353CC}">
              <c16:uniqueId val="{00000006-6599-4252-9162-8966DFBC731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6C3-49D9-9330-8DDD6C615E16}"/>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6C3-49D9-9330-8DDD6C615E16}"/>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66C3-49D9-9330-8DDD6C615E16}"/>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2020</c:v>
                </c:pt>
                <c:pt idx="1">
                  <c:v>1247</c:v>
                </c:pt>
                <c:pt idx="2">
                  <c:v>2853</c:v>
                </c:pt>
              </c:numCache>
            </c:numRef>
          </c:val>
          <c:extLst xmlns:c16r2="http://schemas.microsoft.com/office/drawing/2015/06/chart">
            <c:ext xmlns:c16="http://schemas.microsoft.com/office/drawing/2014/chart" uri="{C3380CC4-5D6E-409C-BE32-E72D297353CC}">
              <c16:uniqueId val="{00000006-66C3-49D9-9330-8DDD6C615E1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E58-440D-9E04-277454D49D7B}"/>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E58-440D-9E04-277454D49D7B}"/>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E58-440D-9E04-277454D49D7B}"/>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1964</c:v>
                </c:pt>
                <c:pt idx="1">
                  <c:v>3435</c:v>
                </c:pt>
                <c:pt idx="2">
                  <c:v>2975</c:v>
                </c:pt>
              </c:numCache>
            </c:numRef>
          </c:val>
          <c:extLst xmlns:c16r2="http://schemas.microsoft.com/office/drawing/2015/06/chart">
            <c:ext xmlns:c16="http://schemas.microsoft.com/office/drawing/2014/chart" uri="{C3380CC4-5D6E-409C-BE32-E72D297353CC}">
              <c16:uniqueId val="{00000006-4E58-440D-9E04-277454D49D7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PM</a:t>
            </a:r>
            <a:r>
              <a:rPr lang="ca-ES" sz="1200" baseline="-25000"/>
              <a:t>10</a:t>
            </a:r>
            <a:r>
              <a:rPr lang="ca-ES" sz="1200"/>
              <a:t> (mg/veh·Km)</a:t>
            </a:r>
          </a:p>
        </c:rich>
      </c:tx>
      <c:layout>
        <c:manualLayout>
          <c:xMode val="edge"/>
          <c:yMode val="edge"/>
          <c:x val="0.21032493792241355"/>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B5A7-42B1-98ED-75142ECAEF6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vehicles'!$C$61:$E$61</c:f>
              <c:numCache>
                <c:formatCode>0.00</c:formatCode>
                <c:ptCount val="2"/>
                <c:pt idx="0">
                  <c:v>0.58039514509831902</c:v>
                </c:pt>
                <c:pt idx="1">
                  <c:v>35.667092075308737</c:v>
                </c:pt>
              </c:numCache>
            </c:numRef>
          </c:val>
          <c:extLst xmlns:c16r2="http://schemas.microsoft.com/office/drawing/2015/06/chart">
            <c:ext xmlns:c16="http://schemas.microsoft.com/office/drawing/2014/chart" uri="{C3380CC4-5D6E-409C-BE32-E72D297353CC}">
              <c16:uniqueId val="{00000002-B5A7-42B1-98ED-75142ECAEF6D}"/>
            </c:ext>
          </c:extLst>
        </c:ser>
        <c:dLbls>
          <c:showLegendKey val="0"/>
          <c:showVal val="0"/>
          <c:showCatName val="0"/>
          <c:showSerName val="0"/>
          <c:showPercent val="0"/>
          <c:showBubbleSize val="0"/>
        </c:dLbls>
        <c:gapWidth val="219"/>
        <c:overlap val="-27"/>
        <c:axId val="94431104"/>
        <c:axId val="94432640"/>
      </c:barChart>
      <c:catAx>
        <c:axId val="94431104"/>
        <c:scaling>
          <c:orientation val="minMax"/>
        </c:scaling>
        <c:delete val="1"/>
        <c:axPos val="b"/>
        <c:numFmt formatCode="General" sourceLinked="1"/>
        <c:majorTickMark val="none"/>
        <c:minorTickMark val="none"/>
        <c:tickLblPos val="nextTo"/>
        <c:crossAx val="94432640"/>
        <c:crosses val="autoZero"/>
        <c:auto val="1"/>
        <c:lblAlgn val="ctr"/>
        <c:lblOffset val="100"/>
        <c:noMultiLvlLbl val="0"/>
      </c:catAx>
      <c:valAx>
        <c:axId val="9443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4311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00C-48F0-9600-039AE4307DCB}"/>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00C-48F0-9600-039AE4307DCB}"/>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00C-48F0-9600-039AE4307DCB}"/>
              </c:ext>
            </c:extLst>
          </c:dPt>
          <c:dLbls>
            <c:dLbl>
              <c:idx val="0"/>
              <c:layout/>
              <c:tx>
                <c:rich>
                  <a:bodyPr/>
                  <a:lstStyle/>
                  <a:p>
                    <a:r>
                      <a:rPr lang="en-US" smtClean="0"/>
                      <a:t>63 %</a:t>
                    </a:r>
                    <a:endParaRPr lang="en-US"/>
                  </a:p>
                </c:rich>
              </c:tx>
              <c:dLblPos val="outEnd"/>
              <c:showLegendKey val="0"/>
              <c:showVal val="0"/>
              <c:showCatName val="0"/>
              <c:showSerName val="0"/>
              <c:showPercent val="1"/>
              <c:showBubbleSize val="0"/>
            </c:dLbl>
            <c:dLbl>
              <c:idx val="1"/>
              <c:layout/>
              <c:tx>
                <c:rich>
                  <a:bodyPr/>
                  <a:lstStyle/>
                  <a:p>
                    <a:r>
                      <a:rPr lang="en-US" smtClean="0"/>
                      <a:t>25 %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3720</c:v>
                </c:pt>
                <c:pt idx="1">
                  <c:v>1427</c:v>
                </c:pt>
                <c:pt idx="2">
                  <c:v>713</c:v>
                </c:pt>
              </c:numCache>
            </c:numRef>
          </c:val>
          <c:extLst xmlns:c16r2="http://schemas.microsoft.com/office/drawing/2015/06/chart">
            <c:ext xmlns:c16="http://schemas.microsoft.com/office/drawing/2014/chart" uri="{C3380CC4-5D6E-409C-BE32-E72D297353CC}">
              <c16:uniqueId val="{00000006-700C-48F0-9600-039AE4307D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9AD-4A60-BE14-7B827DDE90FC}"/>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9AD-4A60-BE14-7B827DDE90FC}"/>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9AD-4A60-BE14-7B827DDE90FC}"/>
              </c:ext>
            </c:extLst>
          </c:dPt>
          <c:dLbls>
            <c:dLbl>
              <c:idx val="0"/>
              <c:layout/>
              <c:tx>
                <c:rich>
                  <a:bodyPr/>
                  <a:lstStyle/>
                  <a:p>
                    <a:r>
                      <a:rPr lang="en-US" smtClean="0"/>
                      <a:t>59 %</a:t>
                    </a:r>
                    <a:endParaRPr lang="en-US"/>
                  </a:p>
                </c:rich>
              </c:tx>
              <c:dLblPos val="outEnd"/>
              <c:showLegendKey val="0"/>
              <c:showVal val="0"/>
              <c:showCatName val="0"/>
              <c:showSerName val="0"/>
              <c:showPercent val="1"/>
              <c:showBubbleSize val="0"/>
            </c:dLbl>
            <c:dLbl>
              <c:idx val="1"/>
              <c:layout/>
              <c:tx>
                <c:rich>
                  <a:bodyPr/>
                  <a:lstStyle/>
                  <a:p>
                    <a:r>
                      <a:rPr lang="en-US" smtClean="0"/>
                      <a:t>30 %</a:t>
                    </a:r>
                    <a:endParaRPr lang="en-US"/>
                  </a:p>
                </c:rich>
              </c:tx>
              <c:dLblPos val="outEnd"/>
              <c:showLegendKey val="0"/>
              <c:showVal val="0"/>
              <c:showCatName val="0"/>
              <c:showSerName val="0"/>
              <c:showPercent val="1"/>
              <c:showBubbleSize val="0"/>
            </c:dLbl>
            <c:dLbl>
              <c:idx val="2"/>
              <c:layout/>
              <c:tx>
                <c:rich>
                  <a:bodyPr/>
                  <a:lstStyle/>
                  <a:p>
                    <a:r>
                      <a:rPr lang="en-US" smtClean="0"/>
                      <a:t>11 %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2862</c:v>
                </c:pt>
                <c:pt idx="1">
                  <c:v>1427</c:v>
                </c:pt>
                <c:pt idx="2">
                  <c:v>713</c:v>
                </c:pt>
              </c:numCache>
            </c:numRef>
          </c:val>
          <c:extLst xmlns:c16r2="http://schemas.microsoft.com/office/drawing/2015/06/chart">
            <c:ext xmlns:c16="http://schemas.microsoft.com/office/drawing/2014/chart" uri="{C3380CC4-5D6E-409C-BE32-E72D297353CC}">
              <c16:uniqueId val="{00000006-79AD-4A60-BE14-7B827DDE90F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876-43BE-BCB4-D5AA6E2E0705}"/>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876-43BE-BCB4-D5AA6E2E0705}"/>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876-43BE-BCB4-D5AA6E2E0705}"/>
              </c:ext>
            </c:extLst>
          </c:dPt>
          <c:dLbls>
            <c:dLbl>
              <c:idx val="0"/>
              <c:layout/>
              <c:tx>
                <c:rich>
                  <a:bodyPr/>
                  <a:lstStyle/>
                  <a:p>
                    <a:r>
                      <a:rPr lang="en-US" smtClean="0"/>
                      <a:t>31 %</a:t>
                    </a:r>
                    <a:endParaRPr lang="en-US"/>
                  </a:p>
                </c:rich>
              </c:tx>
              <c:dLblPos val="outEnd"/>
              <c:showLegendKey val="0"/>
              <c:showVal val="0"/>
              <c:showCatName val="0"/>
              <c:showSerName val="0"/>
              <c:showPercent val="1"/>
              <c:showBubbleSize val="0"/>
            </c:dLbl>
            <c:dLbl>
              <c:idx val="1"/>
              <c:layout/>
              <c:tx>
                <c:rich>
                  <a:bodyPr/>
                  <a:lstStyle/>
                  <a:p>
                    <a:r>
                      <a:rPr lang="en-US" smtClean="0"/>
                      <a:t>61 %</a:t>
                    </a:r>
                    <a:endParaRPr lang="en-US"/>
                  </a:p>
                </c:rich>
              </c:tx>
              <c:dLblPos val="outEnd"/>
              <c:showLegendKey val="0"/>
              <c:showVal val="0"/>
              <c:showCatName val="0"/>
              <c:showSerName val="0"/>
              <c:showPercent val="1"/>
              <c:showBubbleSize val="0"/>
            </c:dLbl>
            <c:dLbl>
              <c:idx val="2"/>
              <c:layout/>
              <c:tx>
                <c:rich>
                  <a:bodyPr/>
                  <a:lstStyle/>
                  <a:p>
                    <a:r>
                      <a:rPr lang="en-US" smtClean="0"/>
                      <a:t>8 %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3838</c:v>
                </c:pt>
                <c:pt idx="1">
                  <c:v>5693</c:v>
                </c:pt>
                <c:pt idx="2">
                  <c:v>942</c:v>
                </c:pt>
              </c:numCache>
            </c:numRef>
          </c:val>
          <c:extLst xmlns:c16r2="http://schemas.microsoft.com/office/drawing/2015/06/chart">
            <c:ext xmlns:c16="http://schemas.microsoft.com/office/drawing/2014/chart" uri="{C3380CC4-5D6E-409C-BE32-E72D297353CC}">
              <c16:uniqueId val="{00000006-C876-43BE-BCB4-D5AA6E2E07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500C-4839-8A1E-5626789CF27A}"/>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00C-4839-8A1E-5626789CF27A}"/>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00C-4839-8A1E-5626789CF27A}"/>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3720</c:v>
                </c:pt>
                <c:pt idx="1">
                  <c:v>1427</c:v>
                </c:pt>
                <c:pt idx="2">
                  <c:v>5345</c:v>
                </c:pt>
              </c:numCache>
            </c:numRef>
          </c:val>
          <c:extLst xmlns:c16r2="http://schemas.microsoft.com/office/drawing/2015/06/chart">
            <c:ext xmlns:c16="http://schemas.microsoft.com/office/drawing/2014/chart" uri="{C3380CC4-5D6E-409C-BE32-E72D297353CC}">
              <c16:uniqueId val="{00000006-500C-4839-8A1E-5626789CF27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9E8-41F8-9D8D-470C4D2E166D}"/>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9E8-41F8-9D8D-470C4D2E166D}"/>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09E8-41F8-9D8D-470C4D2E166D}"/>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2862</c:v>
                </c:pt>
                <c:pt idx="1">
                  <c:v>1427</c:v>
                </c:pt>
                <c:pt idx="2">
                  <c:v>5345</c:v>
                </c:pt>
              </c:numCache>
            </c:numRef>
          </c:val>
          <c:extLst xmlns:c16r2="http://schemas.microsoft.com/office/drawing/2015/06/chart">
            <c:ext xmlns:c16="http://schemas.microsoft.com/office/drawing/2014/chart" uri="{C3380CC4-5D6E-409C-BE32-E72D297353CC}">
              <c16:uniqueId val="{00000006-09E8-41F8-9D8D-470C4D2E166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A7CB-4572-9D86-B188D671928F}"/>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A7CB-4572-9D86-B188D671928F}"/>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A7CB-4572-9D86-B188D671928F}"/>
              </c:ext>
            </c:extLst>
          </c:dPt>
          <c:dLbls>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3838</c:v>
                </c:pt>
                <c:pt idx="1">
                  <c:v>5693</c:v>
                </c:pt>
                <c:pt idx="2">
                  <c:v>5574</c:v>
                </c:pt>
              </c:numCache>
            </c:numRef>
          </c:val>
          <c:extLst xmlns:c16r2="http://schemas.microsoft.com/office/drawing/2015/06/chart">
            <c:ext xmlns:c16="http://schemas.microsoft.com/office/drawing/2014/chart" uri="{C3380CC4-5D6E-409C-BE32-E72D297353CC}">
              <c16:uniqueId val="{00000006-A7CB-4572-9D86-B188D671928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00C-48F0-9600-039AE4307DCB}"/>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00C-48F0-9600-039AE4307DCB}"/>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00C-48F0-9600-039AE4307DCB}"/>
              </c:ext>
            </c:extLst>
          </c:dPt>
          <c:dLbls>
            <c:dLbl>
              <c:idx val="0"/>
              <c:layout/>
              <c:tx>
                <c:rich>
                  <a:bodyPr/>
                  <a:lstStyle/>
                  <a:p>
                    <a:r>
                      <a:rPr lang="en-US" smtClean="0"/>
                      <a:t>63 %</a:t>
                    </a:r>
                    <a:endParaRPr lang="en-US"/>
                  </a:p>
                </c:rich>
              </c:tx>
              <c:dLblPos val="outEnd"/>
              <c:showLegendKey val="0"/>
              <c:showVal val="0"/>
              <c:showCatName val="0"/>
              <c:showSerName val="0"/>
              <c:showPercent val="1"/>
              <c:showBubbleSize val="0"/>
            </c:dLbl>
            <c:dLbl>
              <c:idx val="1"/>
              <c:layout/>
              <c:tx>
                <c:rich>
                  <a:bodyPr/>
                  <a:lstStyle/>
                  <a:p>
                    <a:r>
                      <a:rPr lang="en-US" smtClean="0"/>
                      <a:t>25 %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3720</c:v>
                </c:pt>
                <c:pt idx="1">
                  <c:v>1427</c:v>
                </c:pt>
                <c:pt idx="2">
                  <c:v>713</c:v>
                </c:pt>
              </c:numCache>
            </c:numRef>
          </c:val>
          <c:extLst xmlns:c16r2="http://schemas.microsoft.com/office/drawing/2015/06/chart">
            <c:ext xmlns:c16="http://schemas.microsoft.com/office/drawing/2014/chart" uri="{C3380CC4-5D6E-409C-BE32-E72D297353CC}">
              <c16:uniqueId val="{00000006-700C-48F0-9600-039AE4307D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9AD-4A60-BE14-7B827DDE90FC}"/>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9AD-4A60-BE14-7B827DDE90FC}"/>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9AD-4A60-BE14-7B827DDE90FC}"/>
              </c:ext>
            </c:extLst>
          </c:dPt>
          <c:dLbls>
            <c:dLbl>
              <c:idx val="0"/>
              <c:layout/>
              <c:tx>
                <c:rich>
                  <a:bodyPr/>
                  <a:lstStyle/>
                  <a:p>
                    <a:r>
                      <a:rPr lang="en-US" smtClean="0"/>
                      <a:t>59 %</a:t>
                    </a:r>
                    <a:endParaRPr lang="en-US"/>
                  </a:p>
                </c:rich>
              </c:tx>
              <c:dLblPos val="outEnd"/>
              <c:showLegendKey val="0"/>
              <c:showVal val="0"/>
              <c:showCatName val="0"/>
              <c:showSerName val="0"/>
              <c:showPercent val="1"/>
              <c:showBubbleSize val="0"/>
            </c:dLbl>
            <c:dLbl>
              <c:idx val="1"/>
              <c:layout/>
              <c:tx>
                <c:rich>
                  <a:bodyPr/>
                  <a:lstStyle/>
                  <a:p>
                    <a:r>
                      <a:rPr lang="en-US" smtClean="0"/>
                      <a:t>30 %</a:t>
                    </a:r>
                    <a:endParaRPr lang="en-US"/>
                  </a:p>
                </c:rich>
              </c:tx>
              <c:dLblPos val="outEnd"/>
              <c:showLegendKey val="0"/>
              <c:showVal val="0"/>
              <c:showCatName val="0"/>
              <c:showSerName val="0"/>
              <c:showPercent val="1"/>
              <c:showBubbleSize val="0"/>
            </c:dLbl>
            <c:dLbl>
              <c:idx val="2"/>
              <c:layout/>
              <c:tx>
                <c:rich>
                  <a:bodyPr/>
                  <a:lstStyle/>
                  <a:p>
                    <a:r>
                      <a:rPr lang="en-US" smtClean="0"/>
                      <a:t>11 %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2862</c:v>
                </c:pt>
                <c:pt idx="1">
                  <c:v>1427</c:v>
                </c:pt>
                <c:pt idx="2">
                  <c:v>713</c:v>
                </c:pt>
              </c:numCache>
            </c:numRef>
          </c:val>
          <c:extLst xmlns:c16r2="http://schemas.microsoft.com/office/drawing/2015/06/chart">
            <c:ext xmlns:c16="http://schemas.microsoft.com/office/drawing/2014/chart" uri="{C3380CC4-5D6E-409C-BE32-E72D297353CC}">
              <c16:uniqueId val="{00000006-79AD-4A60-BE14-7B827DDE90F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2315312549721"/>
          <c:y val="0.19598765432098766"/>
          <c:w val="0.5446680454691103"/>
          <c:h val="0.60018518518518515"/>
        </c:manualLayout>
      </c:layout>
      <c:pieChart>
        <c:varyColors val="1"/>
        <c:ser>
          <c:idx val="0"/>
          <c:order val="0"/>
          <c:tx>
            <c:strRef>
              <c:f>Hoja1!$B$1</c:f>
              <c:strCache>
                <c:ptCount val="1"/>
                <c:pt idx="0">
                  <c:v>Ventas</c:v>
                </c:pt>
              </c:strCache>
            </c:strRef>
          </c:tx>
          <c:dPt>
            <c:idx val="0"/>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876-43BE-BCB4-D5AA6E2E0705}"/>
              </c:ext>
            </c:extLst>
          </c:dPt>
          <c:dPt>
            <c:idx val="1"/>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876-43BE-BCB4-D5AA6E2E0705}"/>
              </c:ext>
            </c:extLst>
          </c:dPt>
          <c:dPt>
            <c:idx val="2"/>
            <c:bubble3D val="0"/>
            <c:spPr>
              <a:solidFill>
                <a:schemeClr val="accent3">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876-43BE-BCB4-D5AA6E2E0705}"/>
              </c:ext>
            </c:extLst>
          </c:dPt>
          <c:dLbls>
            <c:dLbl>
              <c:idx val="0"/>
              <c:layout/>
              <c:tx>
                <c:rich>
                  <a:bodyPr/>
                  <a:lstStyle/>
                  <a:p>
                    <a:r>
                      <a:rPr lang="en-US" smtClean="0"/>
                      <a:t>31 %</a:t>
                    </a:r>
                    <a:endParaRPr lang="en-US"/>
                  </a:p>
                </c:rich>
              </c:tx>
              <c:dLblPos val="outEnd"/>
              <c:showLegendKey val="0"/>
              <c:showVal val="0"/>
              <c:showCatName val="0"/>
              <c:showSerName val="0"/>
              <c:showPercent val="1"/>
              <c:showBubbleSize val="0"/>
            </c:dLbl>
            <c:dLbl>
              <c:idx val="1"/>
              <c:layout/>
              <c:tx>
                <c:rich>
                  <a:bodyPr/>
                  <a:lstStyle/>
                  <a:p>
                    <a:r>
                      <a:rPr lang="en-US" smtClean="0"/>
                      <a:t>61 %</a:t>
                    </a:r>
                    <a:endParaRPr lang="en-US"/>
                  </a:p>
                </c:rich>
              </c:tx>
              <c:dLblPos val="outEnd"/>
              <c:showLegendKey val="0"/>
              <c:showVal val="0"/>
              <c:showCatName val="0"/>
              <c:showSerName val="0"/>
              <c:showPercent val="1"/>
              <c:showBubbleSize val="0"/>
            </c:dLbl>
            <c:dLbl>
              <c:idx val="2"/>
              <c:layout/>
              <c:tx>
                <c:rich>
                  <a:bodyPr/>
                  <a:lstStyle/>
                  <a:p>
                    <a:r>
                      <a:rPr lang="en-US" smtClean="0"/>
                      <a:t>8 %</a:t>
                    </a:r>
                    <a:endParaRPr lang="en-US"/>
                  </a:p>
                </c:rich>
              </c:tx>
              <c:dLblPos val="outEnd"/>
              <c:showLegendKey val="0"/>
              <c:showVal val="0"/>
              <c:showCatName val="0"/>
              <c:showSerName val="0"/>
              <c:showPercent val="1"/>
              <c:showBubbleSize val="0"/>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Hoja1!$A$2:$A$4</c:f>
              <c:strCache>
                <c:ptCount val="3"/>
                <c:pt idx="0">
                  <c:v>BCN-frontera</c:v>
                </c:pt>
                <c:pt idx="1">
                  <c:v>Pas per frontera</c:v>
                </c:pt>
                <c:pt idx="2">
                  <c:v>Frontera-Destinació</c:v>
                </c:pt>
              </c:strCache>
            </c:strRef>
          </c:cat>
          <c:val>
            <c:numRef>
              <c:f>Hoja1!$B$2:$B$4</c:f>
              <c:numCache>
                <c:formatCode>General</c:formatCode>
                <c:ptCount val="3"/>
                <c:pt idx="0">
                  <c:v>3838</c:v>
                </c:pt>
                <c:pt idx="1">
                  <c:v>5693</c:v>
                </c:pt>
                <c:pt idx="2">
                  <c:v>942</c:v>
                </c:pt>
              </c:numCache>
            </c:numRef>
          </c:val>
          <c:extLst xmlns:c16r2="http://schemas.microsoft.com/office/drawing/2015/06/chart">
            <c:ext xmlns:c16="http://schemas.microsoft.com/office/drawing/2014/chart" uri="{C3380CC4-5D6E-409C-BE32-E72D297353CC}">
              <c16:uniqueId val="{00000006-C876-43BE-BCB4-D5AA6E2E07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PM</a:t>
            </a:r>
            <a:r>
              <a:rPr lang="ca-ES" sz="1200" baseline="-25000"/>
              <a:t>2,5</a:t>
            </a:r>
            <a:r>
              <a:rPr lang="ca-ES" sz="1200"/>
              <a:t> (mg/veh·Km)</a:t>
            </a:r>
          </a:p>
        </c:rich>
      </c:tx>
      <c:layout>
        <c:manualLayout>
          <c:xMode val="edge"/>
          <c:yMode val="edge"/>
          <c:x val="0.2033742185229557"/>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AAAD-471B-BAA5-45673657A28A}"/>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vehicles'!$C$62:$E$62</c:f>
              <c:numCache>
                <c:formatCode>0.00</c:formatCode>
                <c:ptCount val="2"/>
                <c:pt idx="0">
                  <c:v>0.26512770247528245</c:v>
                </c:pt>
                <c:pt idx="1">
                  <c:v>29.963118949412905</c:v>
                </c:pt>
              </c:numCache>
            </c:numRef>
          </c:val>
          <c:extLst xmlns:c16r2="http://schemas.microsoft.com/office/drawing/2015/06/chart">
            <c:ext xmlns:c16="http://schemas.microsoft.com/office/drawing/2014/chart" uri="{C3380CC4-5D6E-409C-BE32-E72D297353CC}">
              <c16:uniqueId val="{00000002-AAAD-471B-BAA5-45673657A28A}"/>
            </c:ext>
          </c:extLst>
        </c:ser>
        <c:dLbls>
          <c:showLegendKey val="0"/>
          <c:showVal val="0"/>
          <c:showCatName val="0"/>
          <c:showSerName val="0"/>
          <c:showPercent val="0"/>
          <c:showBubbleSize val="0"/>
        </c:dLbls>
        <c:gapWidth val="219"/>
        <c:overlap val="-27"/>
        <c:axId val="7058176"/>
        <c:axId val="7059712"/>
      </c:barChart>
      <c:catAx>
        <c:axId val="7058176"/>
        <c:scaling>
          <c:orientation val="minMax"/>
        </c:scaling>
        <c:delete val="1"/>
        <c:axPos val="b"/>
        <c:numFmt formatCode="General" sourceLinked="1"/>
        <c:majorTickMark val="none"/>
        <c:minorTickMark val="none"/>
        <c:tickLblPos val="nextTo"/>
        <c:crossAx val="7059712"/>
        <c:crosses val="autoZero"/>
        <c:auto val="1"/>
        <c:lblAlgn val="ctr"/>
        <c:lblOffset val="100"/>
        <c:noMultiLvlLbl val="0"/>
      </c:catAx>
      <c:valAx>
        <c:axId val="705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7058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10296296296296"/>
          <c:y val="0.23655805219469511"/>
          <c:w val="0.68039814814814803"/>
          <c:h val="0.66968321668124808"/>
        </c:manualLayout>
      </c:layout>
      <c:pieChart>
        <c:varyColors val="1"/>
        <c:ser>
          <c:idx val="0"/>
          <c:order val="0"/>
          <c:tx>
            <c:strRef>
              <c:f>'DEFINITIU COSTOS vehicles'!$C$19:$E$19</c:f>
              <c:strCache>
                <c:ptCount val="1"/>
                <c:pt idx="0">
                  <c:v>Costos a Espanya</c:v>
                </c:pt>
              </c:strCache>
            </c:strRef>
          </c:tx>
          <c:spPr>
            <a:solidFill>
              <a:schemeClr val="accent1"/>
            </a:solidFill>
          </c:spPr>
          <c:dPt>
            <c:idx val="0"/>
            <c:bubble3D val="0"/>
            <c:spPr>
              <a:solidFill>
                <a:schemeClr val="accent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7259-4595-B4CC-40B6B4B581AF}"/>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259-4595-B4CC-40B6B4B581AF}"/>
              </c:ext>
            </c:extLst>
          </c:dPt>
          <c:dPt>
            <c:idx val="2"/>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7259-4595-B4CC-40B6B4B581AF}"/>
              </c:ext>
            </c:extLst>
          </c:dPt>
          <c:dPt>
            <c:idx val="3"/>
            <c:bubble3D val="0"/>
            <c:spPr>
              <a:solidFill>
                <a:schemeClr val="accent1">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7259-4595-B4CC-40B6B4B581AF}"/>
              </c:ext>
            </c:extLst>
          </c:dPt>
          <c:dPt>
            <c:idx val="4"/>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9-7259-4595-B4CC-40B6B4B581AF}"/>
              </c:ext>
            </c:extLst>
          </c:dPt>
          <c:dPt>
            <c:idx val="5"/>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7259-4595-B4CC-40B6B4B581AF}"/>
              </c:ext>
            </c:extLst>
          </c:dPt>
          <c:dPt>
            <c:idx val="6"/>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D-7259-4595-B4CC-40B6B4B581AF}"/>
              </c:ext>
            </c:extLst>
          </c:dPt>
          <c:dPt>
            <c:idx val="7"/>
            <c:bubble3D val="0"/>
            <c:spPr>
              <a:solidFill>
                <a:schemeClr val="accent4">
                  <a:lumMod val="40000"/>
                  <a:lumOff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7259-4595-B4CC-40B6B4B581AF}"/>
              </c:ext>
            </c:extLst>
          </c:dPt>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259-4595-B4CC-40B6B4B581AF}"/>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259-4595-B4CC-40B6B4B581A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ca-E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('DEFINITIU COSTOS vehicles'!$B$22:$B$25,'DEFINITIU COSTOS vehicles'!$B$28:$B$29,'DEFINITIU COSTOS vehicles'!$B$32:$B$33)</c:f>
              <c:strCache>
                <c:ptCount val="8"/>
                <c:pt idx="0">
                  <c:v>Personal</c:v>
                </c:pt>
                <c:pt idx="1">
                  <c:v>Amortitzacions</c:v>
                </c:pt>
                <c:pt idx="2">
                  <c:v>Despeses financeres</c:v>
                </c:pt>
                <c:pt idx="3">
                  <c:v>Assegurances i impostos</c:v>
                </c:pt>
                <c:pt idx="4">
                  <c:v>Combustible</c:v>
                </c:pt>
                <c:pt idx="5">
                  <c:v>Manteniment i reparacions</c:v>
                </c:pt>
                <c:pt idx="6">
                  <c:v>Cànon capacitat</c:v>
                </c:pt>
                <c:pt idx="7">
                  <c:v>Cànon circulació</c:v>
                </c:pt>
              </c:strCache>
            </c:strRef>
          </c:cat>
          <c:val>
            <c:numRef>
              <c:f>('DEFINITIU COSTOS vehicles'!$D$22:$D$25,'DEFINITIU COSTOS vehicles'!$D$28:$D$29,'DEFINITIU COSTOS vehicles'!$D$32:$D$33)</c:f>
              <c:numCache>
                <c:formatCode>#,##0</c:formatCode>
                <c:ptCount val="8"/>
                <c:pt idx="0">
                  <c:v>77335.164835164833</c:v>
                </c:pt>
                <c:pt idx="1">
                  <c:v>359532.67199999996</c:v>
                </c:pt>
                <c:pt idx="2">
                  <c:v>109866.97416111403</c:v>
                </c:pt>
                <c:pt idx="3">
                  <c:v>279279.50399999996</c:v>
                </c:pt>
                <c:pt idx="4">
                  <c:v>3231.62</c:v>
                </c:pt>
                <c:pt idx="5">
                  <c:v>311379.50400000002</c:v>
                </c:pt>
                <c:pt idx="6">
                  <c:v>8152.2400000000007</c:v>
                </c:pt>
                <c:pt idx="7">
                  <c:v>11620.32</c:v>
                </c:pt>
              </c:numCache>
            </c:numRef>
          </c:val>
          <c:extLst xmlns:c16r2="http://schemas.microsoft.com/office/drawing/2015/06/chart">
            <c:ext xmlns:c16="http://schemas.microsoft.com/office/drawing/2014/chart" uri="{C3380CC4-5D6E-409C-BE32-E72D297353CC}">
              <c16:uniqueId val="{00000010-7259-4595-B4CC-40B6B4B581A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CO</a:t>
            </a:r>
            <a:r>
              <a:rPr lang="ca-ES" sz="1200" baseline="-25000"/>
              <a:t>2</a:t>
            </a:r>
            <a:r>
              <a:rPr lang="ca-ES" sz="1200"/>
              <a:t> (g/veh·Km)</a:t>
            </a:r>
          </a:p>
        </c:rich>
      </c:tx>
      <c:layout>
        <c:manualLayout>
          <c:xMode val="edge"/>
          <c:yMode val="edge"/>
          <c:x val="0.2172756573218714"/>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7F51-4228-9B9D-4CDBA2D174F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vehicles'!$C$58:$E$58</c:f>
              <c:numCache>
                <c:formatCode>0.00</c:formatCode>
                <c:ptCount val="2"/>
                <c:pt idx="0">
                  <c:v>34.825110350950233</c:v>
                </c:pt>
                <c:pt idx="1">
                  <c:v>116.47454704368198</c:v>
                </c:pt>
              </c:numCache>
            </c:numRef>
          </c:val>
          <c:extLst xmlns:c16r2="http://schemas.microsoft.com/office/drawing/2015/06/chart">
            <c:ext xmlns:c16="http://schemas.microsoft.com/office/drawing/2014/chart" uri="{C3380CC4-5D6E-409C-BE32-E72D297353CC}">
              <c16:uniqueId val="{00000002-7F51-4228-9B9D-4CDBA2D174FD}"/>
            </c:ext>
          </c:extLst>
        </c:ser>
        <c:dLbls>
          <c:showLegendKey val="0"/>
          <c:showVal val="0"/>
          <c:showCatName val="0"/>
          <c:showSerName val="0"/>
          <c:showPercent val="0"/>
          <c:showBubbleSize val="0"/>
        </c:dLbls>
        <c:gapWidth val="219"/>
        <c:overlap val="-27"/>
        <c:axId val="94797184"/>
        <c:axId val="94798976"/>
      </c:barChart>
      <c:catAx>
        <c:axId val="94797184"/>
        <c:scaling>
          <c:orientation val="minMax"/>
        </c:scaling>
        <c:delete val="1"/>
        <c:axPos val="b"/>
        <c:numFmt formatCode="General" sourceLinked="1"/>
        <c:majorTickMark val="none"/>
        <c:minorTickMark val="none"/>
        <c:tickLblPos val="nextTo"/>
        <c:crossAx val="94798976"/>
        <c:crosses val="autoZero"/>
        <c:auto val="1"/>
        <c:lblAlgn val="ctr"/>
        <c:lblOffset val="100"/>
        <c:noMultiLvlLbl val="0"/>
      </c:catAx>
      <c:valAx>
        <c:axId val="94798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797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NO</a:t>
            </a:r>
            <a:r>
              <a:rPr lang="ca-ES" sz="1200" baseline="-25000"/>
              <a:t>X</a:t>
            </a:r>
            <a:r>
              <a:rPr lang="ca-ES" sz="1200"/>
              <a:t> (mg/veh·Km)</a:t>
            </a:r>
          </a:p>
        </c:rich>
      </c:tx>
      <c:layout>
        <c:manualLayout>
          <c:xMode val="edge"/>
          <c:yMode val="edge"/>
          <c:x val="0.22422637672132925"/>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9F1A-40B0-8FDD-C7D5F83C550E}"/>
              </c:ext>
            </c:extLst>
          </c:dPt>
          <c:dLbls>
            <c:dLbl>
              <c:idx val="0"/>
              <c:numFmt formatCode="#,##0.0" sourceLinked="0"/>
              <c:spPr>
                <a:noFill/>
                <a:ln>
                  <a:noFill/>
                </a:ln>
                <a:effectLst/>
              </c:spPr>
              <c:txPr>
                <a:bodyPr wrap="none" lIns="0" tIns="19050" rIns="0" bIns="19050" anchor="ctr">
                  <a:spAutoFit/>
                </a:bodyPr>
                <a:lstStyle/>
                <a:p>
                  <a:pPr>
                    <a:defRPr/>
                  </a:pPr>
                  <a:endParaRPr lang="ca-ES"/>
                </a:p>
              </c:txPr>
              <c:showLegendKey val="0"/>
              <c:showVal val="1"/>
              <c:showCatName val="0"/>
              <c:showSerName val="0"/>
              <c:showPercent val="0"/>
              <c:showBubbleSize val="0"/>
            </c:dLbl>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vehicles'!$C$59:$E$59</c:f>
              <c:numCache>
                <c:formatCode>0.00</c:formatCode>
                <c:ptCount val="2"/>
                <c:pt idx="0">
                  <c:v>23.275055579218439</c:v>
                </c:pt>
                <c:pt idx="1">
                  <c:v>1029.3682118707677</c:v>
                </c:pt>
              </c:numCache>
            </c:numRef>
          </c:val>
          <c:extLst xmlns:c16r2="http://schemas.microsoft.com/office/drawing/2015/06/chart">
            <c:ext xmlns:c16="http://schemas.microsoft.com/office/drawing/2014/chart" uri="{C3380CC4-5D6E-409C-BE32-E72D297353CC}">
              <c16:uniqueId val="{00000003-9F1A-40B0-8FDD-C7D5F83C550E}"/>
            </c:ext>
          </c:extLst>
        </c:ser>
        <c:dLbls>
          <c:showLegendKey val="0"/>
          <c:showVal val="0"/>
          <c:showCatName val="0"/>
          <c:showSerName val="0"/>
          <c:showPercent val="0"/>
          <c:showBubbleSize val="0"/>
        </c:dLbls>
        <c:gapWidth val="219"/>
        <c:overlap val="-27"/>
        <c:axId val="94837760"/>
        <c:axId val="94843648"/>
      </c:barChart>
      <c:catAx>
        <c:axId val="94837760"/>
        <c:scaling>
          <c:orientation val="minMax"/>
        </c:scaling>
        <c:delete val="1"/>
        <c:axPos val="b"/>
        <c:numFmt formatCode="General" sourceLinked="1"/>
        <c:majorTickMark val="none"/>
        <c:minorTickMark val="none"/>
        <c:tickLblPos val="nextTo"/>
        <c:crossAx val="94843648"/>
        <c:crosses val="autoZero"/>
        <c:auto val="1"/>
        <c:lblAlgn val="ctr"/>
        <c:lblOffset val="100"/>
        <c:noMultiLvlLbl val="0"/>
      </c:catAx>
      <c:valAx>
        <c:axId val="9484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837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PM</a:t>
            </a:r>
            <a:r>
              <a:rPr lang="ca-ES" sz="1200" baseline="-25000"/>
              <a:t>10</a:t>
            </a:r>
            <a:r>
              <a:rPr lang="ca-ES" sz="1200"/>
              <a:t> (mg/veh·Km)</a:t>
            </a:r>
          </a:p>
        </c:rich>
      </c:tx>
      <c:layout>
        <c:manualLayout>
          <c:xMode val="edge"/>
          <c:yMode val="edge"/>
          <c:x val="0.21032493792241355"/>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AE6C-41BB-9478-DCDA4D9CEDB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vehicles'!$C$61:$E$61</c:f>
              <c:numCache>
                <c:formatCode>0.00</c:formatCode>
                <c:ptCount val="2"/>
                <c:pt idx="0">
                  <c:v>0.68299338694663969</c:v>
                </c:pt>
                <c:pt idx="1">
                  <c:v>35.667092075308737</c:v>
                </c:pt>
              </c:numCache>
            </c:numRef>
          </c:val>
          <c:extLst xmlns:c16r2="http://schemas.microsoft.com/office/drawing/2015/06/chart">
            <c:ext xmlns:c16="http://schemas.microsoft.com/office/drawing/2014/chart" uri="{C3380CC4-5D6E-409C-BE32-E72D297353CC}">
              <c16:uniqueId val="{00000002-AE6C-41BB-9478-DCDA4D9CEDBE}"/>
            </c:ext>
          </c:extLst>
        </c:ser>
        <c:dLbls>
          <c:showLegendKey val="0"/>
          <c:showVal val="0"/>
          <c:showCatName val="0"/>
          <c:showSerName val="0"/>
          <c:showPercent val="0"/>
          <c:showBubbleSize val="0"/>
        </c:dLbls>
        <c:gapWidth val="219"/>
        <c:overlap val="-27"/>
        <c:axId val="94861568"/>
        <c:axId val="94875648"/>
      </c:barChart>
      <c:catAx>
        <c:axId val="94861568"/>
        <c:scaling>
          <c:orientation val="minMax"/>
        </c:scaling>
        <c:delete val="1"/>
        <c:axPos val="b"/>
        <c:numFmt formatCode="General" sourceLinked="1"/>
        <c:majorTickMark val="none"/>
        <c:minorTickMark val="none"/>
        <c:tickLblPos val="nextTo"/>
        <c:crossAx val="94875648"/>
        <c:crosses val="autoZero"/>
        <c:auto val="1"/>
        <c:lblAlgn val="ctr"/>
        <c:lblOffset val="100"/>
        <c:noMultiLvlLbl val="0"/>
      </c:catAx>
      <c:valAx>
        <c:axId val="9487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8615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ca-ES" sz="1200"/>
              <a:t>PM</a:t>
            </a:r>
            <a:r>
              <a:rPr lang="ca-ES" sz="1200" baseline="-25000"/>
              <a:t>2,5</a:t>
            </a:r>
            <a:r>
              <a:rPr lang="ca-ES" sz="1200"/>
              <a:t> (mg/veh·Km)</a:t>
            </a:r>
          </a:p>
        </c:rich>
      </c:tx>
      <c:layout>
        <c:manualLayout>
          <c:xMode val="edge"/>
          <c:yMode val="edge"/>
          <c:x val="0.2033742185229557"/>
          <c:y val="0"/>
        </c:manualLayout>
      </c:layout>
      <c:overlay val="0"/>
      <c:spPr>
        <a:noFill/>
        <a:ln>
          <a:noFill/>
        </a:ln>
        <a:effectLst/>
      </c:spPr>
    </c:title>
    <c:autoTitleDeleted val="0"/>
    <c:plotArea>
      <c:layout/>
      <c:barChart>
        <c:barDir val="col"/>
        <c:grouping val="clustered"/>
        <c:varyColors val="0"/>
        <c:ser>
          <c:idx val="0"/>
          <c:order val="0"/>
          <c:invertIfNegative val="0"/>
          <c:dPt>
            <c:idx val="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3183-4D9C-9766-C3C95857EAF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'DEFINITIU COSTOS vehicles'!$C$66:$E$66</c:f>
              <c:strCache>
                <c:ptCount val="2"/>
                <c:pt idx="0">
                  <c:v>Ferrocarril a Espanya</c:v>
                </c:pt>
                <c:pt idx="1">
                  <c:v>Camió articulat 40T dièsel Euro III</c:v>
                </c:pt>
              </c:strCache>
            </c:strRef>
          </c:cat>
          <c:val>
            <c:numRef>
              <c:f>'DEFINITIU COSTOS vehicles'!$C$62:$E$62</c:f>
              <c:numCache>
                <c:formatCode>0.00</c:formatCode>
                <c:ptCount val="2"/>
                <c:pt idx="0">
                  <c:v>0.31199514505983528</c:v>
                </c:pt>
                <c:pt idx="1">
                  <c:v>29.963118949412905</c:v>
                </c:pt>
              </c:numCache>
            </c:numRef>
          </c:val>
          <c:extLst xmlns:c16r2="http://schemas.microsoft.com/office/drawing/2015/06/chart">
            <c:ext xmlns:c16="http://schemas.microsoft.com/office/drawing/2014/chart" uri="{C3380CC4-5D6E-409C-BE32-E72D297353CC}">
              <c16:uniqueId val="{00000002-3183-4D9C-9766-C3C95857EAFC}"/>
            </c:ext>
          </c:extLst>
        </c:ser>
        <c:dLbls>
          <c:showLegendKey val="0"/>
          <c:showVal val="0"/>
          <c:showCatName val="0"/>
          <c:showSerName val="0"/>
          <c:showPercent val="0"/>
          <c:showBubbleSize val="0"/>
        </c:dLbls>
        <c:gapWidth val="219"/>
        <c:overlap val="-27"/>
        <c:axId val="94905856"/>
        <c:axId val="94907392"/>
      </c:barChart>
      <c:catAx>
        <c:axId val="94905856"/>
        <c:scaling>
          <c:orientation val="minMax"/>
        </c:scaling>
        <c:delete val="1"/>
        <c:axPos val="b"/>
        <c:numFmt formatCode="General" sourceLinked="1"/>
        <c:majorTickMark val="none"/>
        <c:minorTickMark val="none"/>
        <c:tickLblPos val="nextTo"/>
        <c:crossAx val="94907392"/>
        <c:crosses val="autoZero"/>
        <c:auto val="1"/>
        <c:lblAlgn val="ctr"/>
        <c:lblOffset val="100"/>
        <c:noMultiLvlLbl val="0"/>
      </c:catAx>
      <c:valAx>
        <c:axId val="9490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ca-ES"/>
          </a:p>
        </c:txPr>
        <c:crossAx val="94905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Cambria" panose="02040503050406030204" pitchFamily="18" charset="0"/>
          <a:ea typeface="Cambria" panose="02040503050406030204" pitchFamily="18" charset="0"/>
        </a:defRPr>
      </a:pPr>
      <a:endParaRPr lang="ca-ES"/>
    </a:p>
  </c:txPr>
  <c:externalData r:id="rId1">
    <c:autoUpdate val="0"/>
  </c:externalData>
</c:chartSpac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C5075-EE40-44DC-AE37-F1E5D8DE48B3}" type="datetimeFigureOut">
              <a:rPr lang="ca-ES" smtClean="0"/>
              <a:t>25/07/2019</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7BBE1-E65A-44FA-A655-6C21EEDF45C8}" type="slidenum">
              <a:rPr lang="ca-ES" smtClean="0"/>
              <a:t>‹#›</a:t>
            </a:fld>
            <a:endParaRPr lang="ca-ES"/>
          </a:p>
        </p:txBody>
      </p:sp>
    </p:spTree>
    <p:extLst>
      <p:ext uri="{BB962C8B-B14F-4D97-AF65-F5344CB8AC3E}">
        <p14:creationId xmlns:p14="http://schemas.microsoft.com/office/powerpoint/2010/main" val="178949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2" name="Imagen 11" descr="Resultat d'imatges de cimalsa logo">
            <a:extLst>
              <a:ext uri="{FF2B5EF4-FFF2-40B4-BE49-F238E27FC236}">
                <a16:creationId xmlns="" xmlns:a16="http://schemas.microsoft.com/office/drawing/2014/main" id="{029A0255-831C-47A2-8878-C29527DC8E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42" t="18408" r="64260" b="34452"/>
          <a:stretch/>
        </p:blipFill>
        <p:spPr bwMode="auto">
          <a:xfrm>
            <a:off x="438148" y="6386983"/>
            <a:ext cx="326979" cy="324335"/>
          </a:xfrm>
          <a:prstGeom prst="rect">
            <a:avLst/>
          </a:prstGeom>
          <a:noFill/>
          <a:ln>
            <a:noFill/>
          </a:ln>
          <a:extLst>
            <a:ext uri="{53640926-AAD7-44D8-BBD7-CCE9431645EC}">
              <a14:shadowObscured xmlns:a14="http://schemas.microsoft.com/office/drawing/2010/main"/>
            </a:ext>
          </a:extLst>
        </p:spPr>
      </p:pic>
      <p:pic>
        <p:nvPicPr>
          <p:cNvPr id="13" name="Imagen 12" descr="https://trello-attachments.s3.amazonaws.com/5a74835aab7890d6cbe85e2e/5b081dae0f95864c97f818f0/0a50183d6e8b9af012c6eb758e00824c/TRAILS-LogoQ-HD.png">
            <a:extLst>
              <a:ext uri="{FF2B5EF4-FFF2-40B4-BE49-F238E27FC236}">
                <a16:creationId xmlns="" xmlns:a16="http://schemas.microsoft.com/office/drawing/2014/main" id="{916CD2FC-0B14-447B-8E47-CA02791823D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621" t="11678" r="25445" b="12354"/>
          <a:stretch/>
        </p:blipFill>
        <p:spPr bwMode="auto">
          <a:xfrm>
            <a:off x="950709" y="6369330"/>
            <a:ext cx="543366" cy="359641"/>
          </a:xfrm>
          <a:prstGeom prst="rect">
            <a:avLst/>
          </a:prstGeom>
          <a:noFill/>
          <a:ln>
            <a:noFill/>
          </a:ln>
          <a:extLst>
            <a:ext uri="{53640926-AAD7-44D8-BBD7-CCE9431645EC}">
              <a14:shadowObscured xmlns:a14="http://schemas.microsoft.com/office/drawing/2010/main"/>
            </a:ext>
          </a:extLst>
        </p:spPr>
      </p:pic>
      <p:pic>
        <p:nvPicPr>
          <p:cNvPr id="14" name="Imagen 13" descr="Resultat d'imatges de interreg poctefa">
            <a:extLst>
              <a:ext uri="{FF2B5EF4-FFF2-40B4-BE49-F238E27FC236}">
                <a16:creationId xmlns="" xmlns:a16="http://schemas.microsoft.com/office/drawing/2014/main" id="{41BC434F-F435-4A86-84BE-BFC66A539F2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0877" t="19626" r="7479" b="37557"/>
          <a:stretch/>
        </p:blipFill>
        <p:spPr bwMode="auto">
          <a:xfrm>
            <a:off x="1679657" y="6400321"/>
            <a:ext cx="436385" cy="297658"/>
          </a:xfrm>
          <a:prstGeom prst="rect">
            <a:avLst/>
          </a:prstGeom>
          <a:noFill/>
          <a:ln>
            <a:noFill/>
          </a:ln>
          <a:extLst>
            <a:ext uri="{53640926-AAD7-44D8-BBD7-CCE9431645EC}">
              <a14:shadowObscured xmlns:a14="http://schemas.microsoft.com/office/drawing/2010/main"/>
            </a:ext>
          </a:extLst>
        </p:spPr>
      </p:pic>
      <p:pic>
        <p:nvPicPr>
          <p:cNvPr id="15" name="8 Imagen">
            <a:extLst>
              <a:ext uri="{FF2B5EF4-FFF2-40B4-BE49-F238E27FC236}">
                <a16:creationId xmlns="" xmlns:a16="http://schemas.microsoft.com/office/drawing/2014/main" id="{612BF983-93E7-4BE5-87B0-D3721E8FE2D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4467" r="33813"/>
          <a:stretch/>
        </p:blipFill>
        <p:spPr>
          <a:xfrm>
            <a:off x="2301623" y="6366403"/>
            <a:ext cx="388661" cy="365494"/>
          </a:xfrm>
          <a:prstGeom prst="rect">
            <a:avLst/>
          </a:prstGeom>
        </p:spPr>
      </p:pic>
      <p:sp>
        <p:nvSpPr>
          <p:cNvPr id="17" name="Rectángulo 16">
            <a:extLst>
              <a:ext uri="{FF2B5EF4-FFF2-40B4-BE49-F238E27FC236}">
                <a16:creationId xmlns="" xmlns:a16="http://schemas.microsoft.com/office/drawing/2014/main" id="{C9FB3675-41E0-4D26-B36D-DB6EC8EE3D01}"/>
              </a:ext>
            </a:extLst>
          </p:cNvPr>
          <p:cNvSpPr/>
          <p:nvPr userDrawn="1"/>
        </p:nvSpPr>
        <p:spPr>
          <a:xfrm>
            <a:off x="0" y="204738"/>
            <a:ext cx="12191999" cy="726440"/>
          </a:xfrm>
          <a:prstGeom prst="rect">
            <a:avLst/>
          </a:pr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cxnSp>
        <p:nvCxnSpPr>
          <p:cNvPr id="20" name="Conector recto 19">
            <a:extLst>
              <a:ext uri="{FF2B5EF4-FFF2-40B4-BE49-F238E27FC236}">
                <a16:creationId xmlns="" xmlns:a16="http://schemas.microsoft.com/office/drawing/2014/main" id="{810F1997-0FC3-4A54-B039-217A4EA146DE}"/>
              </a:ext>
            </a:extLst>
          </p:cNvPr>
          <p:cNvCxnSpPr/>
          <p:nvPr userDrawn="1"/>
        </p:nvCxnSpPr>
        <p:spPr>
          <a:xfrm>
            <a:off x="0" y="6225760"/>
            <a:ext cx="12192000" cy="0"/>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 xmlns:a16="http://schemas.microsoft.com/office/drawing/2014/main" id="{E5C0DC81-5B4E-4E47-91C4-FBF2B86D0185}"/>
              </a:ext>
            </a:extLst>
          </p:cNvPr>
          <p:cNvSpPr txBox="1"/>
          <p:nvPr userDrawn="1"/>
        </p:nvSpPr>
        <p:spPr>
          <a:xfrm>
            <a:off x="2854968" y="6380484"/>
            <a:ext cx="7227553" cy="340991"/>
          </a:xfrm>
          <a:prstGeom prst="rect">
            <a:avLst/>
          </a:prstGeom>
          <a:noFill/>
        </p:spPr>
        <p:txBody>
          <a:bodyPr wrap="square" rtlCol="0">
            <a:spAutoFit/>
          </a:bodyPr>
          <a:lstStyle/>
          <a:p>
            <a:pPr marL="180000" lvl="1" indent="0" algn="ctr" defTabSz="180000">
              <a:lnSpc>
                <a:spcPts val="2100"/>
              </a:lnSpc>
              <a:spcAft>
                <a:spcPts val="600"/>
              </a:spcAft>
              <a:buFont typeface="Calibri" panose="020F0502020204030204" pitchFamily="34" charset="0"/>
              <a:buNone/>
              <a:tabLst>
                <a:tab pos="180000" algn="l"/>
              </a:tabLst>
            </a:pPr>
            <a:r>
              <a:rPr lang="fr-FR" sz="1600" b="0" dirty="0" smtClean="0">
                <a:solidFill>
                  <a:srgbClr val="203864"/>
                </a:solidFill>
                <a:latin typeface="Cambria" panose="02040503050406030204" pitchFamily="18" charset="0"/>
                <a:ea typeface="Cambria" panose="02040503050406030204" pitchFamily="18" charset="0"/>
              </a:rPr>
              <a:t>Observatoire des coûts du transport de marchandises par chemin de fer</a:t>
            </a:r>
            <a:endParaRPr lang="ca-ES" sz="1600" b="0" dirty="0">
              <a:solidFill>
                <a:srgbClr val="203864"/>
              </a:solidFill>
              <a:latin typeface="Cambria" panose="02040503050406030204" pitchFamily="18" charset="0"/>
              <a:ea typeface="Cambria" panose="02040503050406030204" pitchFamily="18" charset="0"/>
            </a:endParaRPr>
          </a:p>
        </p:txBody>
      </p:sp>
      <p:sp>
        <p:nvSpPr>
          <p:cNvPr id="23" name="Marcador de número de diapositiva 1">
            <a:extLst>
              <a:ext uri="{FF2B5EF4-FFF2-40B4-BE49-F238E27FC236}">
                <a16:creationId xmlns="" xmlns:a16="http://schemas.microsoft.com/office/drawing/2014/main" id="{DFC9B942-86DA-4EE3-82A5-2B59483CF600}"/>
              </a:ext>
            </a:extLst>
          </p:cNvPr>
          <p:cNvSpPr txBox="1">
            <a:spLocks/>
          </p:cNvSpPr>
          <p:nvPr userDrawn="1"/>
        </p:nvSpPr>
        <p:spPr>
          <a:xfrm>
            <a:off x="10397688" y="6356350"/>
            <a:ext cx="1529140" cy="365125"/>
          </a:xfrm>
          <a:prstGeom prst="rect">
            <a:avLst/>
          </a:prstGeom>
        </p:spPr>
        <p:txBody>
          <a:bodyPr vert="horz" lIns="91440" tIns="45720" rIns="91440" bIns="45720" rtlCol="0" anchor="ctr"/>
          <a:lstStyle>
            <a:defPPr>
              <a:defRPr lang="ca-E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4A33B1-D485-4A5D-8098-DB40C35A21DD}" type="slidenum">
              <a:rPr lang="ca-ES" sz="1400" smtClean="0"/>
              <a:pPr/>
              <a:t>‹#›</a:t>
            </a:fld>
            <a:endParaRPr lang="ca-ES" sz="1400" dirty="0"/>
          </a:p>
        </p:txBody>
      </p:sp>
    </p:spTree>
    <p:extLst>
      <p:ext uri="{BB962C8B-B14F-4D97-AF65-F5344CB8AC3E}">
        <p14:creationId xmlns:p14="http://schemas.microsoft.com/office/powerpoint/2010/main" val="22728624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2EFF4E69-D977-4ED8-815B-32299B5E71F7}"/>
              </a:ext>
            </a:extLst>
          </p:cNvPr>
          <p:cNvSpPr/>
          <p:nvPr userDrawn="1"/>
        </p:nvSpPr>
        <p:spPr>
          <a:xfrm>
            <a:off x="0" y="0"/>
            <a:ext cx="12192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Rectángulo 6">
            <a:extLst>
              <a:ext uri="{FF2B5EF4-FFF2-40B4-BE49-F238E27FC236}">
                <a16:creationId xmlns="" xmlns:a16="http://schemas.microsoft.com/office/drawing/2014/main" id="{F63045B7-982A-4837-8B2F-102B586B94C4}"/>
              </a:ext>
            </a:extLst>
          </p:cNvPr>
          <p:cNvSpPr/>
          <p:nvPr userDrawn="1"/>
        </p:nvSpPr>
        <p:spPr>
          <a:xfrm>
            <a:off x="0" y="6318000"/>
            <a:ext cx="12192000" cy="540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572586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2204334-B5F9-4119-B760-3EF13AC88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 xmlns:a16="http://schemas.microsoft.com/office/drawing/2014/main" id="{FCC44BEA-B98A-47F5-AC54-EEAB4EE9F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 xmlns:a16="http://schemas.microsoft.com/office/drawing/2014/main" id="{2596CE0D-DA02-453F-AB0D-359B08903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2837-8643-4741-9495-1BCA4FF6E6E4}" type="datetime1">
              <a:rPr lang="ca-ES" smtClean="0"/>
              <a:t>25/07/2019</a:t>
            </a:fld>
            <a:endParaRPr lang="ca-ES"/>
          </a:p>
        </p:txBody>
      </p:sp>
      <p:sp>
        <p:nvSpPr>
          <p:cNvPr id="5" name="Marcador de pie de página 4">
            <a:extLst>
              <a:ext uri="{FF2B5EF4-FFF2-40B4-BE49-F238E27FC236}">
                <a16:creationId xmlns="" xmlns:a16="http://schemas.microsoft.com/office/drawing/2014/main" id="{60EE58C5-447E-40B9-B240-24AADEF10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a:extLst>
              <a:ext uri="{FF2B5EF4-FFF2-40B4-BE49-F238E27FC236}">
                <a16:creationId xmlns="" xmlns:a16="http://schemas.microsoft.com/office/drawing/2014/main" id="{BCF22611-DD0B-4846-9F84-CCDFE358E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A33B1-D485-4A5D-8098-DB40C35A21DD}" type="slidenum">
              <a:rPr lang="ca-ES" smtClean="0"/>
              <a:t>‹#›</a:t>
            </a:fld>
            <a:endParaRPr lang="ca-ES"/>
          </a:p>
        </p:txBody>
      </p:sp>
      <p:pic>
        <p:nvPicPr>
          <p:cNvPr id="7" name="Imagen 6">
            <a:extLst>
              <a:ext uri="{FF2B5EF4-FFF2-40B4-BE49-F238E27FC236}">
                <a16:creationId xmlns="" xmlns:a16="http://schemas.microsoft.com/office/drawing/2014/main" id="{FFC7EB8E-3646-4BD8-AA64-20BB688CD5FF}"/>
              </a:ext>
            </a:extLst>
          </p:cNvPr>
          <p:cNvPicPr>
            <a:picLocks noChangeAspect="1"/>
          </p:cNvPicPr>
          <p:nvPr userDrawn="1"/>
        </p:nvPicPr>
        <p:blipFill>
          <a:blip r:embed="rId4" cstate="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10391273" y="152038"/>
            <a:ext cx="1436064" cy="252000"/>
          </a:xfrm>
          <a:prstGeom prst="rect">
            <a:avLst/>
          </a:prstGeom>
        </p:spPr>
      </p:pic>
    </p:spTree>
    <p:extLst>
      <p:ext uri="{BB962C8B-B14F-4D97-AF65-F5344CB8AC3E}">
        <p14:creationId xmlns:p14="http://schemas.microsoft.com/office/powerpoint/2010/main" val="267987189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image" Target="../media/image31.png"/><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chart" Target="../charts/chart10.xml"/><Relationship Id="rId11" Type="http://schemas.openxmlformats.org/officeDocument/2006/relationships/image" Target="../media/image31.svg"/><Relationship Id="rId5" Type="http://schemas.openxmlformats.org/officeDocument/2006/relationships/chart" Target="../charts/chart9.xml"/><Relationship Id="rId10" Type="http://schemas.openxmlformats.org/officeDocument/2006/relationships/image" Target="../media/image30.png"/><Relationship Id="rId4" Type="http://schemas.openxmlformats.org/officeDocument/2006/relationships/chart" Target="../charts/chart8.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 Id="rId9" Type="http://schemas.openxmlformats.org/officeDocument/2006/relationships/image" Target="../media/image36.sv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chart" Target="../charts/chart24.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 Id="rId9"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3.svg"/><Relationship Id="rId3" Type="http://schemas.openxmlformats.org/officeDocument/2006/relationships/chart" Target="../charts/chart37.xml"/><Relationship Id="rId7" Type="http://schemas.openxmlformats.org/officeDocument/2006/relationships/image" Target="../media/image35.png"/><Relationship Id="rId12" Type="http://schemas.openxmlformats.org/officeDocument/2006/relationships/image" Target="../media/image31.png"/><Relationship Id="rId2" Type="http://schemas.openxmlformats.org/officeDocument/2006/relationships/chart" Target="../charts/chart3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1.svg"/><Relationship Id="rId5" Type="http://schemas.openxmlformats.org/officeDocument/2006/relationships/image" Target="../media/image32.png"/><Relationship Id="rId10" Type="http://schemas.openxmlformats.org/officeDocument/2006/relationships/image" Target="../media/image30.png"/><Relationship Id="rId4" Type="http://schemas.openxmlformats.org/officeDocument/2006/relationships/chart" Target="../charts/chart38.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imalsa.cat/" TargetMode="External"/><Relationship Id="rId7" Type="http://schemas.openxmlformats.org/officeDocument/2006/relationships/image" Target="../media/image38.jpeg"/><Relationship Id="rId2" Type="http://schemas.openxmlformats.org/officeDocument/2006/relationships/hyperlink" Target="mailto:cimalsa@cimalsa.cat"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2.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image" Target="../media/image31.png"/><Relationship Id="rId5" Type="http://schemas.openxmlformats.org/officeDocument/2006/relationships/chart" Target="../charts/chart4.xml"/><Relationship Id="rId10" Type="http://schemas.openxmlformats.org/officeDocument/2006/relationships/image" Target="../media/image31.svg"/><Relationship Id="rId4" Type="http://schemas.openxmlformats.org/officeDocument/2006/relationships/chart" Target="../charts/chart3.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5">
            <a:extLst>
              <a:ext uri="{FF2B5EF4-FFF2-40B4-BE49-F238E27FC236}">
                <a16:creationId xmlns="" xmlns:a16="http://schemas.microsoft.com/office/drawing/2014/main" id="{11B57C63-21B4-4B38-9D3D-6CE8C3330606}"/>
              </a:ext>
            </a:extLst>
          </p:cNvPr>
          <p:cNvSpPr txBox="1"/>
          <p:nvPr/>
        </p:nvSpPr>
        <p:spPr>
          <a:xfrm>
            <a:off x="2256506" y="1050393"/>
            <a:ext cx="7678988" cy="2123658"/>
          </a:xfrm>
          <a:prstGeom prst="rect">
            <a:avLst/>
          </a:prstGeom>
          <a:noFill/>
        </p:spPr>
        <p:txBody>
          <a:bodyPr wrap="square" rtlCol="0">
            <a:spAutoFit/>
          </a:bodyPr>
          <a:lstStyle/>
          <a:p>
            <a:pPr algn="ctr"/>
            <a:r>
              <a:rPr lang="fr-FR" sz="4400" dirty="0">
                <a:solidFill>
                  <a:schemeClr val="accent1">
                    <a:lumMod val="50000"/>
                  </a:schemeClr>
                </a:solidFill>
                <a:latin typeface="Cambria" panose="02040503050406030204" pitchFamily="18" charset="0"/>
                <a:ea typeface="Cambria" panose="02040503050406030204" pitchFamily="18" charset="0"/>
              </a:rPr>
              <a:t>Observatoire des coûts du transport de marchandises par chemin de fer</a:t>
            </a:r>
            <a:endParaRPr lang="ca-ES" sz="4400" dirty="0">
              <a:solidFill>
                <a:schemeClr val="accent1">
                  <a:lumMod val="50000"/>
                </a:schemeClr>
              </a:solidFill>
              <a:latin typeface="Cambria" panose="02040503050406030204" pitchFamily="18" charset="0"/>
              <a:ea typeface="Cambria" panose="02040503050406030204" pitchFamily="18" charset="0"/>
            </a:endParaRPr>
          </a:p>
        </p:txBody>
      </p:sp>
      <p:grpSp>
        <p:nvGrpSpPr>
          <p:cNvPr id="22" name="Grupo 21">
            <a:extLst>
              <a:ext uri="{FF2B5EF4-FFF2-40B4-BE49-F238E27FC236}">
                <a16:creationId xmlns="" xmlns:a16="http://schemas.microsoft.com/office/drawing/2014/main" id="{72F5FE6A-D0BF-4EC5-A950-23374E3691B1}"/>
              </a:ext>
            </a:extLst>
          </p:cNvPr>
          <p:cNvGrpSpPr/>
          <p:nvPr/>
        </p:nvGrpSpPr>
        <p:grpSpPr>
          <a:xfrm>
            <a:off x="6174163" y="4271887"/>
            <a:ext cx="1188062" cy="727720"/>
            <a:chOff x="6646440" y="2885161"/>
            <a:chExt cx="1188062" cy="727720"/>
          </a:xfrm>
        </p:grpSpPr>
        <p:pic>
          <p:nvPicPr>
            <p:cNvPr id="23" name="Picture 2" descr="Resultat d'imatges de catalonia flag">
              <a:extLst>
                <a:ext uri="{FF2B5EF4-FFF2-40B4-BE49-F238E27FC236}">
                  <a16:creationId xmlns="" xmlns:a16="http://schemas.microsoft.com/office/drawing/2014/main" id="{CDF18476-C14A-4BEA-8B62-8A3806BEBC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6441" y="2925671"/>
              <a:ext cx="215855" cy="144000"/>
            </a:xfrm>
            <a:prstGeom prst="rect">
              <a:avLst/>
            </a:prstGeom>
            <a:noFill/>
          </p:spPr>
        </p:pic>
        <p:pic>
          <p:nvPicPr>
            <p:cNvPr id="25" name="Picture 4" descr="Resultat d'imatges de spain flag">
              <a:extLst>
                <a:ext uri="{FF2B5EF4-FFF2-40B4-BE49-F238E27FC236}">
                  <a16:creationId xmlns="" xmlns:a16="http://schemas.microsoft.com/office/drawing/2014/main" id="{BC00F71D-E4C1-41A6-8991-3E4755E9D5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6440" y="3086864"/>
              <a:ext cx="215855" cy="144000"/>
            </a:xfrm>
            <a:prstGeom prst="rect">
              <a:avLst/>
            </a:prstGeom>
            <a:noFill/>
          </p:spPr>
        </p:pic>
        <p:pic>
          <p:nvPicPr>
            <p:cNvPr id="35" name="Picture 6" descr="Resultat d'imatges de uk flag">
              <a:extLst>
                <a:ext uri="{FF2B5EF4-FFF2-40B4-BE49-F238E27FC236}">
                  <a16:creationId xmlns="" xmlns:a16="http://schemas.microsoft.com/office/drawing/2014/main" id="{07327F7F-57C8-4447-A398-1ED90BE87E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440" y="3255383"/>
              <a:ext cx="215704" cy="144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Resultat d'imatges de french flag">
              <a:extLst>
                <a:ext uri="{FF2B5EF4-FFF2-40B4-BE49-F238E27FC236}">
                  <a16:creationId xmlns="" xmlns:a16="http://schemas.microsoft.com/office/drawing/2014/main" id="{D0CD0F12-DC62-4C01-B654-8438AD2CD6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6440" y="3428002"/>
              <a:ext cx="215569" cy="144000"/>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 xmlns:a16="http://schemas.microsoft.com/office/drawing/2014/main" id="{BDE1DE95-5312-430E-9580-60115B38030D}"/>
                </a:ext>
              </a:extLst>
            </p:cNvPr>
            <p:cNvSpPr txBox="1"/>
            <p:nvPr/>
          </p:nvSpPr>
          <p:spPr>
            <a:xfrm>
              <a:off x="6820301" y="2885161"/>
              <a:ext cx="952505" cy="230832"/>
            </a:xfrm>
            <a:prstGeom prst="rect">
              <a:avLst/>
            </a:prstGeom>
            <a:noFill/>
          </p:spPr>
          <p:txBody>
            <a:bodyPr wrap="none" rtlCol="0">
              <a:spAutoFit/>
            </a:bodyPr>
            <a:lstStyle/>
            <a:p>
              <a:r>
                <a:rPr lang="ca-ES" sz="900" b="1" dirty="0">
                  <a:solidFill>
                    <a:sysClr val="windowText" lastClr="000000"/>
                  </a:solidFill>
                </a:rPr>
                <a:t>Versió en català</a:t>
              </a:r>
            </a:p>
          </p:txBody>
        </p:sp>
        <p:sp>
          <p:nvSpPr>
            <p:cNvPr id="38" name="CuadroTexto 37">
              <a:extLst>
                <a:ext uri="{FF2B5EF4-FFF2-40B4-BE49-F238E27FC236}">
                  <a16:creationId xmlns="" xmlns:a16="http://schemas.microsoft.com/office/drawing/2014/main" id="{2C06032A-2A28-4DFA-A505-9325ACD8283A}"/>
                </a:ext>
              </a:extLst>
            </p:cNvPr>
            <p:cNvSpPr txBox="1"/>
            <p:nvPr/>
          </p:nvSpPr>
          <p:spPr>
            <a:xfrm>
              <a:off x="6830701" y="3045750"/>
              <a:ext cx="1003801" cy="230832"/>
            </a:xfrm>
            <a:prstGeom prst="rect">
              <a:avLst/>
            </a:prstGeom>
            <a:noFill/>
          </p:spPr>
          <p:txBody>
            <a:bodyPr wrap="none" rtlCol="0">
              <a:spAutoFit/>
            </a:bodyPr>
            <a:lstStyle/>
            <a:p>
              <a:r>
                <a:rPr lang="ca-ES" sz="900" dirty="0">
                  <a:solidFill>
                    <a:sysClr val="windowText" lastClr="000000"/>
                  </a:solidFill>
                </a:rPr>
                <a:t>Versió en castellà</a:t>
              </a:r>
            </a:p>
          </p:txBody>
        </p:sp>
        <p:sp>
          <p:nvSpPr>
            <p:cNvPr id="39" name="CuadroTexto 38">
              <a:extLst>
                <a:ext uri="{FF2B5EF4-FFF2-40B4-BE49-F238E27FC236}">
                  <a16:creationId xmlns="" xmlns:a16="http://schemas.microsoft.com/office/drawing/2014/main" id="{5F18DD0C-B470-48D9-BC79-9F76D2F6A60A}"/>
                </a:ext>
              </a:extLst>
            </p:cNvPr>
            <p:cNvSpPr txBox="1"/>
            <p:nvPr/>
          </p:nvSpPr>
          <p:spPr>
            <a:xfrm>
              <a:off x="6830701" y="3205934"/>
              <a:ext cx="950901" cy="230832"/>
            </a:xfrm>
            <a:prstGeom prst="rect">
              <a:avLst/>
            </a:prstGeom>
            <a:noFill/>
          </p:spPr>
          <p:txBody>
            <a:bodyPr wrap="none" rtlCol="0">
              <a:spAutoFit/>
            </a:bodyPr>
            <a:lstStyle/>
            <a:p>
              <a:r>
                <a:rPr lang="ca-ES" sz="900" dirty="0"/>
                <a:t>Versió en anglès</a:t>
              </a:r>
            </a:p>
          </p:txBody>
        </p:sp>
        <p:sp>
          <p:nvSpPr>
            <p:cNvPr id="40" name="CuadroTexto 39">
              <a:extLst>
                <a:ext uri="{FF2B5EF4-FFF2-40B4-BE49-F238E27FC236}">
                  <a16:creationId xmlns="" xmlns:a16="http://schemas.microsoft.com/office/drawing/2014/main" id="{4A45447B-2EE2-4AA7-A93B-29178FD44FE8}"/>
                </a:ext>
              </a:extLst>
            </p:cNvPr>
            <p:cNvSpPr txBox="1"/>
            <p:nvPr/>
          </p:nvSpPr>
          <p:spPr>
            <a:xfrm>
              <a:off x="6839537" y="3382049"/>
              <a:ext cx="992579" cy="230832"/>
            </a:xfrm>
            <a:prstGeom prst="rect">
              <a:avLst/>
            </a:prstGeom>
            <a:noFill/>
          </p:spPr>
          <p:txBody>
            <a:bodyPr wrap="none" rtlCol="0">
              <a:spAutoFit/>
            </a:bodyPr>
            <a:lstStyle/>
            <a:p>
              <a:r>
                <a:rPr lang="ca-ES" sz="900" dirty="0" err="1">
                  <a:solidFill>
                    <a:sysClr val="windowText" lastClr="000000"/>
                  </a:solidFill>
                </a:rPr>
                <a:t>Version</a:t>
              </a:r>
              <a:r>
                <a:rPr lang="ca-ES" sz="900" dirty="0">
                  <a:solidFill>
                    <a:sysClr val="windowText" lastClr="000000"/>
                  </a:solidFill>
                </a:rPr>
                <a:t> </a:t>
              </a:r>
              <a:r>
                <a:rPr lang="ca-ES" sz="900" dirty="0" err="1">
                  <a:solidFill>
                    <a:sysClr val="windowText" lastClr="000000"/>
                  </a:solidFill>
                </a:rPr>
                <a:t>française</a:t>
              </a:r>
              <a:endParaRPr lang="ca-ES" sz="900" dirty="0">
                <a:solidFill>
                  <a:sysClr val="windowText" lastClr="000000"/>
                </a:solidFill>
              </a:endParaRPr>
            </a:p>
          </p:txBody>
        </p:sp>
      </p:grpSp>
      <p:grpSp>
        <p:nvGrpSpPr>
          <p:cNvPr id="41" name="Grupo 40">
            <a:extLst>
              <a:ext uri="{FF2B5EF4-FFF2-40B4-BE49-F238E27FC236}">
                <a16:creationId xmlns="" xmlns:a16="http://schemas.microsoft.com/office/drawing/2014/main" id="{5BFEDF10-A1AA-49C7-9326-2F5BA67C4C32}"/>
              </a:ext>
            </a:extLst>
          </p:cNvPr>
          <p:cNvGrpSpPr/>
          <p:nvPr/>
        </p:nvGrpSpPr>
        <p:grpSpPr>
          <a:xfrm>
            <a:off x="4829775" y="4264513"/>
            <a:ext cx="1188000" cy="744844"/>
            <a:chOff x="5508524" y="2877787"/>
            <a:chExt cx="1188000" cy="744844"/>
          </a:xfrm>
        </p:grpSpPr>
        <p:sp>
          <p:nvSpPr>
            <p:cNvPr id="42" name="Rectángulo 41">
              <a:extLst>
                <a:ext uri="{FF2B5EF4-FFF2-40B4-BE49-F238E27FC236}">
                  <a16:creationId xmlns="" xmlns:a16="http://schemas.microsoft.com/office/drawing/2014/main" id="{B7639C16-727B-40C5-A9B2-25109EB5A7DD}"/>
                </a:ext>
              </a:extLst>
            </p:cNvPr>
            <p:cNvSpPr/>
            <p:nvPr/>
          </p:nvSpPr>
          <p:spPr>
            <a:xfrm>
              <a:off x="5508524" y="2877787"/>
              <a:ext cx="1188000" cy="744844"/>
            </a:xfrm>
            <a:prstGeom prst="rect">
              <a:avLst/>
            </a:prstGeom>
            <a:solidFill>
              <a:schemeClr val="accent1">
                <a:lumMod val="50000"/>
              </a:schemeClr>
            </a:solidFill>
            <a:ln w="63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3" name="7 Rectángulo">
              <a:extLst>
                <a:ext uri="{FF2B5EF4-FFF2-40B4-BE49-F238E27FC236}">
                  <a16:creationId xmlns="" xmlns:a16="http://schemas.microsoft.com/office/drawing/2014/main" id="{8EFE6015-2B34-4DFA-90A2-CAA3C9004133}"/>
                </a:ext>
              </a:extLst>
            </p:cNvPr>
            <p:cNvSpPr/>
            <p:nvPr/>
          </p:nvSpPr>
          <p:spPr>
            <a:xfrm>
              <a:off x="5579405" y="2881427"/>
              <a:ext cx="1051200" cy="738664"/>
            </a:xfrm>
            <a:prstGeom prst="rect">
              <a:avLst/>
            </a:prstGeom>
            <a:solidFill>
              <a:schemeClr val="accent1">
                <a:lumMod val="50000"/>
              </a:schemeClr>
            </a:solidFill>
          </p:spPr>
          <p:txBody>
            <a:bodyPr wrap="square" rtlCol="0">
              <a:spAutoFit/>
            </a:bodyPr>
            <a:lstStyle/>
            <a:p>
              <a:pPr algn="ctr"/>
              <a:r>
                <a:rPr lang="ca-ES" sz="2800" dirty="0">
                  <a:solidFill>
                    <a:schemeClr val="bg1"/>
                  </a:solidFill>
                  <a:latin typeface="+mj-lt"/>
                </a:rPr>
                <a:t>2019</a:t>
              </a:r>
            </a:p>
            <a:p>
              <a:pPr algn="ctr"/>
              <a:r>
                <a:rPr lang="ca-ES" sz="1400" dirty="0">
                  <a:solidFill>
                    <a:schemeClr val="bg1"/>
                  </a:solidFill>
                  <a:latin typeface="+mj-lt"/>
                </a:rPr>
                <a:t>1</a:t>
              </a:r>
              <a:r>
                <a:rPr lang="ca-ES" sz="1400" baseline="30000" dirty="0">
                  <a:solidFill>
                    <a:schemeClr val="bg1"/>
                  </a:solidFill>
                  <a:latin typeface="+mj-lt"/>
                </a:rPr>
                <a:t>a</a:t>
              </a:r>
              <a:r>
                <a:rPr lang="ca-ES" sz="1400" dirty="0">
                  <a:solidFill>
                    <a:schemeClr val="bg1"/>
                  </a:solidFill>
                  <a:latin typeface="+mj-lt"/>
                </a:rPr>
                <a:t> </a:t>
              </a:r>
              <a:r>
                <a:rPr lang="ca-ES" sz="1400" dirty="0" err="1" smtClean="0">
                  <a:solidFill>
                    <a:schemeClr val="bg1"/>
                  </a:solidFill>
                  <a:latin typeface="+mj-lt"/>
                </a:rPr>
                <a:t>edition</a:t>
              </a:r>
              <a:endParaRPr lang="ca-ES" sz="1400" dirty="0">
                <a:solidFill>
                  <a:schemeClr val="bg1"/>
                </a:solidFill>
                <a:latin typeface="+mj-lt"/>
              </a:endParaRPr>
            </a:p>
          </p:txBody>
        </p:sp>
      </p:grpSp>
      <p:sp>
        <p:nvSpPr>
          <p:cNvPr id="44" name="Rectángulo 43">
            <a:extLst>
              <a:ext uri="{FF2B5EF4-FFF2-40B4-BE49-F238E27FC236}">
                <a16:creationId xmlns="" xmlns:a16="http://schemas.microsoft.com/office/drawing/2014/main" id="{F7AB25C9-0F1F-482C-8410-BDEDBD00414E}"/>
              </a:ext>
            </a:extLst>
          </p:cNvPr>
          <p:cNvSpPr/>
          <p:nvPr/>
        </p:nvSpPr>
        <p:spPr>
          <a:xfrm>
            <a:off x="6040964" y="4204950"/>
            <a:ext cx="1268361" cy="58758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5" name="Rectángulo 44">
            <a:extLst>
              <a:ext uri="{FF2B5EF4-FFF2-40B4-BE49-F238E27FC236}">
                <a16:creationId xmlns="" xmlns:a16="http://schemas.microsoft.com/office/drawing/2014/main" id="{EE11F954-CCAA-4341-8BF8-18095DB6F966}"/>
              </a:ext>
            </a:extLst>
          </p:cNvPr>
          <p:cNvSpPr/>
          <p:nvPr/>
        </p:nvSpPr>
        <p:spPr>
          <a:xfrm>
            <a:off x="6099671" y="4264103"/>
            <a:ext cx="1232843" cy="744844"/>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 name="Grupo 1">
            <a:extLst>
              <a:ext uri="{FF2B5EF4-FFF2-40B4-BE49-F238E27FC236}">
                <a16:creationId xmlns="" xmlns:a16="http://schemas.microsoft.com/office/drawing/2014/main" id="{97315CDA-12CF-4A04-8C39-E74A012780F6}"/>
              </a:ext>
            </a:extLst>
          </p:cNvPr>
          <p:cNvGrpSpPr/>
          <p:nvPr/>
        </p:nvGrpSpPr>
        <p:grpSpPr>
          <a:xfrm>
            <a:off x="4215493" y="5446332"/>
            <a:ext cx="5445987" cy="478683"/>
            <a:chOff x="4345338" y="5122253"/>
            <a:chExt cx="5445987" cy="478683"/>
          </a:xfrm>
        </p:grpSpPr>
        <p:pic>
          <p:nvPicPr>
            <p:cNvPr id="49" name="8 Imagen">
              <a:extLst>
                <a:ext uri="{FF2B5EF4-FFF2-40B4-BE49-F238E27FC236}">
                  <a16:creationId xmlns="" xmlns:a16="http://schemas.microsoft.com/office/drawing/2014/main" id="{251885DA-1A2B-4819-8C48-C4861FB59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877" y="5178847"/>
              <a:ext cx="1789448" cy="365494"/>
            </a:xfrm>
            <a:prstGeom prst="rect">
              <a:avLst/>
            </a:prstGeom>
          </p:spPr>
        </p:pic>
        <p:pic>
          <p:nvPicPr>
            <p:cNvPr id="55" name="Imagen 54" descr="https://trello-attachments.s3.amazonaws.com/5a74835aab7890d6cbe85e2e/5b081dae0f95864c97f818f0/0a50183d6e8b9af012c6eb758e00824c/TRAILS-LogoQ-HD.png">
              <a:extLst>
                <a:ext uri="{FF2B5EF4-FFF2-40B4-BE49-F238E27FC236}">
                  <a16:creationId xmlns="" xmlns:a16="http://schemas.microsoft.com/office/drawing/2014/main" id="{A8F42401-ABBE-4D09-8F10-7C2B12A29A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21" t="11678" r="3459" b="12354"/>
            <a:stretch/>
          </p:blipFill>
          <p:spPr bwMode="auto">
            <a:xfrm>
              <a:off x="4345338" y="5122253"/>
              <a:ext cx="947376" cy="478683"/>
            </a:xfrm>
            <a:prstGeom prst="rect">
              <a:avLst/>
            </a:prstGeom>
            <a:noFill/>
            <a:ln>
              <a:noFill/>
            </a:ln>
            <a:extLst>
              <a:ext uri="{53640926-AAD7-44D8-BBD7-CCE9431645EC}">
                <a14:shadowObscured xmlns:a14="http://schemas.microsoft.com/office/drawing/2010/main"/>
              </a:ext>
            </a:extLst>
          </p:spPr>
        </p:pic>
        <p:pic>
          <p:nvPicPr>
            <p:cNvPr id="56" name="Imagen 55" descr="Resultat d'imatges de interreg poctefa">
              <a:extLst>
                <a:ext uri="{FF2B5EF4-FFF2-40B4-BE49-F238E27FC236}">
                  <a16:creationId xmlns="" xmlns:a16="http://schemas.microsoft.com/office/drawing/2014/main" id="{85B59025-DAF7-41E8-B935-B85AFCFC046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5" t="19626" r="7479" b="19792"/>
            <a:stretch/>
          </p:blipFill>
          <p:spPr bwMode="auto">
            <a:xfrm>
              <a:off x="5936571" y="5187563"/>
              <a:ext cx="1421448" cy="348063"/>
            </a:xfrm>
            <a:prstGeom prst="rect">
              <a:avLst/>
            </a:prstGeom>
            <a:noFill/>
            <a:ln>
              <a:noFill/>
            </a:ln>
            <a:extLst>
              <a:ext uri="{53640926-AAD7-44D8-BBD7-CCE9431645EC}">
                <a14:shadowObscured xmlns:a14="http://schemas.microsoft.com/office/drawing/2010/main"/>
              </a:ext>
            </a:extLst>
          </p:spPr>
        </p:pic>
      </p:grpSp>
      <p:sp>
        <p:nvSpPr>
          <p:cNvPr id="24" name="CuadroTexto 23">
            <a:extLst>
              <a:ext uri="{FF2B5EF4-FFF2-40B4-BE49-F238E27FC236}">
                <a16:creationId xmlns="" xmlns:a16="http://schemas.microsoft.com/office/drawing/2014/main" id="{BFA7471A-2BE9-43B2-9F07-D3361EE866D3}"/>
              </a:ext>
            </a:extLst>
          </p:cNvPr>
          <p:cNvSpPr txBox="1"/>
          <p:nvPr/>
        </p:nvSpPr>
        <p:spPr>
          <a:xfrm>
            <a:off x="4022102" y="3697437"/>
            <a:ext cx="4147796" cy="340991"/>
          </a:xfrm>
          <a:prstGeom prst="rect">
            <a:avLst/>
          </a:prstGeom>
          <a:solidFill>
            <a:srgbClr val="DAE3F3"/>
          </a:solidFill>
        </p:spPr>
        <p:txBody>
          <a:bodyPr wrap="square" rtlCol="0">
            <a:spAutoFit/>
          </a:bodyPr>
          <a:lstStyle/>
          <a:p>
            <a:pPr marL="180000" lvl="1" algn="ctr" defTabSz="180000">
              <a:lnSpc>
                <a:spcPts val="2100"/>
              </a:lnSpc>
              <a:spcAft>
                <a:spcPts val="600"/>
              </a:spcAft>
              <a:tabLst>
                <a:tab pos="180000" algn="l"/>
              </a:tabLst>
            </a:pPr>
            <a:r>
              <a:rPr lang="ca-ES" sz="1600" b="1" dirty="0" err="1">
                <a:latin typeface="Cambria" panose="02040503050406030204" pitchFamily="18" charset="0"/>
                <a:ea typeface="Cambria" panose="02040503050406030204" pitchFamily="18" charset="0"/>
              </a:rPr>
              <a:t>Sommaire</a:t>
            </a:r>
            <a:r>
              <a:rPr lang="ca-ES" sz="1600" b="1" dirty="0">
                <a:latin typeface="Cambria" panose="02040503050406030204" pitchFamily="18" charset="0"/>
                <a:ea typeface="Cambria" panose="02040503050406030204" pitchFamily="18" charset="0"/>
              </a:rPr>
              <a:t> </a:t>
            </a:r>
            <a:r>
              <a:rPr lang="ca-ES" sz="1600" b="1" dirty="0" err="1">
                <a:latin typeface="Cambria" panose="02040503050406030204" pitchFamily="18" charset="0"/>
                <a:ea typeface="Cambria" panose="02040503050406030204" pitchFamily="18" charset="0"/>
              </a:rPr>
              <a:t>exécutif</a:t>
            </a:r>
            <a:endParaRPr lang="ca-ES" sz="1600" b="1" dirty="0">
              <a:latin typeface="Cambria" panose="02040503050406030204" pitchFamily="18" charset="0"/>
              <a:ea typeface="Cambria" panose="02040503050406030204" pitchFamily="18" charset="0"/>
            </a:endParaRPr>
          </a:p>
        </p:txBody>
      </p:sp>
      <p:pic>
        <p:nvPicPr>
          <p:cNvPr id="26" name="Picture 2" descr="N:\DADES_TRANSVERSALS\DADES_TREBALL\LOGOTIPS\logos_CIMALSA_propis\CIMALSA\COLOR_pant\Logo_Cimalsa COL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2788" y="5410506"/>
            <a:ext cx="116442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9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 name="Gráfico 152">
            <a:extLst>
              <a:ext uri="{FF2B5EF4-FFF2-40B4-BE49-F238E27FC236}">
                <a16:creationId xmlns="" xmlns:a16="http://schemas.microsoft.com/office/drawing/2014/main" id="{181A7690-0993-4E8A-B433-C16377E5C795}"/>
              </a:ext>
            </a:extLst>
          </p:cNvPr>
          <p:cNvGraphicFramePr>
            <a:graphicFrameLocks/>
          </p:cNvGraphicFramePr>
          <p:nvPr>
            <p:extLst>
              <p:ext uri="{D42A27DB-BD31-4B8C-83A1-F6EECF244321}">
                <p14:modId xmlns:p14="http://schemas.microsoft.com/office/powerpoint/2010/main" val="3838889434"/>
              </p:ext>
            </p:extLst>
          </p:nvPr>
        </p:nvGraphicFramePr>
        <p:xfrm>
          <a:off x="7165794" y="3297664"/>
          <a:ext cx="1825107" cy="10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Gráfico 153">
            <a:extLst>
              <a:ext uri="{FF2B5EF4-FFF2-40B4-BE49-F238E27FC236}">
                <a16:creationId xmlns="" xmlns:a16="http://schemas.microsoft.com/office/drawing/2014/main" id="{9D050D91-15A1-408A-9534-B5E8683C7C61}"/>
              </a:ext>
            </a:extLst>
          </p:cNvPr>
          <p:cNvGraphicFramePr>
            <a:graphicFrameLocks/>
          </p:cNvGraphicFramePr>
          <p:nvPr>
            <p:extLst>
              <p:ext uri="{D42A27DB-BD31-4B8C-83A1-F6EECF244321}">
                <p14:modId xmlns:p14="http://schemas.microsoft.com/office/powerpoint/2010/main" val="2935686445"/>
              </p:ext>
            </p:extLst>
          </p:nvPr>
        </p:nvGraphicFramePr>
        <p:xfrm>
          <a:off x="9324041" y="3297664"/>
          <a:ext cx="1827149" cy="1086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5" name="Gráfico 154">
            <a:extLst>
              <a:ext uri="{FF2B5EF4-FFF2-40B4-BE49-F238E27FC236}">
                <a16:creationId xmlns="" xmlns:a16="http://schemas.microsoft.com/office/drawing/2014/main" id="{74D53E43-6B78-43F2-A4D0-A8F22D2E49FC}"/>
              </a:ext>
            </a:extLst>
          </p:cNvPr>
          <p:cNvGraphicFramePr>
            <a:graphicFrameLocks/>
          </p:cNvGraphicFramePr>
          <p:nvPr>
            <p:extLst>
              <p:ext uri="{D42A27DB-BD31-4B8C-83A1-F6EECF244321}">
                <p14:modId xmlns:p14="http://schemas.microsoft.com/office/powerpoint/2010/main" val="847711899"/>
              </p:ext>
            </p:extLst>
          </p:nvPr>
        </p:nvGraphicFramePr>
        <p:xfrm>
          <a:off x="7165794" y="4706974"/>
          <a:ext cx="1831911" cy="108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6" name="Gráfico 155">
            <a:extLst>
              <a:ext uri="{FF2B5EF4-FFF2-40B4-BE49-F238E27FC236}">
                <a16:creationId xmlns="" xmlns:a16="http://schemas.microsoft.com/office/drawing/2014/main" id="{12050E05-D06E-4942-94F7-DA93A2CC3C1C}"/>
              </a:ext>
            </a:extLst>
          </p:cNvPr>
          <p:cNvGraphicFramePr>
            <a:graphicFrameLocks/>
          </p:cNvGraphicFramePr>
          <p:nvPr>
            <p:extLst>
              <p:ext uri="{D42A27DB-BD31-4B8C-83A1-F6EECF244321}">
                <p14:modId xmlns:p14="http://schemas.microsoft.com/office/powerpoint/2010/main" val="1798780052"/>
              </p:ext>
            </p:extLst>
          </p:nvPr>
        </p:nvGraphicFramePr>
        <p:xfrm>
          <a:off x="9324041" y="4706974"/>
          <a:ext cx="1820346" cy="108952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ángulo 8">
            <a:extLst>
              <a:ext uri="{FF2B5EF4-FFF2-40B4-BE49-F238E27FC236}">
                <a16:creationId xmlns="" xmlns:a16="http://schemas.microsoft.com/office/drawing/2014/main" id="{8232651C-EC4C-4B5F-BF2F-E6737F651434}"/>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2. </a:t>
            </a:r>
            <a:r>
              <a:rPr lang="fr-FR" sz="2400" dirty="0">
                <a:solidFill>
                  <a:schemeClr val="bg1"/>
                </a:solidFill>
                <a:latin typeface="Cambria" panose="02040503050406030204" pitchFamily="18" charset="0"/>
                <a:ea typeface="Cambria" panose="02040503050406030204" pitchFamily="18" charset="0"/>
              </a:rPr>
              <a:t>Structure des coûts et durabilité </a:t>
            </a:r>
            <a:endParaRPr lang="ca-ES" sz="2400" dirty="0">
              <a:solidFill>
                <a:schemeClr val="bg1"/>
              </a:solidFill>
              <a:latin typeface="Cambria" panose="02040503050406030204" pitchFamily="18" charset="0"/>
              <a:ea typeface="Cambria" panose="02040503050406030204" pitchFamily="18" charset="0"/>
            </a:endParaRPr>
          </a:p>
        </p:txBody>
      </p:sp>
      <p:sp>
        <p:nvSpPr>
          <p:cNvPr id="11" name="Rectángulo 10">
            <a:extLst>
              <a:ext uri="{FF2B5EF4-FFF2-40B4-BE49-F238E27FC236}">
                <a16:creationId xmlns="" xmlns:a16="http://schemas.microsoft.com/office/drawing/2014/main" id="{02B2A917-5219-457C-8015-E1B0F9DA6967}"/>
              </a:ext>
            </a:extLst>
          </p:cNvPr>
          <p:cNvSpPr/>
          <p:nvPr/>
        </p:nvSpPr>
        <p:spPr>
          <a:xfrm>
            <a:off x="445271" y="992685"/>
            <a:ext cx="11412900" cy="69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10</a:t>
            </a:r>
            <a:r>
              <a:rPr lang="ca-ES" sz="2000" dirty="0" smtClean="0">
                <a:solidFill>
                  <a:srgbClr val="203864"/>
                </a:solidFill>
                <a:latin typeface="Cambria" panose="02040503050406030204" pitchFamily="18" charset="0"/>
                <a:ea typeface="Cambria" panose="02040503050406030204" pitchFamily="18" charset="0"/>
              </a:rPr>
              <a:t>.</a:t>
            </a:r>
            <a:r>
              <a:rPr lang="fr-FR" sz="2000" dirty="0">
                <a:solidFill>
                  <a:srgbClr val="203864"/>
                </a:solidFill>
                <a:latin typeface="Cambria" panose="02040503050406030204" pitchFamily="18" charset="0"/>
                <a:ea typeface="Cambria" panose="02040503050406030204" pitchFamily="18" charset="0"/>
              </a:rPr>
              <a:t> Wagons porte-voitures de largeur UIC, longueur 740 m et propulsion électrique (2 locomotives, 26 wagons, 260 voitures, charge utile 559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12" name="Grupo 11">
            <a:extLst>
              <a:ext uri="{FF2B5EF4-FFF2-40B4-BE49-F238E27FC236}">
                <a16:creationId xmlns="" xmlns:a16="http://schemas.microsoft.com/office/drawing/2014/main" id="{ECC61C6C-BFFE-4B3C-993A-34CFF25AD949}"/>
              </a:ext>
            </a:extLst>
          </p:cNvPr>
          <p:cNvGrpSpPr/>
          <p:nvPr/>
        </p:nvGrpSpPr>
        <p:grpSpPr>
          <a:xfrm>
            <a:off x="1019005" y="2532832"/>
            <a:ext cx="4403948" cy="2052000"/>
            <a:chOff x="6179672" y="7842936"/>
            <a:chExt cx="4403948" cy="2052000"/>
          </a:xfrm>
        </p:grpSpPr>
        <p:grpSp>
          <p:nvGrpSpPr>
            <p:cNvPr id="7" name="Grupo 6">
              <a:extLst>
                <a:ext uri="{FF2B5EF4-FFF2-40B4-BE49-F238E27FC236}">
                  <a16:creationId xmlns="" xmlns:a16="http://schemas.microsoft.com/office/drawing/2014/main" id="{4631AE1D-A79F-4771-A058-1E11B4A4DF67}"/>
                </a:ext>
              </a:extLst>
            </p:cNvPr>
            <p:cNvGrpSpPr/>
            <p:nvPr/>
          </p:nvGrpSpPr>
          <p:grpSpPr>
            <a:xfrm>
              <a:off x="6179672" y="7842936"/>
              <a:ext cx="4403948" cy="2052000"/>
              <a:chOff x="5444147" y="7295153"/>
              <a:chExt cx="4403948" cy="2052000"/>
            </a:xfrm>
          </p:grpSpPr>
          <p:graphicFrame>
            <p:nvGraphicFramePr>
              <p:cNvPr id="88" name="Gráfico 87">
                <a:extLst>
                  <a:ext uri="{FF2B5EF4-FFF2-40B4-BE49-F238E27FC236}">
                    <a16:creationId xmlns="" xmlns:a16="http://schemas.microsoft.com/office/drawing/2014/main" id="{00000000-0008-0000-0800-000005000000}"/>
                  </a:ext>
                </a:extLst>
              </p:cNvPr>
              <p:cNvGraphicFramePr/>
              <p:nvPr>
                <p:extLst>
                  <p:ext uri="{D42A27DB-BD31-4B8C-83A1-F6EECF244321}">
                    <p14:modId xmlns:p14="http://schemas.microsoft.com/office/powerpoint/2010/main" val="1349840946"/>
                  </p:ext>
                </p:extLst>
              </p:nvPr>
            </p:nvGraphicFramePr>
            <p:xfrm>
              <a:off x="5444147" y="7295153"/>
              <a:ext cx="2001600" cy="205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9" name="Gráfico 88">
                <a:extLst>
                  <a:ext uri="{FF2B5EF4-FFF2-40B4-BE49-F238E27FC236}">
                    <a16:creationId xmlns="" xmlns:a16="http://schemas.microsoft.com/office/drawing/2014/main" id="{00000000-0008-0000-0800-00000A000000}"/>
                  </a:ext>
                </a:extLst>
              </p:cNvPr>
              <p:cNvGraphicFramePr/>
              <p:nvPr>
                <p:extLst>
                  <p:ext uri="{D42A27DB-BD31-4B8C-83A1-F6EECF244321}">
                    <p14:modId xmlns:p14="http://schemas.microsoft.com/office/powerpoint/2010/main" val="2476338210"/>
                  </p:ext>
                </p:extLst>
              </p:nvPr>
            </p:nvGraphicFramePr>
            <p:xfrm>
              <a:off x="7846495" y="7295153"/>
              <a:ext cx="2001600" cy="2052000"/>
            </p:xfrm>
            <a:graphic>
              <a:graphicData uri="http://schemas.openxmlformats.org/drawingml/2006/chart">
                <c:chart xmlns:c="http://schemas.openxmlformats.org/drawingml/2006/chart" xmlns:r="http://schemas.openxmlformats.org/officeDocument/2006/relationships" r:id="rId7"/>
              </a:graphicData>
            </a:graphic>
          </p:graphicFrame>
        </p:grpSp>
        <p:sp>
          <p:nvSpPr>
            <p:cNvPr id="85" name="CuadroTexto 84">
              <a:extLst>
                <a:ext uri="{FF2B5EF4-FFF2-40B4-BE49-F238E27FC236}">
                  <a16:creationId xmlns="" xmlns:a16="http://schemas.microsoft.com/office/drawing/2014/main" id="{A6A2EC8B-7D36-4B87-A3DF-9E306BEB2A27}"/>
                </a:ext>
              </a:extLst>
            </p:cNvPr>
            <p:cNvSpPr txBox="1"/>
            <p:nvPr/>
          </p:nvSpPr>
          <p:spPr>
            <a:xfrm>
              <a:off x="6686450" y="8813840"/>
              <a:ext cx="1017935" cy="461665"/>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2.421.829 € </a:t>
              </a:r>
              <a:r>
                <a:rPr lang="ca-ES" sz="1200" b="1" dirty="0" err="1" smtClean="0">
                  <a:latin typeface="Cambria" panose="02040503050406030204" pitchFamily="18" charset="0"/>
                  <a:ea typeface="Cambria" panose="02040503050406030204" pitchFamily="18" charset="0"/>
                </a:rPr>
                <a:t>anuels</a:t>
              </a:r>
              <a:endParaRPr lang="ca-ES" sz="1200" b="1" dirty="0">
                <a:latin typeface="Cambria" panose="02040503050406030204" pitchFamily="18" charset="0"/>
                <a:ea typeface="Cambria" panose="02040503050406030204" pitchFamily="18" charset="0"/>
              </a:endParaRPr>
            </a:p>
          </p:txBody>
        </p:sp>
        <p:sp>
          <p:nvSpPr>
            <p:cNvPr id="86" name="CuadroTexto 85">
              <a:extLst>
                <a:ext uri="{FF2B5EF4-FFF2-40B4-BE49-F238E27FC236}">
                  <a16:creationId xmlns="" xmlns:a16="http://schemas.microsoft.com/office/drawing/2014/main" id="{8A1C8000-3ECB-4D1A-BDA1-3C74F25A5941}"/>
                </a:ext>
              </a:extLst>
            </p:cNvPr>
            <p:cNvSpPr txBox="1"/>
            <p:nvPr/>
          </p:nvSpPr>
          <p:spPr>
            <a:xfrm>
              <a:off x="9086437" y="8813840"/>
              <a:ext cx="1017935" cy="461665"/>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2.481.380 € </a:t>
              </a:r>
              <a:r>
                <a:rPr lang="ca-ES" sz="1200" b="1" dirty="0" err="1" smtClean="0">
                  <a:latin typeface="Cambria" panose="02040503050406030204" pitchFamily="18" charset="0"/>
                  <a:ea typeface="Cambria" panose="02040503050406030204" pitchFamily="18" charset="0"/>
                </a:rPr>
                <a:t>anuels</a:t>
              </a:r>
              <a:endParaRPr lang="ca-ES" sz="1200" b="1" dirty="0">
                <a:latin typeface="Cambria" panose="02040503050406030204" pitchFamily="18" charset="0"/>
                <a:ea typeface="Cambria" panose="02040503050406030204" pitchFamily="18" charset="0"/>
              </a:endParaRPr>
            </a:p>
          </p:txBody>
        </p:sp>
      </p:grpSp>
      <p:sp>
        <p:nvSpPr>
          <p:cNvPr id="108" name="Rectángulo 107">
            <a:extLst>
              <a:ext uri="{FF2B5EF4-FFF2-40B4-BE49-F238E27FC236}">
                <a16:creationId xmlns="" xmlns:a16="http://schemas.microsoft.com/office/drawing/2014/main" id="{B65609E1-4EC5-42F3-B75A-2A073E1324B7}"/>
              </a:ext>
            </a:extLst>
          </p:cNvPr>
          <p:cNvSpPr/>
          <p:nvPr/>
        </p:nvSpPr>
        <p:spPr>
          <a:xfrm>
            <a:off x="645872" y="1803632"/>
            <a:ext cx="5247993" cy="4236621"/>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0" name="Picture 2" descr="Resultado de imagen de bandera espaÃ±a">
            <a:extLst>
              <a:ext uri="{FF2B5EF4-FFF2-40B4-BE49-F238E27FC236}">
                <a16:creationId xmlns="" xmlns:a16="http://schemas.microsoft.com/office/drawing/2014/main" id="{635584BD-F7A4-4CD2-BF31-01F129AF2C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394" y="2678934"/>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Resultado de imagen de bandera francia">
            <a:extLst>
              <a:ext uri="{FF2B5EF4-FFF2-40B4-BE49-F238E27FC236}">
                <a16:creationId xmlns="" xmlns:a16="http://schemas.microsoft.com/office/drawing/2014/main" id="{2A0EA4E4-A269-4D2C-928E-C2076AA0B8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251" y="2677817"/>
            <a:ext cx="353958" cy="235542"/>
          </a:xfrm>
          <a:prstGeom prst="rect">
            <a:avLst/>
          </a:prstGeom>
          <a:noFill/>
          <a:extLst>
            <a:ext uri="{909E8E84-426E-40DD-AFC4-6F175D3DCCD1}">
              <a14:hiddenFill xmlns:a14="http://schemas.microsoft.com/office/drawing/2010/main">
                <a:solidFill>
                  <a:srgbClr val="FFFFFF"/>
                </a:solidFill>
              </a14:hiddenFill>
            </a:ext>
          </a:extLst>
        </p:spPr>
      </p:pic>
      <p:sp>
        <p:nvSpPr>
          <p:cNvPr id="131" name="Rectángulo 130">
            <a:extLst>
              <a:ext uri="{FF2B5EF4-FFF2-40B4-BE49-F238E27FC236}">
                <a16:creationId xmlns="" xmlns:a16="http://schemas.microsoft.com/office/drawing/2014/main" id="{37F4E791-C0CA-456B-AE40-7C94994DE032}"/>
              </a:ext>
            </a:extLst>
          </p:cNvPr>
          <p:cNvSpPr/>
          <p:nvPr/>
        </p:nvSpPr>
        <p:spPr>
          <a:xfrm>
            <a:off x="6537269" y="1519339"/>
            <a:ext cx="5237468" cy="9312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35" name="Picture 4" descr="Resultado de imagen de bandera francia">
            <a:extLst>
              <a:ext uri="{FF2B5EF4-FFF2-40B4-BE49-F238E27FC236}">
                <a16:creationId xmlns="" xmlns:a16="http://schemas.microsoft.com/office/drawing/2014/main" id="{60FD92C9-B929-4BC9-BA2F-7A4B40D25D9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77472" y="2085781"/>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Resultado de imagen de bandera espaÃ±a">
            <a:extLst>
              <a:ext uri="{FF2B5EF4-FFF2-40B4-BE49-F238E27FC236}">
                <a16:creationId xmlns="" xmlns:a16="http://schemas.microsoft.com/office/drawing/2014/main" id="{437B58E0-F533-4B9B-9170-AE9C91F957B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7472" y="1648171"/>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37" name="Gráfico 136" descr="Camión">
            <a:extLst>
              <a:ext uri="{FF2B5EF4-FFF2-40B4-BE49-F238E27FC236}">
                <a16:creationId xmlns="" xmlns:a16="http://schemas.microsoft.com/office/drawing/2014/main" id="{F323644C-5958-4750-A8C5-5F69309A1EF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9989426" y="2804063"/>
            <a:ext cx="320492" cy="320492"/>
          </a:xfrm>
          <a:prstGeom prst="rect">
            <a:avLst/>
          </a:prstGeom>
        </p:spPr>
      </p:pic>
      <p:pic>
        <p:nvPicPr>
          <p:cNvPr id="139" name="Gráfico 138" descr="Camión">
            <a:extLst>
              <a:ext uri="{FF2B5EF4-FFF2-40B4-BE49-F238E27FC236}">
                <a16:creationId xmlns="" xmlns:a16="http://schemas.microsoft.com/office/drawing/2014/main" id="{669D8163-495D-4871-B758-C913B51FF1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48324" y="5681969"/>
            <a:ext cx="320492" cy="320492"/>
          </a:xfrm>
          <a:prstGeom prst="rect">
            <a:avLst/>
          </a:prstGeom>
        </p:spPr>
      </p:pic>
      <p:pic>
        <p:nvPicPr>
          <p:cNvPr id="140" name="Gráfico 139" descr="Tren">
            <a:extLst>
              <a:ext uri="{FF2B5EF4-FFF2-40B4-BE49-F238E27FC236}">
                <a16:creationId xmlns="" xmlns:a16="http://schemas.microsoft.com/office/drawing/2014/main" id="{68A4BE5C-BDD5-444A-8C97-7AA09DF15FC5}"/>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5215"/>
          <a:stretch/>
        </p:blipFill>
        <p:spPr>
          <a:xfrm>
            <a:off x="7712637" y="5703797"/>
            <a:ext cx="264794" cy="250982"/>
          </a:xfrm>
          <a:prstGeom prst="rect">
            <a:avLst/>
          </a:prstGeom>
        </p:spPr>
      </p:pic>
      <p:pic>
        <p:nvPicPr>
          <p:cNvPr id="141" name="Gráfico 140" descr="Camión">
            <a:extLst>
              <a:ext uri="{FF2B5EF4-FFF2-40B4-BE49-F238E27FC236}">
                <a16:creationId xmlns="" xmlns:a16="http://schemas.microsoft.com/office/drawing/2014/main" id="{11086B7B-A7E3-491D-B3AC-9AF50F0143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12721" y="5682959"/>
            <a:ext cx="320492" cy="320492"/>
          </a:xfrm>
          <a:prstGeom prst="rect">
            <a:avLst/>
          </a:prstGeom>
        </p:spPr>
      </p:pic>
      <p:pic>
        <p:nvPicPr>
          <p:cNvPr id="142" name="Gráfico 141" descr="Tren">
            <a:extLst>
              <a:ext uri="{FF2B5EF4-FFF2-40B4-BE49-F238E27FC236}">
                <a16:creationId xmlns="" xmlns:a16="http://schemas.microsoft.com/office/drawing/2014/main" id="{13DA0CAB-DF3E-4120-A172-CB94A0D9215F}"/>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5215"/>
          <a:stretch/>
        </p:blipFill>
        <p:spPr>
          <a:xfrm>
            <a:off x="9862520" y="5704787"/>
            <a:ext cx="264794" cy="250982"/>
          </a:xfrm>
          <a:prstGeom prst="rect">
            <a:avLst/>
          </a:prstGeom>
        </p:spPr>
      </p:pic>
      <p:pic>
        <p:nvPicPr>
          <p:cNvPr id="143" name="Gráfico 142" descr="Camión">
            <a:extLst>
              <a:ext uri="{FF2B5EF4-FFF2-40B4-BE49-F238E27FC236}">
                <a16:creationId xmlns="" xmlns:a16="http://schemas.microsoft.com/office/drawing/2014/main" id="{3DF22EAB-B5B9-4162-9832-A28D3AE6CBD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62838" y="4294724"/>
            <a:ext cx="320492" cy="320492"/>
          </a:xfrm>
          <a:prstGeom prst="rect">
            <a:avLst/>
          </a:prstGeom>
        </p:spPr>
      </p:pic>
      <p:pic>
        <p:nvPicPr>
          <p:cNvPr id="144" name="Gráfico 143" descr="Tren">
            <a:extLst>
              <a:ext uri="{FF2B5EF4-FFF2-40B4-BE49-F238E27FC236}">
                <a16:creationId xmlns="" xmlns:a16="http://schemas.microsoft.com/office/drawing/2014/main" id="{FDA95E26-949A-4A80-B060-18FB6B8357DD}"/>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5215"/>
          <a:stretch/>
        </p:blipFill>
        <p:spPr>
          <a:xfrm>
            <a:off x="7756179" y="4316552"/>
            <a:ext cx="264794" cy="250982"/>
          </a:xfrm>
          <a:prstGeom prst="rect">
            <a:avLst/>
          </a:prstGeom>
        </p:spPr>
      </p:pic>
      <p:pic>
        <p:nvPicPr>
          <p:cNvPr id="145" name="Gráfico 144" descr="Camión">
            <a:extLst>
              <a:ext uri="{FF2B5EF4-FFF2-40B4-BE49-F238E27FC236}">
                <a16:creationId xmlns="" xmlns:a16="http://schemas.microsoft.com/office/drawing/2014/main" id="{F5F59385-49E4-417F-92DE-38D2B4F481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541749" y="4295714"/>
            <a:ext cx="320492" cy="320492"/>
          </a:xfrm>
          <a:prstGeom prst="rect">
            <a:avLst/>
          </a:prstGeom>
        </p:spPr>
      </p:pic>
      <p:pic>
        <p:nvPicPr>
          <p:cNvPr id="146" name="Gráfico 145" descr="Tren">
            <a:extLst>
              <a:ext uri="{FF2B5EF4-FFF2-40B4-BE49-F238E27FC236}">
                <a16:creationId xmlns="" xmlns:a16="http://schemas.microsoft.com/office/drawing/2014/main" id="{4B0E975D-FAB5-48FB-8AFF-4540FEEA184D}"/>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5215"/>
          <a:stretch/>
        </p:blipFill>
        <p:spPr>
          <a:xfrm>
            <a:off x="9978632" y="4317542"/>
            <a:ext cx="264794" cy="250982"/>
          </a:xfrm>
          <a:prstGeom prst="rect">
            <a:avLst/>
          </a:prstGeom>
        </p:spPr>
      </p:pic>
      <p:sp>
        <p:nvSpPr>
          <p:cNvPr id="147" name="Rectángulo 146">
            <a:extLst>
              <a:ext uri="{FF2B5EF4-FFF2-40B4-BE49-F238E27FC236}">
                <a16:creationId xmlns="" xmlns:a16="http://schemas.microsoft.com/office/drawing/2014/main" id="{4A55D26A-0E6E-4814-B4D5-3616D7E146F4}"/>
              </a:ext>
            </a:extLst>
          </p:cNvPr>
          <p:cNvSpPr/>
          <p:nvPr/>
        </p:nvSpPr>
        <p:spPr>
          <a:xfrm>
            <a:off x="6526742" y="2621556"/>
            <a:ext cx="5247993" cy="342010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1" name="CuadroTexto 150">
            <a:extLst>
              <a:ext uri="{FF2B5EF4-FFF2-40B4-BE49-F238E27FC236}">
                <a16:creationId xmlns="" xmlns:a16="http://schemas.microsoft.com/office/drawing/2014/main" id="{91D7ECB0-EC5A-47BF-B1A3-5258510E5BA3}"/>
              </a:ext>
            </a:extLst>
          </p:cNvPr>
          <p:cNvSpPr txBox="1"/>
          <p:nvPr/>
        </p:nvSpPr>
        <p:spPr>
          <a:xfrm>
            <a:off x="8498329" y="2049663"/>
            <a:ext cx="3232864" cy="307777"/>
          </a:xfrm>
          <a:prstGeom prst="rect">
            <a:avLst/>
          </a:prstGeom>
          <a:noFill/>
        </p:spPr>
        <p:txBody>
          <a:bodyPr wrap="square" tIns="0" bIns="0" rtlCol="0" anchor="ctr">
            <a:spAutoFit/>
          </a:bodyPr>
          <a:lstStyle/>
          <a:p>
            <a:pPr marL="180000" lvl="1" algn="just" defTabSz="180000">
              <a:tabLst>
                <a:tab pos="180000" algn="l"/>
              </a:tabLst>
            </a:pPr>
            <a:r>
              <a:rPr lang="ca-ES" sz="1000" b="1" dirty="0">
                <a:latin typeface="Cambria" panose="02040503050406030204" pitchFamily="18" charset="0"/>
                <a:ea typeface="Cambria" panose="02040503050406030204" pitchFamily="18" charset="0"/>
              </a:rPr>
              <a:t>+1.090 € </a:t>
            </a:r>
            <a:r>
              <a:rPr lang="ca-ES" sz="1000" b="1" dirty="0" err="1">
                <a:latin typeface="Cambria" panose="02040503050406030204" pitchFamily="18" charset="0"/>
                <a:ea typeface="Cambria" panose="02040503050406030204" pitchFamily="18" charset="0"/>
              </a:rPr>
              <a:t>pour</a:t>
            </a:r>
            <a:r>
              <a:rPr lang="ca-ES" sz="1000" b="1" dirty="0">
                <a:latin typeface="Cambria" panose="02040503050406030204" pitchFamily="18" charset="0"/>
                <a:ea typeface="Cambria" panose="02040503050406030204" pitchFamily="18" charset="0"/>
              </a:rPr>
              <a:t> </a:t>
            </a:r>
            <a:r>
              <a:rPr lang="ca-ES" sz="1000" b="1" dirty="0" err="1">
                <a:latin typeface="Cambria" panose="02040503050406030204" pitchFamily="18" charset="0"/>
                <a:ea typeface="Cambria" panose="02040503050406030204" pitchFamily="18" charset="0"/>
              </a:rPr>
              <a:t>l'accès</a:t>
            </a:r>
            <a:r>
              <a:rPr lang="ca-ES" sz="1000" b="1" dirty="0">
                <a:latin typeface="Cambria" panose="02040503050406030204" pitchFamily="18" charset="0"/>
                <a:ea typeface="Cambria" panose="02040503050406030204" pitchFamily="18" charset="0"/>
              </a:rPr>
              <a:t> </a:t>
            </a:r>
            <a:r>
              <a:rPr lang="ca-ES" sz="1000" b="1" dirty="0" err="1">
                <a:latin typeface="Cambria" panose="02040503050406030204" pitchFamily="18" charset="0"/>
                <a:ea typeface="Cambria" panose="02040503050406030204" pitchFamily="18" charset="0"/>
              </a:rPr>
              <a:t>aux</a:t>
            </a:r>
            <a:r>
              <a:rPr lang="ca-ES" sz="1000" b="1" dirty="0">
                <a:latin typeface="Cambria" panose="02040503050406030204" pitchFamily="18" charset="0"/>
                <a:ea typeface="Cambria" panose="02040503050406030204" pitchFamily="18" charset="0"/>
              </a:rPr>
              <a:t> </a:t>
            </a:r>
            <a:r>
              <a:rPr lang="ca-ES" sz="1000" b="1" dirty="0" err="1" smtClean="0">
                <a:latin typeface="Cambria" panose="02040503050406030204" pitchFamily="18" charset="0"/>
                <a:ea typeface="Cambria" panose="02040503050406030204" pitchFamily="18" charset="0"/>
              </a:rPr>
              <a:t>terminaux</a:t>
            </a:r>
            <a:endParaRPr lang="ca-ES" sz="1000" b="1" dirty="0">
              <a:latin typeface="Cambria" panose="02040503050406030204" pitchFamily="18" charset="0"/>
              <a:ea typeface="Cambria" panose="02040503050406030204" pitchFamily="18" charset="0"/>
            </a:endParaRPr>
          </a:p>
          <a:p>
            <a:pPr marL="180000" lvl="1" algn="just" defTabSz="180000">
              <a:tabLst>
                <a:tab pos="180000" algn="l"/>
              </a:tabLst>
            </a:pPr>
            <a:r>
              <a:rPr lang="ca-ES" sz="1000" b="1" dirty="0">
                <a:latin typeface="Cambria" panose="02040503050406030204" pitchFamily="18" charset="0"/>
                <a:ea typeface="Cambria" panose="02040503050406030204" pitchFamily="18" charset="0"/>
              </a:rPr>
              <a:t>+3.120 € </a:t>
            </a:r>
            <a:r>
              <a:rPr lang="fr-FR" sz="1000" b="1" dirty="0">
                <a:latin typeface="Cambria" panose="02040503050406030204" pitchFamily="18" charset="0"/>
                <a:ea typeface="Cambria" panose="02040503050406030204" pitchFamily="18" charset="0"/>
              </a:rPr>
              <a:t>pour la manutention de </a:t>
            </a:r>
            <a:r>
              <a:rPr lang="fr-FR" sz="1000" b="1" dirty="0" smtClean="0">
                <a:latin typeface="Cambria" panose="02040503050406030204" pitchFamily="18" charset="0"/>
                <a:ea typeface="Cambria" panose="02040503050406030204" pitchFamily="18" charset="0"/>
              </a:rPr>
              <a:t>marchandises</a:t>
            </a:r>
            <a:endParaRPr lang="fr-FR" sz="1000" b="1" dirty="0">
              <a:latin typeface="Cambria" panose="02040503050406030204" pitchFamily="18" charset="0"/>
              <a:ea typeface="Cambria" panose="02040503050406030204" pitchFamily="18" charset="0"/>
            </a:endParaRPr>
          </a:p>
        </p:txBody>
      </p:sp>
      <p:sp>
        <p:nvSpPr>
          <p:cNvPr id="152" name="CuadroTexto 151">
            <a:extLst>
              <a:ext uri="{FF2B5EF4-FFF2-40B4-BE49-F238E27FC236}">
                <a16:creationId xmlns="" xmlns:a16="http://schemas.microsoft.com/office/drawing/2014/main" id="{775C866F-AA9C-44D9-ACD4-1DD450FAF9DA}"/>
              </a:ext>
            </a:extLst>
          </p:cNvPr>
          <p:cNvSpPr txBox="1"/>
          <p:nvPr/>
        </p:nvSpPr>
        <p:spPr>
          <a:xfrm>
            <a:off x="8498329" y="1612053"/>
            <a:ext cx="3232864" cy="307777"/>
          </a:xfrm>
          <a:prstGeom prst="rect">
            <a:avLst/>
          </a:prstGeom>
          <a:noFill/>
        </p:spPr>
        <p:txBody>
          <a:bodyPr wrap="square" tIns="0" bIns="0" rtlCol="0" anchor="ctr">
            <a:spAutoFit/>
          </a:bodyPr>
          <a:lstStyle/>
          <a:p>
            <a:pPr marL="180000" lvl="1" algn="just" defTabSz="180000">
              <a:tabLst>
                <a:tab pos="180000" algn="l"/>
              </a:tabLst>
            </a:pPr>
            <a:r>
              <a:rPr lang="ca-ES" sz="1000" b="1" dirty="0">
                <a:latin typeface="Cambria" panose="02040503050406030204" pitchFamily="18" charset="0"/>
                <a:ea typeface="Cambria" panose="02040503050406030204" pitchFamily="18" charset="0"/>
              </a:rPr>
              <a:t>+480 € </a:t>
            </a:r>
            <a:r>
              <a:rPr lang="ca-ES" sz="1000" b="1" dirty="0" err="1">
                <a:latin typeface="Cambria" panose="02040503050406030204" pitchFamily="18" charset="0"/>
                <a:ea typeface="Cambria" panose="02040503050406030204" pitchFamily="18" charset="0"/>
              </a:rPr>
              <a:t>pour</a:t>
            </a:r>
            <a:r>
              <a:rPr lang="ca-ES" sz="1000" b="1" dirty="0">
                <a:latin typeface="Cambria" panose="02040503050406030204" pitchFamily="18" charset="0"/>
                <a:ea typeface="Cambria" panose="02040503050406030204" pitchFamily="18" charset="0"/>
              </a:rPr>
              <a:t> </a:t>
            </a:r>
            <a:r>
              <a:rPr lang="ca-ES" sz="1000" b="1" dirty="0" err="1">
                <a:latin typeface="Cambria" panose="02040503050406030204" pitchFamily="18" charset="0"/>
                <a:ea typeface="Cambria" panose="02040503050406030204" pitchFamily="18" charset="0"/>
              </a:rPr>
              <a:t>l'accès</a:t>
            </a:r>
            <a:r>
              <a:rPr lang="ca-ES" sz="1000" b="1" dirty="0">
                <a:latin typeface="Cambria" panose="02040503050406030204" pitchFamily="18" charset="0"/>
                <a:ea typeface="Cambria" panose="02040503050406030204" pitchFamily="18" charset="0"/>
              </a:rPr>
              <a:t> </a:t>
            </a:r>
            <a:r>
              <a:rPr lang="ca-ES" sz="1000" b="1" dirty="0" err="1">
                <a:latin typeface="Cambria" panose="02040503050406030204" pitchFamily="18" charset="0"/>
                <a:ea typeface="Cambria" panose="02040503050406030204" pitchFamily="18" charset="0"/>
              </a:rPr>
              <a:t>aux</a:t>
            </a:r>
            <a:r>
              <a:rPr lang="ca-ES" sz="1000" b="1" dirty="0">
                <a:latin typeface="Cambria" panose="02040503050406030204" pitchFamily="18" charset="0"/>
                <a:ea typeface="Cambria" panose="02040503050406030204" pitchFamily="18" charset="0"/>
              </a:rPr>
              <a:t> </a:t>
            </a:r>
            <a:r>
              <a:rPr lang="ca-ES" sz="1000" b="1" dirty="0" err="1" smtClean="0">
                <a:latin typeface="Cambria" panose="02040503050406030204" pitchFamily="18" charset="0"/>
                <a:ea typeface="Cambria" panose="02040503050406030204" pitchFamily="18" charset="0"/>
              </a:rPr>
              <a:t>terminaux</a:t>
            </a:r>
            <a:endParaRPr lang="ca-ES" sz="1000" b="1" dirty="0">
              <a:latin typeface="Cambria" panose="02040503050406030204" pitchFamily="18" charset="0"/>
              <a:ea typeface="Cambria" panose="02040503050406030204" pitchFamily="18" charset="0"/>
            </a:endParaRPr>
          </a:p>
          <a:p>
            <a:pPr marL="180000" lvl="1" algn="just" defTabSz="180000">
              <a:tabLst>
                <a:tab pos="180000" algn="l"/>
              </a:tabLst>
            </a:pPr>
            <a:r>
              <a:rPr lang="ca-ES" sz="1000" b="1" dirty="0">
                <a:latin typeface="Cambria" panose="02040503050406030204" pitchFamily="18" charset="0"/>
                <a:ea typeface="Cambria" panose="02040503050406030204" pitchFamily="18" charset="0"/>
              </a:rPr>
              <a:t>+3.120 € </a:t>
            </a:r>
            <a:r>
              <a:rPr lang="fr-FR" sz="1000" b="1" dirty="0">
                <a:latin typeface="Cambria" panose="02040503050406030204" pitchFamily="18" charset="0"/>
                <a:ea typeface="Cambria" panose="02040503050406030204" pitchFamily="18" charset="0"/>
              </a:rPr>
              <a:t>pour la manutention de </a:t>
            </a:r>
            <a:r>
              <a:rPr lang="fr-FR" sz="1000" b="1" dirty="0" smtClean="0">
                <a:latin typeface="Cambria" panose="02040503050406030204" pitchFamily="18" charset="0"/>
                <a:ea typeface="Cambria" panose="02040503050406030204" pitchFamily="18" charset="0"/>
              </a:rPr>
              <a:t>marchandises</a:t>
            </a:r>
            <a:endParaRPr lang="fr-FR" sz="1000" b="1" dirty="0">
              <a:latin typeface="Cambria" panose="02040503050406030204" pitchFamily="18" charset="0"/>
              <a:ea typeface="Cambria" panose="02040503050406030204" pitchFamily="18" charset="0"/>
            </a:endParaRPr>
          </a:p>
        </p:txBody>
      </p:sp>
      <p:sp>
        <p:nvSpPr>
          <p:cNvPr id="46" name="CuadroTexto 106">
            <a:extLst>
              <a:ext uri="{FF2B5EF4-FFF2-40B4-BE49-F238E27FC236}">
                <a16:creationId xmlns="" xmlns:a16="http://schemas.microsoft.com/office/drawing/2014/main" id="{97D164BB-9BC0-47A3-AB0A-CB7D315E379B}"/>
              </a:ext>
            </a:extLst>
          </p:cNvPr>
          <p:cNvSpPr txBox="1"/>
          <p:nvPr/>
        </p:nvSpPr>
        <p:spPr>
          <a:xfrm>
            <a:off x="417265" y="2061478"/>
            <a:ext cx="3454295" cy="361637"/>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fr-FR" sz="1600" b="1" dirty="0">
                <a:solidFill>
                  <a:schemeClr val="bg1"/>
                </a:solidFill>
                <a:latin typeface="Cambria" panose="02040503050406030204" pitchFamily="18" charset="0"/>
                <a:ea typeface="Cambria" panose="02040503050406030204" pitchFamily="18" charset="0"/>
              </a:rPr>
              <a:t>Structure des coûts </a:t>
            </a:r>
            <a:endParaRPr lang="ca-ES" sz="1600" b="1" dirty="0">
              <a:solidFill>
                <a:schemeClr val="bg1"/>
              </a:solidFill>
              <a:latin typeface="Cambria" panose="02040503050406030204" pitchFamily="18" charset="0"/>
              <a:ea typeface="Cambria" panose="02040503050406030204" pitchFamily="18" charset="0"/>
            </a:endParaRPr>
          </a:p>
        </p:txBody>
      </p:sp>
      <p:grpSp>
        <p:nvGrpSpPr>
          <p:cNvPr id="47" name="Grupo 107">
            <a:extLst>
              <a:ext uri="{FF2B5EF4-FFF2-40B4-BE49-F238E27FC236}">
                <a16:creationId xmlns="" xmlns:a16="http://schemas.microsoft.com/office/drawing/2014/main" id="{8BC45958-6337-42A3-824B-FA740DD8BD74}"/>
              </a:ext>
            </a:extLst>
          </p:cNvPr>
          <p:cNvGrpSpPr/>
          <p:nvPr/>
        </p:nvGrpSpPr>
        <p:grpSpPr>
          <a:xfrm>
            <a:off x="985643" y="4754787"/>
            <a:ext cx="4908222" cy="1163262"/>
            <a:chOff x="985643" y="4752531"/>
            <a:chExt cx="4908222" cy="1163262"/>
          </a:xfrm>
        </p:grpSpPr>
        <p:sp>
          <p:nvSpPr>
            <p:cNvPr id="48" name="CuadroTexto 108">
              <a:extLst>
                <a:ext uri="{FF2B5EF4-FFF2-40B4-BE49-F238E27FC236}">
                  <a16:creationId xmlns="" xmlns:a16="http://schemas.microsoft.com/office/drawing/2014/main" id="{ABE51892-AE57-44CE-B2E5-2F44DA257B9C}"/>
                </a:ext>
              </a:extLst>
            </p:cNvPr>
            <p:cNvSpPr txBox="1"/>
            <p:nvPr/>
          </p:nvSpPr>
          <p:spPr>
            <a:xfrm>
              <a:off x="1269547" y="4752531"/>
              <a:ext cx="4624318" cy="1163262"/>
            </a:xfrm>
            <a:prstGeom prst="rect">
              <a:avLst/>
            </a:prstGeom>
            <a:noFill/>
          </p:spPr>
          <p:txBody>
            <a:bodyPr wrap="square" lIns="0" rIns="0" numCol="2"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Personnel</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Amortissement</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Dépenses</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Assurances</a:t>
              </a:r>
              <a:r>
                <a:rPr lang="ca-ES" sz="1200" b="1" dirty="0">
                  <a:latin typeface="Cambria" panose="02040503050406030204" pitchFamily="18" charset="0"/>
                  <a:ea typeface="Cambria" panose="02040503050406030204" pitchFamily="18" charset="0"/>
                </a:rPr>
                <a:t> et </a:t>
              </a:r>
              <a:r>
                <a:rPr lang="ca-ES" sz="1200" b="1" dirty="0" smtClean="0">
                  <a:latin typeface="Cambria" panose="02040503050406030204" pitchFamily="18" charset="0"/>
                  <a:ea typeface="Cambria" panose="02040503050406030204" pitchFamily="18" charset="0"/>
                </a:rPr>
                <a:t>taxes</a:t>
              </a:r>
            </a:p>
            <a:p>
              <a:pPr marL="0" lvl="1" algn="just"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Carburant</a:t>
              </a: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Entretien</a:t>
              </a:r>
              <a:r>
                <a:rPr lang="ca-ES" sz="1200" b="1" dirty="0">
                  <a:latin typeface="Cambria" panose="02040503050406030204" pitchFamily="18" charset="0"/>
                  <a:ea typeface="Cambria" panose="02040503050406030204" pitchFamily="18" charset="0"/>
                </a:rPr>
                <a:t> et </a:t>
              </a:r>
              <a:r>
                <a:rPr lang="ca-ES" sz="1200" b="1" dirty="0" err="1" smtClean="0">
                  <a:latin typeface="Cambria" panose="02040503050406030204" pitchFamily="18" charset="0"/>
                  <a:ea typeface="Cambria" panose="02040503050406030204" pitchFamily="18" charset="0"/>
                </a:rPr>
                <a:t>réparations</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Taxe</a:t>
              </a:r>
              <a:r>
                <a:rPr lang="ca-ES" sz="1200" b="1" dirty="0">
                  <a:latin typeface="Cambria" panose="02040503050406030204" pitchFamily="18" charset="0"/>
                  <a:ea typeface="Cambria" panose="02040503050406030204" pitchFamily="18" charset="0"/>
                </a:rPr>
                <a:t> de </a:t>
              </a:r>
              <a:r>
                <a:rPr lang="ca-ES" sz="1200" b="1" dirty="0" err="1" smtClean="0">
                  <a:latin typeface="Cambria" panose="02040503050406030204" pitchFamily="18" charset="0"/>
                  <a:ea typeface="Cambria" panose="02040503050406030204" pitchFamily="18" charset="0"/>
                </a:rPr>
                <a:t>capacité</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Taxe</a:t>
              </a:r>
              <a:r>
                <a:rPr lang="ca-ES" sz="1200" b="1" dirty="0">
                  <a:latin typeface="Cambria" panose="02040503050406030204" pitchFamily="18" charset="0"/>
                  <a:ea typeface="Cambria" panose="02040503050406030204" pitchFamily="18" charset="0"/>
                </a:rPr>
                <a:t> de </a:t>
              </a:r>
              <a:r>
                <a:rPr lang="ca-ES" sz="1200" b="1" dirty="0" err="1">
                  <a:latin typeface="Cambria" panose="02040503050406030204" pitchFamily="18" charset="0"/>
                  <a:ea typeface="Cambria" panose="02040503050406030204" pitchFamily="18" charset="0"/>
                </a:rPr>
                <a:t>circulation</a:t>
              </a:r>
              <a:endParaRPr lang="ca-ES" sz="1200" b="1" dirty="0">
                <a:latin typeface="Cambria" panose="02040503050406030204" pitchFamily="18" charset="0"/>
                <a:ea typeface="Cambria" panose="02040503050406030204" pitchFamily="18" charset="0"/>
              </a:endParaRPr>
            </a:p>
          </p:txBody>
        </p:sp>
        <p:sp>
          <p:nvSpPr>
            <p:cNvPr id="49" name="Elipse 109">
              <a:extLst>
                <a:ext uri="{FF2B5EF4-FFF2-40B4-BE49-F238E27FC236}">
                  <a16:creationId xmlns="" xmlns:a16="http://schemas.microsoft.com/office/drawing/2014/main" id="{68EAC893-F247-48AC-954B-8976978BDF0B}"/>
                </a:ext>
              </a:extLst>
            </p:cNvPr>
            <p:cNvSpPr/>
            <p:nvPr/>
          </p:nvSpPr>
          <p:spPr>
            <a:xfrm>
              <a:off x="985643" y="4835100"/>
              <a:ext cx="144000" cy="144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Elipse 110">
              <a:extLst>
                <a:ext uri="{FF2B5EF4-FFF2-40B4-BE49-F238E27FC236}">
                  <a16:creationId xmlns="" xmlns:a16="http://schemas.microsoft.com/office/drawing/2014/main" id="{9C78C042-B638-477D-82DC-D4448E485D61}"/>
                </a:ext>
              </a:extLst>
            </p:cNvPr>
            <p:cNvSpPr/>
            <p:nvPr/>
          </p:nvSpPr>
          <p:spPr>
            <a:xfrm>
              <a:off x="985643" y="5089519"/>
              <a:ext cx="144000" cy="14400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1" name="Elipse 111">
              <a:extLst>
                <a:ext uri="{FF2B5EF4-FFF2-40B4-BE49-F238E27FC236}">
                  <a16:creationId xmlns="" xmlns:a16="http://schemas.microsoft.com/office/drawing/2014/main" id="{CFF99773-C58B-481E-B265-D7360102D104}"/>
                </a:ext>
              </a:extLst>
            </p:cNvPr>
            <p:cNvSpPr/>
            <p:nvPr/>
          </p:nvSpPr>
          <p:spPr>
            <a:xfrm>
              <a:off x="985643" y="5343938"/>
              <a:ext cx="144000" cy="144000"/>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2" name="Elipse 112">
              <a:extLst>
                <a:ext uri="{FF2B5EF4-FFF2-40B4-BE49-F238E27FC236}">
                  <a16:creationId xmlns="" xmlns:a16="http://schemas.microsoft.com/office/drawing/2014/main" id="{780D3920-8F87-44F0-AA79-FE80CF598E85}"/>
                </a:ext>
              </a:extLst>
            </p:cNvPr>
            <p:cNvSpPr/>
            <p:nvPr/>
          </p:nvSpPr>
          <p:spPr>
            <a:xfrm>
              <a:off x="985643" y="5598356"/>
              <a:ext cx="144000" cy="144000"/>
            </a:xfrm>
            <a:prstGeom prst="ellipse">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3" name="Elipse 113">
              <a:extLst>
                <a:ext uri="{FF2B5EF4-FFF2-40B4-BE49-F238E27FC236}">
                  <a16:creationId xmlns="" xmlns:a16="http://schemas.microsoft.com/office/drawing/2014/main" id="{2B203EAD-F103-4088-934C-259A811C1154}"/>
                </a:ext>
              </a:extLst>
            </p:cNvPr>
            <p:cNvSpPr/>
            <p:nvPr/>
          </p:nvSpPr>
          <p:spPr>
            <a:xfrm>
              <a:off x="3268148" y="4835100"/>
              <a:ext cx="144000" cy="144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4" name="Elipse 114">
              <a:extLst>
                <a:ext uri="{FF2B5EF4-FFF2-40B4-BE49-F238E27FC236}">
                  <a16:creationId xmlns="" xmlns:a16="http://schemas.microsoft.com/office/drawing/2014/main" id="{B4C8DE65-E63B-484A-9C12-44A915C441B5}"/>
                </a:ext>
              </a:extLst>
            </p:cNvPr>
            <p:cNvSpPr/>
            <p:nvPr/>
          </p:nvSpPr>
          <p:spPr>
            <a:xfrm>
              <a:off x="3268148" y="5089519"/>
              <a:ext cx="144000" cy="144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Elipse 115">
              <a:extLst>
                <a:ext uri="{FF2B5EF4-FFF2-40B4-BE49-F238E27FC236}">
                  <a16:creationId xmlns="" xmlns:a16="http://schemas.microsoft.com/office/drawing/2014/main" id="{FA0C9F79-65F5-442D-80BB-64CEAA5E6EFD}"/>
                </a:ext>
              </a:extLst>
            </p:cNvPr>
            <p:cNvSpPr/>
            <p:nvPr/>
          </p:nvSpPr>
          <p:spPr>
            <a:xfrm>
              <a:off x="3268148" y="5343938"/>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6" name="Elipse 116">
              <a:extLst>
                <a:ext uri="{FF2B5EF4-FFF2-40B4-BE49-F238E27FC236}">
                  <a16:creationId xmlns="" xmlns:a16="http://schemas.microsoft.com/office/drawing/2014/main" id="{FF1096BC-E20C-466C-8E9A-22FFC55CAC3B}"/>
                </a:ext>
              </a:extLst>
            </p:cNvPr>
            <p:cNvSpPr/>
            <p:nvPr/>
          </p:nvSpPr>
          <p:spPr>
            <a:xfrm>
              <a:off x="3268148" y="5598356"/>
              <a:ext cx="144000" cy="144000"/>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57" name="CuadroTexto 130">
            <a:extLst>
              <a:ext uri="{FF2B5EF4-FFF2-40B4-BE49-F238E27FC236}">
                <a16:creationId xmlns="" xmlns:a16="http://schemas.microsoft.com/office/drawing/2014/main" id="{E8988A80-127C-40D5-B765-8835DC947B73}"/>
              </a:ext>
            </a:extLst>
          </p:cNvPr>
          <p:cNvSpPr txBox="1"/>
          <p:nvPr/>
        </p:nvSpPr>
        <p:spPr>
          <a:xfrm>
            <a:off x="6298137" y="1679805"/>
            <a:ext cx="1805238" cy="687239"/>
          </a:xfrm>
          <a:prstGeom prst="rect">
            <a:avLst/>
          </a:prstGeom>
          <a:solidFill>
            <a:srgbClr val="203864"/>
          </a:solidFill>
        </p:spPr>
        <p:txBody>
          <a:bodyPr wrap="square" rtlCol="0">
            <a:spAutoFit/>
          </a:bodyPr>
          <a:lstStyle/>
          <a:p>
            <a:pPr marL="180000" lvl="1" algn="just" defTabSz="180000">
              <a:spcAft>
                <a:spcPts val="600"/>
              </a:spcAft>
              <a:tabLst>
                <a:tab pos="180000" algn="l"/>
              </a:tabLst>
            </a:pPr>
            <a:r>
              <a:rPr lang="ca-ES" sz="1600" b="1" dirty="0" smtClean="0">
                <a:solidFill>
                  <a:schemeClr val="bg1"/>
                </a:solidFill>
                <a:latin typeface="Cambria" panose="02040503050406030204" pitchFamily="18" charset="0"/>
                <a:ea typeface="Cambria" panose="02040503050406030204" pitchFamily="18" charset="0"/>
              </a:rPr>
              <a:t>Terminal</a:t>
            </a:r>
          </a:p>
          <a:p>
            <a:pPr marL="180000" lvl="1" algn="just" defTabSz="180000">
              <a:spcAft>
                <a:spcPts val="600"/>
              </a:spcAft>
              <a:tabLst>
                <a:tab pos="180000" algn="l"/>
              </a:tabLst>
            </a:pPr>
            <a:r>
              <a:rPr lang="ca-ES" sz="1600" b="1" dirty="0" smtClean="0">
                <a:solidFill>
                  <a:schemeClr val="bg1"/>
                </a:solidFill>
                <a:latin typeface="Cambria" panose="02040503050406030204" pitchFamily="18" charset="0"/>
                <a:ea typeface="Cambria" panose="02040503050406030204" pitchFamily="18" charset="0"/>
              </a:rPr>
              <a:t> </a:t>
            </a:r>
            <a:r>
              <a:rPr lang="ca-ES" sz="1600" b="1" dirty="0">
                <a:solidFill>
                  <a:schemeClr val="bg1"/>
                </a:solidFill>
                <a:latin typeface="Cambria" panose="02040503050406030204" pitchFamily="18" charset="0"/>
                <a:ea typeface="Cambria" panose="02040503050406030204" pitchFamily="18" charset="0"/>
              </a:rPr>
              <a:t>de </a:t>
            </a:r>
            <a:r>
              <a:rPr lang="ca-ES" sz="1600" b="1" dirty="0" err="1">
                <a:solidFill>
                  <a:schemeClr val="bg1"/>
                </a:solidFill>
                <a:latin typeface="Cambria" panose="02040503050406030204" pitchFamily="18" charset="0"/>
                <a:ea typeface="Cambria" panose="02040503050406030204" pitchFamily="18" charset="0"/>
              </a:rPr>
              <a:t>fret</a:t>
            </a:r>
            <a:r>
              <a:rPr lang="ca-ES" sz="1600" b="1" dirty="0">
                <a:solidFill>
                  <a:schemeClr val="bg1"/>
                </a:solidFill>
                <a:latin typeface="Cambria" panose="02040503050406030204" pitchFamily="18" charset="0"/>
                <a:ea typeface="Cambria" panose="02040503050406030204" pitchFamily="18" charset="0"/>
              </a:rPr>
              <a:t>:</a:t>
            </a:r>
            <a:endParaRPr lang="ca-ES" sz="1600" b="1" dirty="0">
              <a:solidFill>
                <a:schemeClr val="bg1"/>
              </a:solidFill>
              <a:latin typeface="Cambria" panose="02040503050406030204" pitchFamily="18" charset="0"/>
              <a:ea typeface="Cambria" panose="02040503050406030204" pitchFamily="18" charset="0"/>
            </a:endParaRPr>
          </a:p>
        </p:txBody>
      </p:sp>
      <p:sp>
        <p:nvSpPr>
          <p:cNvPr id="58" name="CuadroTexto 134">
            <a:extLst>
              <a:ext uri="{FF2B5EF4-FFF2-40B4-BE49-F238E27FC236}">
                <a16:creationId xmlns="" xmlns:a16="http://schemas.microsoft.com/office/drawing/2014/main" id="{92C9972E-6C91-476D-94E5-7F1603D74BD6}"/>
              </a:ext>
            </a:extLst>
          </p:cNvPr>
          <p:cNvSpPr txBox="1"/>
          <p:nvPr/>
        </p:nvSpPr>
        <p:spPr>
          <a:xfrm>
            <a:off x="10404462" y="2757664"/>
            <a:ext cx="1233576" cy="442463"/>
          </a:xfrm>
          <a:prstGeom prst="rect">
            <a:avLst/>
          </a:prstGeom>
          <a:noFill/>
        </p:spPr>
        <p:txBody>
          <a:bodyPr wrap="square" lIns="0" rIns="0" numCol="1" rtlCol="0">
            <a:noAutofit/>
          </a:bodyPr>
          <a:lstStyle/>
          <a:p>
            <a:pPr marL="0" lvl="1" defTabSz="180000">
              <a:spcAft>
                <a:spcPts val="600"/>
              </a:spcAft>
              <a:tabLst>
                <a:tab pos="180000" algn="l"/>
              </a:tabLst>
            </a:pPr>
            <a:r>
              <a:rPr lang="fr-FR" sz="1100" dirty="0">
                <a:latin typeface="Cambria" panose="02040503050406030204" pitchFamily="18" charset="0"/>
                <a:ea typeface="Cambria" panose="02040503050406030204" pitchFamily="18" charset="0"/>
              </a:rPr>
              <a:t>Camion articulé 40T Euro III diesel</a:t>
            </a:r>
            <a:endParaRPr lang="ca-ES" sz="1100" dirty="0">
              <a:latin typeface="Cambria" panose="02040503050406030204" pitchFamily="18" charset="0"/>
              <a:ea typeface="Cambria" panose="02040503050406030204" pitchFamily="18" charset="0"/>
            </a:endParaRPr>
          </a:p>
        </p:txBody>
      </p:sp>
      <p:sp>
        <p:nvSpPr>
          <p:cNvPr id="59" name="CuadroTexto 144">
            <a:extLst>
              <a:ext uri="{FF2B5EF4-FFF2-40B4-BE49-F238E27FC236}">
                <a16:creationId xmlns="" xmlns:a16="http://schemas.microsoft.com/office/drawing/2014/main" id="{141E1FCF-8FD5-41EB-98DF-311C97B64117}"/>
              </a:ext>
            </a:extLst>
          </p:cNvPr>
          <p:cNvSpPr txBox="1"/>
          <p:nvPr/>
        </p:nvSpPr>
        <p:spPr>
          <a:xfrm>
            <a:off x="6298137" y="2879402"/>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err="1" smtClean="0">
                <a:solidFill>
                  <a:schemeClr val="bg1"/>
                </a:solidFill>
                <a:latin typeface="Cambria" panose="02040503050406030204" pitchFamily="18" charset="0"/>
                <a:ea typeface="Cambria" panose="02040503050406030204" pitchFamily="18" charset="0"/>
              </a:rPr>
              <a:t>Durabilité</a:t>
            </a:r>
            <a:endParaRPr lang="ca-ES" sz="1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236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A4332C75-1611-4CF8-9096-FCFAFB4A3CD4}"/>
              </a:ext>
            </a:extLst>
          </p:cNvPr>
          <p:cNvSpPr/>
          <p:nvPr/>
        </p:nvSpPr>
        <p:spPr>
          <a:xfrm>
            <a:off x="4491231" y="2880222"/>
            <a:ext cx="1626554" cy="20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Rectángulo 10">
            <a:extLst>
              <a:ext uri="{FF2B5EF4-FFF2-40B4-BE49-F238E27FC236}">
                <a16:creationId xmlns="" xmlns:a16="http://schemas.microsoft.com/office/drawing/2014/main" id="{08F7DEAD-3988-4E7F-9BA7-DA1702F7351E}"/>
              </a:ext>
            </a:extLst>
          </p:cNvPr>
          <p:cNvSpPr/>
          <p:nvPr/>
        </p:nvSpPr>
        <p:spPr>
          <a:xfrm>
            <a:off x="2384411" y="2880222"/>
            <a:ext cx="1899282" cy="20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ángulo 11">
            <a:extLst>
              <a:ext uri="{FF2B5EF4-FFF2-40B4-BE49-F238E27FC236}">
                <a16:creationId xmlns="" xmlns:a16="http://schemas.microsoft.com/office/drawing/2014/main" id="{39C5853B-A2C3-422D-847C-6BFEE72E3A2E}"/>
              </a:ext>
            </a:extLst>
          </p:cNvPr>
          <p:cNvSpPr/>
          <p:nvPr/>
        </p:nvSpPr>
        <p:spPr>
          <a:xfrm>
            <a:off x="882337" y="2880222"/>
            <a:ext cx="1271674" cy="20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CuadroTexto 14">
            <a:extLst>
              <a:ext uri="{FF2B5EF4-FFF2-40B4-BE49-F238E27FC236}">
                <a16:creationId xmlns="" xmlns:a16="http://schemas.microsoft.com/office/drawing/2014/main" id="{DCF64982-9338-4434-A477-ED8989787DB7}"/>
              </a:ext>
            </a:extLst>
          </p:cNvPr>
          <p:cNvSpPr txBox="1"/>
          <p:nvPr/>
        </p:nvSpPr>
        <p:spPr>
          <a:xfrm>
            <a:off x="236841" y="1636121"/>
            <a:ext cx="6867283" cy="340991"/>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ca-ES" sz="1600" b="1" dirty="0">
                <a:latin typeface="Cambria" panose="02040503050406030204" pitchFamily="18" charset="0"/>
                <a:ea typeface="Cambria" panose="02040503050406030204" pitchFamily="18" charset="0"/>
              </a:rPr>
              <a:t>6 </a:t>
            </a:r>
            <a:r>
              <a:rPr lang="ca-ES" sz="1600" b="1" dirty="0" err="1">
                <a:latin typeface="Cambria" panose="02040503050406030204" pitchFamily="18" charset="0"/>
                <a:ea typeface="Cambria" panose="02040503050406030204" pitchFamily="18" charset="0"/>
              </a:rPr>
              <a:t>itinéraires</a:t>
            </a:r>
            <a:r>
              <a:rPr lang="ca-ES" sz="1600" b="1" dirty="0">
                <a:latin typeface="Cambria" panose="02040503050406030204" pitchFamily="18" charset="0"/>
                <a:ea typeface="Cambria" panose="02040503050406030204" pitchFamily="18" charset="0"/>
              </a:rPr>
              <a:t> </a:t>
            </a:r>
            <a:r>
              <a:rPr lang="ca-ES" sz="1600" b="1" dirty="0" err="1">
                <a:latin typeface="Cambria" panose="02040503050406030204" pitchFamily="18" charset="0"/>
                <a:ea typeface="Cambria" panose="02040503050406030204" pitchFamily="18" charset="0"/>
              </a:rPr>
              <a:t>standard</a:t>
            </a:r>
            <a:r>
              <a:rPr lang="ca-ES" sz="1600" b="1" dirty="0">
                <a:latin typeface="Cambria" panose="02040503050406030204" pitchFamily="18" charset="0"/>
                <a:ea typeface="Cambria" panose="02040503050406030204" pitchFamily="18" charset="0"/>
              </a:rPr>
              <a:t> </a:t>
            </a:r>
            <a:r>
              <a:rPr lang="ca-ES" sz="1600" b="1" dirty="0" err="1">
                <a:latin typeface="Cambria" panose="02040503050406030204" pitchFamily="18" charset="0"/>
                <a:ea typeface="Cambria" panose="02040503050406030204" pitchFamily="18" charset="0"/>
              </a:rPr>
              <a:t>considérés</a:t>
            </a:r>
            <a:r>
              <a:rPr lang="ca-ES" sz="1600" b="1" dirty="0">
                <a:latin typeface="Cambria" panose="02040503050406030204" pitchFamily="18" charset="0"/>
                <a:ea typeface="Cambria" panose="02040503050406030204" pitchFamily="18" charset="0"/>
              </a:rPr>
              <a:t>:</a:t>
            </a:r>
            <a:endParaRPr lang="ca-ES" sz="1600" b="1" dirty="0">
              <a:latin typeface="Cambria" panose="02040503050406030204" pitchFamily="18" charset="0"/>
              <a:ea typeface="Cambria" panose="02040503050406030204" pitchFamily="18" charset="0"/>
            </a:endParaRPr>
          </a:p>
        </p:txBody>
      </p:sp>
      <p:sp>
        <p:nvSpPr>
          <p:cNvPr id="16" name="Rectángulo 15">
            <a:extLst>
              <a:ext uri="{FF2B5EF4-FFF2-40B4-BE49-F238E27FC236}">
                <a16:creationId xmlns="" xmlns:a16="http://schemas.microsoft.com/office/drawing/2014/main" id="{213F8BF6-D66C-4692-8C08-30F37F34FB8D}"/>
              </a:ext>
            </a:extLst>
          </p:cNvPr>
          <p:cNvSpPr/>
          <p:nvPr/>
        </p:nvSpPr>
        <p:spPr>
          <a:xfrm>
            <a:off x="445272" y="992686"/>
            <a:ext cx="504112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203864"/>
                </a:solidFill>
                <a:latin typeface="Cambria" panose="02040503050406030204" pitchFamily="18" charset="0"/>
                <a:ea typeface="Cambria" panose="02040503050406030204" pitchFamily="18" charset="0"/>
              </a:rPr>
              <a:t>Présentation et résumé des études de cas</a:t>
            </a:r>
            <a:r>
              <a:rPr lang="ca-ES" sz="2000" dirty="0" smtClean="0">
                <a:solidFill>
                  <a:srgbClr val="203864"/>
                </a:solidFill>
                <a:latin typeface="Cambria" panose="02040503050406030204" pitchFamily="18" charset="0"/>
                <a:ea typeface="Cambria" panose="02040503050406030204" pitchFamily="18" charset="0"/>
              </a:rPr>
              <a:t>:</a:t>
            </a:r>
            <a:endParaRPr lang="ca-ES" sz="2000" dirty="0">
              <a:solidFill>
                <a:srgbClr val="203864"/>
              </a:solidFill>
              <a:latin typeface="Cambria" panose="02040503050406030204" pitchFamily="18" charset="0"/>
              <a:ea typeface="Cambria" panose="02040503050406030204" pitchFamily="18" charset="0"/>
            </a:endParaRPr>
          </a:p>
        </p:txBody>
      </p:sp>
      <p:graphicFrame>
        <p:nvGraphicFramePr>
          <p:cNvPr id="17" name="Tabla 16">
            <a:extLst>
              <a:ext uri="{FF2B5EF4-FFF2-40B4-BE49-F238E27FC236}">
                <a16:creationId xmlns="" xmlns:a16="http://schemas.microsoft.com/office/drawing/2014/main" id="{0A797264-669F-4BC3-A4BF-982237AD0AB6}"/>
              </a:ext>
            </a:extLst>
          </p:cNvPr>
          <p:cNvGraphicFramePr>
            <a:graphicFrameLocks noGrp="1"/>
          </p:cNvGraphicFramePr>
          <p:nvPr>
            <p:extLst>
              <p:ext uri="{D42A27DB-BD31-4B8C-83A1-F6EECF244321}">
                <p14:modId xmlns:p14="http://schemas.microsoft.com/office/powerpoint/2010/main" val="2623415"/>
              </p:ext>
            </p:extLst>
          </p:nvPr>
        </p:nvGraphicFramePr>
        <p:xfrm>
          <a:off x="716422" y="2493142"/>
          <a:ext cx="5546696" cy="2593876"/>
        </p:xfrm>
        <a:graphic>
          <a:graphicData uri="http://schemas.openxmlformats.org/drawingml/2006/table">
            <a:tbl>
              <a:tblPr firstRow="1" firstCol="1" bandRow="1">
                <a:tableStyleId>{5C22544A-7EE6-4342-B048-85BDC9FD1C3A}</a:tableStyleId>
              </a:tblPr>
              <a:tblGrid>
                <a:gridCol w="1586696">
                  <a:extLst>
                    <a:ext uri="{9D8B030D-6E8A-4147-A177-3AD203B41FA5}">
                      <a16:colId xmlns="" xmlns:a16="http://schemas.microsoft.com/office/drawing/2014/main" val="3322617043"/>
                    </a:ext>
                  </a:extLst>
                </a:gridCol>
                <a:gridCol w="2052000">
                  <a:extLst>
                    <a:ext uri="{9D8B030D-6E8A-4147-A177-3AD203B41FA5}">
                      <a16:colId xmlns="" xmlns:a16="http://schemas.microsoft.com/office/drawing/2014/main" val="945613472"/>
                    </a:ext>
                  </a:extLst>
                </a:gridCol>
                <a:gridCol w="1908000">
                  <a:extLst>
                    <a:ext uri="{9D8B030D-6E8A-4147-A177-3AD203B41FA5}">
                      <a16:colId xmlns="" xmlns:a16="http://schemas.microsoft.com/office/drawing/2014/main" val="532884613"/>
                    </a:ext>
                  </a:extLst>
                </a:gridCol>
              </a:tblGrid>
              <a:tr h="0">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Départ</a:t>
                      </a:r>
                      <a:r>
                        <a:rPr lang="ca-ES" sz="1600" b="1" dirty="0" smtClean="0">
                          <a:solidFill>
                            <a:schemeClr val="bg1"/>
                          </a:solidFill>
                          <a:effectLst/>
                          <a:latin typeface="Cambria" panose="02040503050406030204" pitchFamily="18" charset="0"/>
                          <a:ea typeface="Cambria" panose="02040503050406030204" pitchFamily="18" charset="0"/>
                        </a:rPr>
                        <a:t> </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Passage</a:t>
                      </a:r>
                      <a:r>
                        <a:rPr lang="ca-ES" sz="1600" b="1" dirty="0" smtClean="0">
                          <a:solidFill>
                            <a:schemeClr val="bg1"/>
                          </a:solidFill>
                          <a:effectLst/>
                          <a:latin typeface="Cambria" panose="02040503050406030204" pitchFamily="18" charset="0"/>
                          <a:ea typeface="Cambria" panose="02040503050406030204" pitchFamily="18" charset="0"/>
                        </a:rPr>
                        <a:t> </a:t>
                      </a:r>
                      <a:r>
                        <a:rPr lang="ca-ES" sz="1600" b="1" dirty="0" err="1" smtClean="0">
                          <a:solidFill>
                            <a:schemeClr val="bg1"/>
                          </a:solidFill>
                          <a:effectLst/>
                          <a:latin typeface="Cambria" panose="02040503050406030204" pitchFamily="18" charset="0"/>
                          <a:ea typeface="Cambria" panose="02040503050406030204" pitchFamily="18" charset="0"/>
                        </a:rPr>
                        <a:t>frontalier</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Destination</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 xmlns:a16="http://schemas.microsoft.com/office/drawing/2014/main" val="449414624"/>
                  </a:ext>
                </a:extLst>
              </a:tr>
              <a:tr h="0">
                <a:tc rowSpan="6">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Barcelona</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2900" indent="-342900" algn="ctr">
                        <a:lnSpc>
                          <a:spcPct val="120000"/>
                        </a:lnSpc>
                        <a:spcBef>
                          <a:spcPts val="200"/>
                        </a:spcBef>
                        <a:spcAft>
                          <a:spcPts val="200"/>
                        </a:spcAft>
                        <a:buAutoNum type="arabicPeriod"/>
                      </a:pPr>
                      <a:r>
                        <a:rPr lang="fr-FR" sz="1400" b="0" dirty="0" smtClean="0">
                          <a:solidFill>
                            <a:schemeClr val="bg2">
                              <a:lumMod val="25000"/>
                            </a:schemeClr>
                          </a:solidFill>
                          <a:effectLst/>
                          <a:latin typeface="Cambria" panose="02040503050406030204" pitchFamily="18" charset="0"/>
                          <a:ea typeface="Cambria" panose="02040503050406030204" pitchFamily="18" charset="0"/>
                        </a:rPr>
                        <a:t>Tunnel Le Perthus </a:t>
                      </a:r>
                    </a:p>
                    <a:p>
                      <a:pPr marL="0" indent="0" algn="ctr">
                        <a:lnSpc>
                          <a:spcPct val="120000"/>
                        </a:lnSpc>
                        <a:spcBef>
                          <a:spcPts val="200"/>
                        </a:spcBef>
                        <a:spcAft>
                          <a:spcPts val="200"/>
                        </a:spcAft>
                        <a:buNone/>
                      </a:pPr>
                      <a:r>
                        <a:rPr lang="fr-FR" sz="1400" b="0" dirty="0" smtClean="0">
                          <a:solidFill>
                            <a:schemeClr val="bg2">
                              <a:lumMod val="25000"/>
                            </a:schemeClr>
                          </a:solidFill>
                          <a:effectLst/>
                          <a:latin typeface="Cambria" panose="02040503050406030204" pitchFamily="18" charset="0"/>
                          <a:ea typeface="Cambria" panose="02040503050406030204" pitchFamily="18" charset="0"/>
                        </a:rPr>
                        <a:t> 2 locomotives </a:t>
                      </a:r>
                      <a:r>
                        <a:rPr lang="ca-ES" sz="1400" b="0" i="0" dirty="0" smtClean="0">
                          <a:solidFill>
                            <a:schemeClr val="bg2">
                              <a:lumMod val="25000"/>
                            </a:schemeClr>
                          </a:solidFill>
                          <a:effectLst/>
                          <a:latin typeface="Cambria" panose="02040503050406030204" pitchFamily="18" charset="0"/>
                          <a:ea typeface="Cambria" panose="02040503050406030204" pitchFamily="18" charset="0"/>
                        </a:rPr>
                        <a:t>(UIC)</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1A. Perpignan</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9256013"/>
                  </a:ext>
                </a:extLst>
              </a:tr>
              <a:tr h="0">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1B. Toulouse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57770683"/>
                  </a:ext>
                </a:extLst>
              </a:tr>
              <a:tr h="0">
                <a:tc vMerge="1">
                  <a:txBody>
                    <a:bodyPr/>
                    <a:lstStyle/>
                    <a:p>
                      <a:endParaRPr lang="ca-ES"/>
                    </a:p>
                  </a:txBody>
                  <a:tcPr/>
                </a:tc>
                <a:tc rowSpan="2">
                  <a:txBody>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fr-FR" sz="1400" b="0" dirty="0" smtClean="0">
                          <a:solidFill>
                            <a:schemeClr val="bg2">
                              <a:lumMod val="25000"/>
                            </a:schemeClr>
                          </a:solidFill>
                          <a:effectLst/>
                          <a:latin typeface="Cambria" panose="02040503050406030204" pitchFamily="18" charset="0"/>
                          <a:ea typeface="Cambria" panose="02040503050406030204" pitchFamily="18" charset="0"/>
                        </a:rPr>
                        <a:t>2.     Tunnel Le Perthus </a:t>
                      </a:r>
                    </a:p>
                    <a:p>
                      <a:pPr marL="0" marR="0" lvl="0" indent="0" algn="ctr" defTabSz="914400" rtl="0" eaLnBrk="1" fontAlgn="auto" latinLnBrk="0" hangingPunct="1">
                        <a:lnSpc>
                          <a:spcPct val="120000"/>
                        </a:lnSpc>
                        <a:spcBef>
                          <a:spcPts val="200"/>
                        </a:spcBef>
                        <a:spcAft>
                          <a:spcPts val="200"/>
                        </a:spcAft>
                        <a:buClrTx/>
                        <a:buSzTx/>
                        <a:buFontTx/>
                        <a:buNone/>
                        <a:tabLst/>
                        <a:defRPr/>
                      </a:pPr>
                      <a:r>
                        <a:rPr lang="fr-FR" sz="1400" b="0" dirty="0" smtClean="0">
                          <a:solidFill>
                            <a:schemeClr val="bg2">
                              <a:lumMod val="25000"/>
                            </a:schemeClr>
                          </a:solidFill>
                          <a:effectLst/>
                          <a:latin typeface="Cambria" panose="02040503050406030204" pitchFamily="18" charset="0"/>
                          <a:ea typeface="Cambria" panose="02040503050406030204" pitchFamily="18" charset="0"/>
                        </a:rPr>
                        <a:t> 1 locomotives (UIC)</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2A. Perpignan</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40927481"/>
                  </a:ext>
                </a:extLst>
              </a:tr>
              <a:tr h="0">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2B. Toulouse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5076678"/>
                  </a:ext>
                </a:extLst>
              </a:tr>
              <a:tr h="0">
                <a:tc vMerge="1">
                  <a:txBody>
                    <a:bodyPr/>
                    <a:lstStyle/>
                    <a:p>
                      <a:pPr algn="ctr">
                        <a:lnSpc>
                          <a:spcPct val="120000"/>
                        </a:lnSpc>
                        <a:spcBef>
                          <a:spcPts val="200"/>
                        </a:spcBef>
                        <a:spcAft>
                          <a:spcPts val="200"/>
                        </a:spcAft>
                      </a:pP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20000"/>
                        </a:lnSpc>
                        <a:spcBef>
                          <a:spcPts val="200"/>
                        </a:spcBef>
                        <a:spcAft>
                          <a:spcPts val="200"/>
                        </a:spcAft>
                      </a:pPr>
                      <a:r>
                        <a:rPr lang="fr-FR" sz="1400" b="0" dirty="0" smtClean="0">
                          <a:solidFill>
                            <a:schemeClr val="bg2">
                              <a:lumMod val="25000"/>
                            </a:schemeClr>
                          </a:solidFill>
                          <a:effectLst/>
                          <a:latin typeface="Cambria" panose="02040503050406030204" pitchFamily="18" charset="0"/>
                          <a:ea typeface="Cambria" panose="02040503050406030204" pitchFamily="18" charset="0"/>
                        </a:rPr>
                        <a:t>3.  Changement d'essieu à Cerbère (ibérique)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3A. Perpignan</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41487741"/>
                  </a:ext>
                </a:extLst>
              </a:tr>
              <a:tr h="0">
                <a:tc vMerge="1">
                  <a:txBody>
                    <a:bodyPr/>
                    <a:lstStyle/>
                    <a:p>
                      <a:endParaRPr lang="ca-ES"/>
                    </a:p>
                  </a:txBody>
                  <a:tcPr/>
                </a:tc>
                <a:tc vMerge="1">
                  <a:txBody>
                    <a:bodyPr/>
                    <a:lstStyle/>
                    <a:p>
                      <a:pPr algn="ctr">
                        <a:lnSpc>
                          <a:spcPct val="120000"/>
                        </a:lnSpc>
                        <a:spcBef>
                          <a:spcPts val="200"/>
                        </a:spcBef>
                        <a:spcAft>
                          <a:spcPts val="200"/>
                        </a:spcAft>
                      </a:pP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3B. Toulouse</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87160588"/>
                  </a:ext>
                </a:extLst>
              </a:tr>
            </a:tbl>
          </a:graphicData>
        </a:graphic>
      </p:graphicFrame>
      <p:cxnSp>
        <p:nvCxnSpPr>
          <p:cNvPr id="32" name="Conector recto de flecha 31">
            <a:extLst>
              <a:ext uri="{FF2B5EF4-FFF2-40B4-BE49-F238E27FC236}">
                <a16:creationId xmlns="" xmlns:a16="http://schemas.microsoft.com/office/drawing/2014/main" id="{73023EFF-FCF6-49D7-941A-80C9D4C83570}"/>
              </a:ext>
            </a:extLst>
          </p:cNvPr>
          <p:cNvCxnSpPr>
            <a:cxnSpLocks/>
          </p:cNvCxnSpPr>
          <p:nvPr/>
        </p:nvCxnSpPr>
        <p:spPr>
          <a:xfrm>
            <a:off x="2074478" y="4014035"/>
            <a:ext cx="324000" cy="396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 xmlns:a16="http://schemas.microsoft.com/office/drawing/2014/main" id="{9F10B208-F79F-42BF-983B-7AFE00326543}"/>
              </a:ext>
            </a:extLst>
          </p:cNvPr>
          <p:cNvCxnSpPr>
            <a:cxnSpLocks/>
          </p:cNvCxnSpPr>
          <p:nvPr/>
        </p:nvCxnSpPr>
        <p:spPr>
          <a:xfrm>
            <a:off x="4261341" y="3349955"/>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 xmlns:a16="http://schemas.microsoft.com/office/drawing/2014/main" id="{1FF8487C-FF66-4C43-A42B-D4AE96E4F379}"/>
              </a:ext>
            </a:extLst>
          </p:cNvPr>
          <p:cNvCxnSpPr>
            <a:cxnSpLocks/>
          </p:cNvCxnSpPr>
          <p:nvPr/>
        </p:nvCxnSpPr>
        <p:spPr>
          <a:xfrm flipV="1">
            <a:off x="4261341" y="3137941"/>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4" name="Grupo 53">
            <a:extLst>
              <a:ext uri="{FF2B5EF4-FFF2-40B4-BE49-F238E27FC236}">
                <a16:creationId xmlns="" xmlns:a16="http://schemas.microsoft.com/office/drawing/2014/main" id="{F2A2E019-3727-485B-B61D-BDC8B5E8A5DF}"/>
              </a:ext>
            </a:extLst>
          </p:cNvPr>
          <p:cNvGrpSpPr>
            <a:grpSpLocks noChangeAspect="1"/>
          </p:cNvGrpSpPr>
          <p:nvPr/>
        </p:nvGrpSpPr>
        <p:grpSpPr>
          <a:xfrm>
            <a:off x="7555128" y="1304999"/>
            <a:ext cx="4209712" cy="4714758"/>
            <a:chOff x="484005" y="2006320"/>
            <a:chExt cx="3549030" cy="3974814"/>
          </a:xfrm>
        </p:grpSpPr>
        <p:pic>
          <p:nvPicPr>
            <p:cNvPr id="44" name="Imagen 43" descr="Imagen que contiene texto, mapa&#10;&#10;Descripción generada automáticamente">
              <a:extLst>
                <a:ext uri="{FF2B5EF4-FFF2-40B4-BE49-F238E27FC236}">
                  <a16:creationId xmlns="" xmlns:a16="http://schemas.microsoft.com/office/drawing/2014/main" id="{1F459A7E-EF06-4EA6-AE79-B53788E463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18" t="4434" r="20073" b="2222"/>
            <a:stretch/>
          </p:blipFill>
          <p:spPr>
            <a:xfrm>
              <a:off x="484005" y="2006320"/>
              <a:ext cx="3409454" cy="3974814"/>
            </a:xfrm>
            <a:prstGeom prst="rect">
              <a:avLst/>
            </a:prstGeom>
          </p:spPr>
        </p:pic>
        <p:sp>
          <p:nvSpPr>
            <p:cNvPr id="46" name="Rectángulo 45">
              <a:extLst>
                <a:ext uri="{FF2B5EF4-FFF2-40B4-BE49-F238E27FC236}">
                  <a16:creationId xmlns="" xmlns:a16="http://schemas.microsoft.com/office/drawing/2014/main" id="{4E278CA4-A80A-405B-AB88-17D438174BCE}"/>
                </a:ext>
              </a:extLst>
            </p:cNvPr>
            <p:cNvSpPr/>
            <p:nvPr/>
          </p:nvSpPr>
          <p:spPr>
            <a:xfrm>
              <a:off x="1858966" y="2616856"/>
              <a:ext cx="1088568" cy="307777"/>
            </a:xfrm>
            <a:prstGeom prst="rect">
              <a:avLst/>
            </a:prstGeom>
          </p:spPr>
          <p:txBody>
            <a:bodyPr wrap="none">
              <a:spAutoFit/>
            </a:bodyPr>
            <a:lstStyle/>
            <a:p>
              <a:r>
                <a:rPr lang="ca-ES" sz="1400" b="1" dirty="0">
                  <a:solidFill>
                    <a:srgbClr val="E7E6E6">
                      <a:lumMod val="25000"/>
                    </a:srgbClr>
                  </a:solidFill>
                  <a:latin typeface="Cambria" panose="02040503050406030204" pitchFamily="18" charset="0"/>
                  <a:ea typeface="Cambria" panose="02040503050406030204" pitchFamily="18" charset="0"/>
                </a:rPr>
                <a:t>OCCITÀNIA</a:t>
              </a:r>
              <a:endParaRPr lang="ca-ES" b="1" dirty="0"/>
            </a:p>
          </p:txBody>
        </p:sp>
        <p:sp>
          <p:nvSpPr>
            <p:cNvPr id="47" name="Rectángulo 46">
              <a:extLst>
                <a:ext uri="{FF2B5EF4-FFF2-40B4-BE49-F238E27FC236}">
                  <a16:creationId xmlns="" xmlns:a16="http://schemas.microsoft.com/office/drawing/2014/main" id="{55ECAB24-CD17-46E9-AC7F-B01ADAE03D35}"/>
                </a:ext>
              </a:extLst>
            </p:cNvPr>
            <p:cNvSpPr/>
            <p:nvPr/>
          </p:nvSpPr>
          <p:spPr>
            <a:xfrm>
              <a:off x="696807" y="4811263"/>
              <a:ext cx="1148135" cy="307777"/>
            </a:xfrm>
            <a:prstGeom prst="rect">
              <a:avLst/>
            </a:prstGeom>
          </p:spPr>
          <p:txBody>
            <a:bodyPr wrap="none">
              <a:spAutoFit/>
            </a:bodyPr>
            <a:lstStyle/>
            <a:p>
              <a:r>
                <a:rPr lang="ca-ES" sz="1400" b="1" dirty="0">
                  <a:solidFill>
                    <a:srgbClr val="E7E6E6">
                      <a:lumMod val="25000"/>
                    </a:srgbClr>
                  </a:solidFill>
                  <a:latin typeface="Cambria" panose="02040503050406030204" pitchFamily="18" charset="0"/>
                  <a:ea typeface="Cambria" panose="02040503050406030204" pitchFamily="18" charset="0"/>
                </a:rPr>
                <a:t>CATALUNYA</a:t>
              </a:r>
              <a:endParaRPr lang="ca-ES" b="1" dirty="0"/>
            </a:p>
          </p:txBody>
        </p:sp>
        <p:sp>
          <p:nvSpPr>
            <p:cNvPr id="48" name="Rectángulo 47">
              <a:extLst>
                <a:ext uri="{FF2B5EF4-FFF2-40B4-BE49-F238E27FC236}">
                  <a16:creationId xmlns="" xmlns:a16="http://schemas.microsoft.com/office/drawing/2014/main" id="{FDCF5505-8340-401D-916A-B2992CFFBA81}"/>
                </a:ext>
              </a:extLst>
            </p:cNvPr>
            <p:cNvSpPr/>
            <p:nvPr/>
          </p:nvSpPr>
          <p:spPr>
            <a:xfrm>
              <a:off x="2188378" y="5099401"/>
              <a:ext cx="951479"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Barcelona</a:t>
              </a:r>
              <a:endParaRPr lang="ca-ES" dirty="0"/>
            </a:p>
          </p:txBody>
        </p:sp>
        <p:sp>
          <p:nvSpPr>
            <p:cNvPr id="49" name="Rectángulo 48">
              <a:extLst>
                <a:ext uri="{FF2B5EF4-FFF2-40B4-BE49-F238E27FC236}">
                  <a16:creationId xmlns="" xmlns:a16="http://schemas.microsoft.com/office/drawing/2014/main" id="{4EB9E78A-D079-4081-B7B2-18D2FAF7DE14}"/>
                </a:ext>
              </a:extLst>
            </p:cNvPr>
            <p:cNvSpPr/>
            <p:nvPr/>
          </p:nvSpPr>
          <p:spPr>
            <a:xfrm>
              <a:off x="2653249" y="3899159"/>
              <a:ext cx="973215"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Perpignan</a:t>
              </a:r>
              <a:endParaRPr lang="ca-ES" dirty="0"/>
            </a:p>
          </p:txBody>
        </p:sp>
        <p:sp>
          <p:nvSpPr>
            <p:cNvPr id="50" name="Rectángulo 49">
              <a:extLst>
                <a:ext uri="{FF2B5EF4-FFF2-40B4-BE49-F238E27FC236}">
                  <a16:creationId xmlns="" xmlns:a16="http://schemas.microsoft.com/office/drawing/2014/main" id="{1B0C5CDB-099D-482D-8C84-0C9CBFD5CBDB}"/>
                </a:ext>
              </a:extLst>
            </p:cNvPr>
            <p:cNvSpPr/>
            <p:nvPr/>
          </p:nvSpPr>
          <p:spPr>
            <a:xfrm>
              <a:off x="869915" y="3146875"/>
              <a:ext cx="877035"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Toulouse</a:t>
              </a:r>
              <a:endParaRPr lang="ca-ES" dirty="0"/>
            </a:p>
          </p:txBody>
        </p:sp>
        <p:sp>
          <p:nvSpPr>
            <p:cNvPr id="51" name="Rectángulo 50">
              <a:extLst>
                <a:ext uri="{FF2B5EF4-FFF2-40B4-BE49-F238E27FC236}">
                  <a16:creationId xmlns="" xmlns:a16="http://schemas.microsoft.com/office/drawing/2014/main" id="{947377CF-FD85-47AC-886E-0C9A00D43B2E}"/>
                </a:ext>
              </a:extLst>
            </p:cNvPr>
            <p:cNvSpPr/>
            <p:nvPr/>
          </p:nvSpPr>
          <p:spPr>
            <a:xfrm>
              <a:off x="2231672" y="3240012"/>
              <a:ext cx="924973" cy="279798"/>
            </a:xfrm>
            <a:prstGeom prst="rect">
              <a:avLst/>
            </a:prstGeom>
            <a:solidFill>
              <a:srgbClr val="E1E1E1"/>
            </a:solidFill>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UIC, 210 km</a:t>
              </a:r>
              <a:endParaRPr lang="ca-ES" dirty="0"/>
            </a:p>
          </p:txBody>
        </p:sp>
        <p:sp>
          <p:nvSpPr>
            <p:cNvPr id="52" name="Rectángulo 51">
              <a:extLst>
                <a:ext uri="{FF2B5EF4-FFF2-40B4-BE49-F238E27FC236}">
                  <a16:creationId xmlns="" xmlns:a16="http://schemas.microsoft.com/office/drawing/2014/main" id="{8805CCF1-B4B2-4098-8074-EF72F96EBFCA}"/>
                </a:ext>
              </a:extLst>
            </p:cNvPr>
            <p:cNvSpPr/>
            <p:nvPr/>
          </p:nvSpPr>
          <p:spPr>
            <a:xfrm>
              <a:off x="2967634" y="4386192"/>
              <a:ext cx="1065401" cy="279798"/>
            </a:xfrm>
            <a:prstGeom prst="rect">
              <a:avLst/>
            </a:prstGeom>
            <a:solidFill>
              <a:srgbClr val="828282"/>
            </a:solidFill>
          </p:spPr>
          <p:txBody>
            <a:bodyPr wrap="none">
              <a:spAutoFit/>
            </a:bodyPr>
            <a:lstStyle/>
            <a:p>
              <a:r>
                <a:rPr lang="ca-ES" sz="1400" dirty="0">
                  <a:solidFill>
                    <a:schemeClr val="bg1"/>
                  </a:solidFill>
                  <a:latin typeface="Cambria" panose="02040503050406030204" pitchFamily="18" charset="0"/>
                  <a:ea typeface="Cambria" panose="02040503050406030204" pitchFamily="18" charset="0"/>
                </a:rPr>
                <a:t>Ibèric, 233 km</a:t>
              </a:r>
              <a:endParaRPr lang="ca-ES" dirty="0">
                <a:solidFill>
                  <a:schemeClr val="bg1"/>
                </a:solidFill>
              </a:endParaRPr>
            </a:p>
          </p:txBody>
        </p:sp>
        <p:sp>
          <p:nvSpPr>
            <p:cNvPr id="53" name="Rectángulo 52">
              <a:extLst>
                <a:ext uri="{FF2B5EF4-FFF2-40B4-BE49-F238E27FC236}">
                  <a16:creationId xmlns="" xmlns:a16="http://schemas.microsoft.com/office/drawing/2014/main" id="{1D263660-A1D6-4225-B206-25373FC1225F}"/>
                </a:ext>
              </a:extLst>
            </p:cNvPr>
            <p:cNvSpPr/>
            <p:nvPr/>
          </p:nvSpPr>
          <p:spPr>
            <a:xfrm>
              <a:off x="1381427" y="4271898"/>
              <a:ext cx="924973" cy="279798"/>
            </a:xfrm>
            <a:prstGeom prst="rect">
              <a:avLst/>
            </a:prstGeom>
            <a:solidFill>
              <a:srgbClr val="00A27E"/>
            </a:solidFill>
          </p:spPr>
          <p:txBody>
            <a:bodyPr wrap="none">
              <a:spAutoFit/>
            </a:bodyPr>
            <a:lstStyle/>
            <a:p>
              <a:r>
                <a:rPr lang="ca-ES" sz="1400" dirty="0">
                  <a:solidFill>
                    <a:schemeClr val="bg1"/>
                  </a:solidFill>
                  <a:latin typeface="Cambria" panose="02040503050406030204" pitchFamily="18" charset="0"/>
                  <a:ea typeface="Cambria" panose="02040503050406030204" pitchFamily="18" charset="0"/>
                </a:rPr>
                <a:t>UIC, 205 km</a:t>
              </a:r>
              <a:endParaRPr lang="ca-ES" dirty="0">
                <a:solidFill>
                  <a:schemeClr val="bg1"/>
                </a:solidFill>
              </a:endParaRPr>
            </a:p>
          </p:txBody>
        </p:sp>
      </p:grpSp>
      <p:cxnSp>
        <p:nvCxnSpPr>
          <p:cNvPr id="56" name="Conector recto de flecha 55">
            <a:extLst>
              <a:ext uri="{FF2B5EF4-FFF2-40B4-BE49-F238E27FC236}">
                <a16:creationId xmlns="" xmlns:a16="http://schemas.microsoft.com/office/drawing/2014/main" id="{B86FC07E-EEEA-434D-ACD4-ADB3902F2665}"/>
              </a:ext>
            </a:extLst>
          </p:cNvPr>
          <p:cNvCxnSpPr>
            <a:cxnSpLocks/>
          </p:cNvCxnSpPr>
          <p:nvPr/>
        </p:nvCxnSpPr>
        <p:spPr>
          <a:xfrm flipV="1">
            <a:off x="2074478" y="3283054"/>
            <a:ext cx="324000" cy="612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 xmlns:a16="http://schemas.microsoft.com/office/drawing/2014/main" id="{C4638EAF-66D9-4471-96C1-BD58D65E95A4}"/>
              </a:ext>
            </a:extLst>
          </p:cNvPr>
          <p:cNvCxnSpPr>
            <a:cxnSpLocks/>
          </p:cNvCxnSpPr>
          <p:nvPr/>
        </p:nvCxnSpPr>
        <p:spPr>
          <a:xfrm flipV="1">
            <a:off x="2082375" y="3817886"/>
            <a:ext cx="324000" cy="144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 xmlns:a16="http://schemas.microsoft.com/office/drawing/2014/main" id="{49A4BD01-9967-410F-9FAC-B7D6BEF52F10}"/>
              </a:ext>
            </a:extLst>
          </p:cNvPr>
          <p:cNvCxnSpPr>
            <a:cxnSpLocks/>
          </p:cNvCxnSpPr>
          <p:nvPr/>
        </p:nvCxnSpPr>
        <p:spPr>
          <a:xfrm>
            <a:off x="4261341" y="3979566"/>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 xmlns:a16="http://schemas.microsoft.com/office/drawing/2014/main" id="{B8DA9A47-D505-4136-8577-094C3E461D7A}"/>
              </a:ext>
            </a:extLst>
          </p:cNvPr>
          <p:cNvCxnSpPr>
            <a:cxnSpLocks/>
          </p:cNvCxnSpPr>
          <p:nvPr/>
        </p:nvCxnSpPr>
        <p:spPr>
          <a:xfrm flipV="1">
            <a:off x="4261341" y="3767552"/>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 xmlns:a16="http://schemas.microsoft.com/office/drawing/2014/main" id="{7EB707A4-9703-42C5-8B1F-586DA52F061C}"/>
              </a:ext>
            </a:extLst>
          </p:cNvPr>
          <p:cNvCxnSpPr>
            <a:cxnSpLocks/>
          </p:cNvCxnSpPr>
          <p:nvPr/>
        </p:nvCxnSpPr>
        <p:spPr>
          <a:xfrm>
            <a:off x="4261341" y="4686660"/>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 xmlns:a16="http://schemas.microsoft.com/office/drawing/2014/main" id="{E8E5E30E-DFE0-4E22-BCAE-739EA2502B4C}"/>
              </a:ext>
            </a:extLst>
          </p:cNvPr>
          <p:cNvCxnSpPr>
            <a:cxnSpLocks/>
          </p:cNvCxnSpPr>
          <p:nvPr/>
        </p:nvCxnSpPr>
        <p:spPr>
          <a:xfrm flipV="1">
            <a:off x="4261341" y="4474646"/>
            <a:ext cx="324000"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29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1751059003"/>
              </p:ext>
            </p:extLst>
          </p:nvPr>
        </p:nvGraphicFramePr>
        <p:xfrm>
          <a:off x="645871" y="2283544"/>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sp>
        <p:nvSpPr>
          <p:cNvPr id="11" name="Rectángulo 10">
            <a:extLst>
              <a:ext uri="{FF2B5EF4-FFF2-40B4-BE49-F238E27FC236}">
                <a16:creationId xmlns="" xmlns:a16="http://schemas.microsoft.com/office/drawing/2014/main" id="{02B2A917-5219-457C-8015-E1B0F9DA6967}"/>
              </a:ext>
            </a:extLst>
          </p:cNvPr>
          <p:cNvSpPr/>
          <p:nvPr/>
        </p:nvSpPr>
        <p:spPr>
          <a:xfrm>
            <a:off x="445270" y="992686"/>
            <a:ext cx="11746729"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1. </a:t>
            </a:r>
            <a:r>
              <a:rPr lang="fr-FR" sz="2000" dirty="0">
                <a:solidFill>
                  <a:srgbClr val="203864"/>
                </a:solidFill>
                <a:latin typeface="Cambria" panose="02040503050406030204" pitchFamily="18" charset="0"/>
                <a:ea typeface="Cambria" panose="02040503050406030204" pitchFamily="18" charset="0"/>
              </a:rPr>
              <a:t>Wagons porte-conteneurs, longueur 221 m et propulsion diesel (10 wagons, 20 </a:t>
            </a:r>
            <a:r>
              <a:rPr lang="fr-FR" sz="2000" dirty="0" err="1">
                <a:solidFill>
                  <a:srgbClr val="203864"/>
                </a:solidFill>
                <a:latin typeface="Cambria" panose="02040503050406030204" pitchFamily="18" charset="0"/>
                <a:ea typeface="Cambria" panose="02040503050406030204" pitchFamily="18" charset="0"/>
              </a:rPr>
              <a:t>UTIs</a:t>
            </a:r>
            <a:r>
              <a:rPr lang="fr-FR" sz="2000" dirty="0">
                <a:solidFill>
                  <a:srgbClr val="203864"/>
                </a:solidFill>
                <a:latin typeface="Cambria" panose="02040503050406030204" pitchFamily="18" charset="0"/>
                <a:ea typeface="Cambria" panose="02040503050406030204" pitchFamily="18" charset="0"/>
              </a:rPr>
              <a:t>, charge utile 580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50" name="Grupo 49">
            <a:extLst>
              <a:ext uri="{FF2B5EF4-FFF2-40B4-BE49-F238E27FC236}">
                <a16:creationId xmlns="" xmlns:a16="http://schemas.microsoft.com/office/drawing/2014/main" id="{F16F9A4E-54C1-437A-979E-7E88DBC4F1DC}"/>
              </a:ext>
            </a:extLst>
          </p:cNvPr>
          <p:cNvGrpSpPr/>
          <p:nvPr/>
        </p:nvGrpSpPr>
        <p:grpSpPr>
          <a:xfrm>
            <a:off x="417265" y="1613350"/>
            <a:ext cx="11357470" cy="4381050"/>
            <a:chOff x="389258" y="1676850"/>
            <a:chExt cx="11357470" cy="4303036"/>
          </a:xfrm>
        </p:grpSpPr>
        <p:grpSp>
          <p:nvGrpSpPr>
            <p:cNvPr id="51" name="Grupo 50">
              <a:extLst>
                <a:ext uri="{FF2B5EF4-FFF2-40B4-BE49-F238E27FC236}">
                  <a16:creationId xmlns="" xmlns:a16="http://schemas.microsoft.com/office/drawing/2014/main" id="{875AB260-EBDF-4D45-88A0-3300A1B7C5D0}"/>
                </a:ext>
              </a:extLst>
            </p:cNvPr>
            <p:cNvGrpSpPr/>
            <p:nvPr/>
          </p:nvGrpSpPr>
          <p:grpSpPr>
            <a:xfrm>
              <a:off x="6270128" y="1681250"/>
              <a:ext cx="5476600" cy="4298636"/>
              <a:chOff x="6270128" y="1681250"/>
              <a:chExt cx="5476600" cy="4298636"/>
            </a:xfrm>
          </p:grpSpPr>
          <p:sp>
            <p:nvSpPr>
              <p:cNvPr id="56" name="Rectángulo 55">
                <a:extLst>
                  <a:ext uri="{FF2B5EF4-FFF2-40B4-BE49-F238E27FC236}">
                    <a16:creationId xmlns="" xmlns:a16="http://schemas.microsoft.com/office/drawing/2014/main" id="{F6139C35-2538-4F9F-943B-E9DA1A89FEAE}"/>
                  </a:ext>
                </a:extLst>
              </p:cNvPr>
              <p:cNvSpPr/>
              <p:nvPr/>
            </p:nvSpPr>
            <p:spPr>
              <a:xfrm>
                <a:off x="6498735" y="16812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CuadroTexto 57">
                <a:extLst>
                  <a:ext uri="{FF2B5EF4-FFF2-40B4-BE49-F238E27FC236}">
                    <a16:creationId xmlns="" xmlns:a16="http://schemas.microsoft.com/office/drawing/2014/main" id="{10CF1EAF-8E8B-4558-9C87-6299A29A1428}"/>
                  </a:ext>
                </a:extLst>
              </p:cNvPr>
              <p:cNvSpPr txBox="1"/>
              <p:nvPr/>
            </p:nvSpPr>
            <p:spPr>
              <a:xfrm>
                <a:off x="6270128" y="19071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Barcelona-Toulouse</a:t>
                </a:r>
              </a:p>
            </p:txBody>
          </p:sp>
        </p:grpSp>
        <p:grpSp>
          <p:nvGrpSpPr>
            <p:cNvPr id="52" name="Grupo 51">
              <a:extLst>
                <a:ext uri="{FF2B5EF4-FFF2-40B4-BE49-F238E27FC236}">
                  <a16:creationId xmlns="" xmlns:a16="http://schemas.microsoft.com/office/drawing/2014/main" id="{90327464-2DDA-4963-B307-D99699ABCD6B}"/>
                </a:ext>
              </a:extLst>
            </p:cNvPr>
            <p:cNvGrpSpPr/>
            <p:nvPr/>
          </p:nvGrpSpPr>
          <p:grpSpPr>
            <a:xfrm>
              <a:off x="389258" y="1676850"/>
              <a:ext cx="5476600" cy="4298636"/>
              <a:chOff x="389258" y="1676850"/>
              <a:chExt cx="5476600" cy="4298636"/>
            </a:xfrm>
          </p:grpSpPr>
          <p:sp>
            <p:nvSpPr>
              <p:cNvPr id="54" name="Rectángulo 53">
                <a:extLst>
                  <a:ext uri="{FF2B5EF4-FFF2-40B4-BE49-F238E27FC236}">
                    <a16:creationId xmlns="" xmlns:a16="http://schemas.microsoft.com/office/drawing/2014/main" id="{C2B3CE86-7BFD-4305-B7B6-F84247EFBD02}"/>
                  </a:ext>
                </a:extLst>
              </p:cNvPr>
              <p:cNvSpPr/>
              <p:nvPr/>
            </p:nvSpPr>
            <p:spPr>
              <a:xfrm>
                <a:off x="617865" y="16768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CuadroTexto 54">
                <a:extLst>
                  <a:ext uri="{FF2B5EF4-FFF2-40B4-BE49-F238E27FC236}">
                    <a16:creationId xmlns="" xmlns:a16="http://schemas.microsoft.com/office/drawing/2014/main" id="{ACF9A7BC-38C0-40F3-A8C8-40E3F77F47D5}"/>
                  </a:ext>
                </a:extLst>
              </p:cNvPr>
              <p:cNvSpPr txBox="1"/>
              <p:nvPr/>
            </p:nvSpPr>
            <p:spPr>
              <a:xfrm>
                <a:off x="389258" y="19027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Barcelona-Perpignan</a:t>
                </a:r>
              </a:p>
            </p:txBody>
          </p:sp>
        </p:grpSp>
      </p:grpSp>
      <p:grpSp>
        <p:nvGrpSpPr>
          <p:cNvPr id="12" name="Grupo 11">
            <a:extLst>
              <a:ext uri="{FF2B5EF4-FFF2-40B4-BE49-F238E27FC236}">
                <a16:creationId xmlns="" xmlns:a16="http://schemas.microsoft.com/office/drawing/2014/main" id="{28C5D9B2-7972-43FA-9264-E9D8BF293819}"/>
              </a:ext>
            </a:extLst>
          </p:cNvPr>
          <p:cNvGrpSpPr/>
          <p:nvPr/>
        </p:nvGrpSpPr>
        <p:grpSpPr>
          <a:xfrm>
            <a:off x="665371" y="2851022"/>
            <a:ext cx="1705621" cy="1702637"/>
            <a:chOff x="665371" y="2792966"/>
            <a:chExt cx="1705621" cy="1702637"/>
          </a:xfrm>
        </p:grpSpPr>
        <p:graphicFrame>
          <p:nvGraphicFramePr>
            <p:cNvPr id="10" name="Gráfico 9">
              <a:extLst>
                <a:ext uri="{FF2B5EF4-FFF2-40B4-BE49-F238E27FC236}">
                  <a16:creationId xmlns="" xmlns:a16="http://schemas.microsoft.com/office/drawing/2014/main" id="{68A5216E-C8EE-4D48-B700-250A256FF2DD}"/>
                </a:ext>
              </a:extLst>
            </p:cNvPr>
            <p:cNvGraphicFramePr/>
            <p:nvPr>
              <p:extLst>
                <p:ext uri="{D42A27DB-BD31-4B8C-83A1-F6EECF244321}">
                  <p14:modId xmlns:p14="http://schemas.microsoft.com/office/powerpoint/2010/main" val="2831862655"/>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2"/>
            </a:graphicData>
          </a:graphic>
        </p:graphicFrame>
        <p:sp>
          <p:nvSpPr>
            <p:cNvPr id="65" name="CuadroTexto 64">
              <a:extLst>
                <a:ext uri="{FF2B5EF4-FFF2-40B4-BE49-F238E27FC236}">
                  <a16:creationId xmlns="" xmlns:a16="http://schemas.microsoft.com/office/drawing/2014/main" id="{BBCFDF02-32B8-4961-8125-0575A5DE39DB}"/>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6,472 </a:t>
              </a:r>
              <a:r>
                <a:rPr lang="ca-ES" sz="1200" b="1" dirty="0">
                  <a:latin typeface="Cambria" panose="02040503050406030204" pitchFamily="18" charset="0"/>
                  <a:ea typeface="Cambria" panose="02040503050406030204" pitchFamily="18" charset="0"/>
                </a:rPr>
                <a:t>€</a:t>
              </a:r>
            </a:p>
          </p:txBody>
        </p:sp>
      </p:grpSp>
      <p:grpSp>
        <p:nvGrpSpPr>
          <p:cNvPr id="75" name="Grupo 74">
            <a:extLst>
              <a:ext uri="{FF2B5EF4-FFF2-40B4-BE49-F238E27FC236}">
                <a16:creationId xmlns="" xmlns:a16="http://schemas.microsoft.com/office/drawing/2014/main" id="{DA467095-7BA3-44AC-AFA3-6504F766B6CD}"/>
              </a:ext>
            </a:extLst>
          </p:cNvPr>
          <p:cNvGrpSpPr/>
          <p:nvPr/>
        </p:nvGrpSpPr>
        <p:grpSpPr>
          <a:xfrm>
            <a:off x="2417056" y="2867396"/>
            <a:ext cx="1705621" cy="1702637"/>
            <a:chOff x="665371" y="2792966"/>
            <a:chExt cx="1705621" cy="1702637"/>
          </a:xfrm>
        </p:grpSpPr>
        <p:graphicFrame>
          <p:nvGraphicFramePr>
            <p:cNvPr id="79" name="Gráfico 78">
              <a:extLst>
                <a:ext uri="{FF2B5EF4-FFF2-40B4-BE49-F238E27FC236}">
                  <a16:creationId xmlns="" xmlns:a16="http://schemas.microsoft.com/office/drawing/2014/main" id="{BDBE9E82-DEF8-4000-9831-E21F8BFDA862}"/>
                </a:ext>
              </a:extLst>
            </p:cNvPr>
            <p:cNvGraphicFramePr/>
            <p:nvPr>
              <p:extLst>
                <p:ext uri="{D42A27DB-BD31-4B8C-83A1-F6EECF244321}">
                  <p14:modId xmlns:p14="http://schemas.microsoft.com/office/powerpoint/2010/main" val="243766961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3"/>
            </a:graphicData>
          </a:graphic>
        </p:graphicFrame>
        <p:sp>
          <p:nvSpPr>
            <p:cNvPr id="98" name="CuadroTexto 97">
              <a:extLst>
                <a:ext uri="{FF2B5EF4-FFF2-40B4-BE49-F238E27FC236}">
                  <a16:creationId xmlns="" xmlns:a16="http://schemas.microsoft.com/office/drawing/2014/main" id="{2A7E03FD-8DD9-4D92-BC5C-3519829D36D8}"/>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4,554 </a:t>
              </a:r>
              <a:r>
                <a:rPr lang="ca-ES" sz="1200" b="1" dirty="0">
                  <a:latin typeface="Cambria" panose="02040503050406030204" pitchFamily="18" charset="0"/>
                  <a:ea typeface="Cambria" panose="02040503050406030204" pitchFamily="18" charset="0"/>
                </a:rPr>
                <a:t>€</a:t>
              </a:r>
            </a:p>
          </p:txBody>
        </p:sp>
      </p:grpSp>
      <p:grpSp>
        <p:nvGrpSpPr>
          <p:cNvPr id="100" name="Grupo 99">
            <a:extLst>
              <a:ext uri="{FF2B5EF4-FFF2-40B4-BE49-F238E27FC236}">
                <a16:creationId xmlns="" xmlns:a16="http://schemas.microsoft.com/office/drawing/2014/main" id="{C624BA47-9D9F-4588-A13B-7D44C0010D92}"/>
              </a:ext>
            </a:extLst>
          </p:cNvPr>
          <p:cNvGrpSpPr/>
          <p:nvPr/>
        </p:nvGrpSpPr>
        <p:grpSpPr>
          <a:xfrm>
            <a:off x="4188243" y="2861526"/>
            <a:ext cx="1705621" cy="1702637"/>
            <a:chOff x="665371" y="2792966"/>
            <a:chExt cx="1705621" cy="1702637"/>
          </a:xfrm>
        </p:grpSpPr>
        <p:graphicFrame>
          <p:nvGraphicFramePr>
            <p:cNvPr id="101" name="Gráfico 100">
              <a:extLst>
                <a:ext uri="{FF2B5EF4-FFF2-40B4-BE49-F238E27FC236}">
                  <a16:creationId xmlns="" xmlns:a16="http://schemas.microsoft.com/office/drawing/2014/main" id="{49F44DE6-513B-436A-B345-D9C0B91A1838}"/>
                </a:ext>
              </a:extLst>
            </p:cNvPr>
            <p:cNvGraphicFramePr/>
            <p:nvPr>
              <p:extLst>
                <p:ext uri="{D42A27DB-BD31-4B8C-83A1-F6EECF244321}">
                  <p14:modId xmlns:p14="http://schemas.microsoft.com/office/powerpoint/2010/main" val="593008909"/>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4"/>
            </a:graphicData>
          </a:graphic>
        </p:graphicFrame>
        <p:sp>
          <p:nvSpPr>
            <p:cNvPr id="102" name="CuadroTexto 101">
              <a:extLst>
                <a:ext uri="{FF2B5EF4-FFF2-40B4-BE49-F238E27FC236}">
                  <a16:creationId xmlns="" xmlns:a16="http://schemas.microsoft.com/office/drawing/2014/main" id="{3C062B13-FC98-4466-A339-2C40888720D0}"/>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5,706 </a:t>
              </a:r>
              <a:r>
                <a:rPr lang="ca-ES" sz="1200" b="1" dirty="0">
                  <a:latin typeface="Cambria" panose="02040503050406030204" pitchFamily="18" charset="0"/>
                  <a:ea typeface="Cambria" panose="02040503050406030204" pitchFamily="18" charset="0"/>
                </a:rPr>
                <a:t>€</a:t>
              </a:r>
            </a:p>
          </p:txBody>
        </p:sp>
      </p:grpSp>
      <p:sp>
        <p:nvSpPr>
          <p:cNvPr id="103" name="CuadroTexto 102">
            <a:extLst>
              <a:ext uri="{FF2B5EF4-FFF2-40B4-BE49-F238E27FC236}">
                <a16:creationId xmlns="" xmlns:a16="http://schemas.microsoft.com/office/drawing/2014/main" id="{851BC739-31AC-4FDF-A2AD-1488C41FC399}"/>
              </a:ext>
            </a:extLst>
          </p:cNvPr>
          <p:cNvSpPr txBox="1"/>
          <p:nvPr/>
        </p:nvSpPr>
        <p:spPr>
          <a:xfrm>
            <a:off x="990146" y="430339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sp>
        <p:nvSpPr>
          <p:cNvPr id="104" name="Elipse 103">
            <a:extLst>
              <a:ext uri="{FF2B5EF4-FFF2-40B4-BE49-F238E27FC236}">
                <a16:creationId xmlns="" xmlns:a16="http://schemas.microsoft.com/office/drawing/2014/main" id="{44E5EBFB-4646-4B9A-ADBD-05E83FFEBB69}"/>
              </a:ext>
            </a:extLst>
          </p:cNvPr>
          <p:cNvSpPr/>
          <p:nvPr/>
        </p:nvSpPr>
        <p:spPr>
          <a:xfrm>
            <a:off x="807843" y="436997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7" name="Elipse 106">
            <a:extLst>
              <a:ext uri="{FF2B5EF4-FFF2-40B4-BE49-F238E27FC236}">
                <a16:creationId xmlns="" xmlns:a16="http://schemas.microsoft.com/office/drawing/2014/main" id="{6DA402E5-077E-4939-B438-F62571C4E076}"/>
              </a:ext>
            </a:extLst>
          </p:cNvPr>
          <p:cNvSpPr/>
          <p:nvPr/>
        </p:nvSpPr>
        <p:spPr>
          <a:xfrm>
            <a:off x="2455348" y="436997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0" name="Elipse 109">
            <a:extLst>
              <a:ext uri="{FF2B5EF4-FFF2-40B4-BE49-F238E27FC236}">
                <a16:creationId xmlns="" xmlns:a16="http://schemas.microsoft.com/office/drawing/2014/main" id="{32A921A0-9499-4F44-9F6B-9D0DAFBCFD59}"/>
              </a:ext>
            </a:extLst>
          </p:cNvPr>
          <p:cNvSpPr/>
          <p:nvPr/>
        </p:nvSpPr>
        <p:spPr>
          <a:xfrm>
            <a:off x="4109971" y="436997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11" name="Grupo 110">
            <a:extLst>
              <a:ext uri="{FF2B5EF4-FFF2-40B4-BE49-F238E27FC236}">
                <a16:creationId xmlns="" xmlns:a16="http://schemas.microsoft.com/office/drawing/2014/main" id="{37459CFE-D830-4CD5-802F-619911C122A4}"/>
              </a:ext>
            </a:extLst>
          </p:cNvPr>
          <p:cNvGrpSpPr/>
          <p:nvPr/>
        </p:nvGrpSpPr>
        <p:grpSpPr>
          <a:xfrm>
            <a:off x="6548314" y="2845152"/>
            <a:ext cx="1705621" cy="1702637"/>
            <a:chOff x="665371" y="2792966"/>
            <a:chExt cx="1705621" cy="1702637"/>
          </a:xfrm>
        </p:grpSpPr>
        <p:graphicFrame>
          <p:nvGraphicFramePr>
            <p:cNvPr id="112" name="Gráfico 111">
              <a:extLst>
                <a:ext uri="{FF2B5EF4-FFF2-40B4-BE49-F238E27FC236}">
                  <a16:creationId xmlns="" xmlns:a16="http://schemas.microsoft.com/office/drawing/2014/main" id="{5E0FE654-54FC-430C-AFE8-99F36348364D}"/>
                </a:ext>
              </a:extLst>
            </p:cNvPr>
            <p:cNvGraphicFramePr/>
            <p:nvPr>
              <p:extLst>
                <p:ext uri="{D42A27DB-BD31-4B8C-83A1-F6EECF244321}">
                  <p14:modId xmlns:p14="http://schemas.microsoft.com/office/powerpoint/2010/main" val="1919162157"/>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5"/>
            </a:graphicData>
          </a:graphic>
        </p:graphicFrame>
        <p:sp>
          <p:nvSpPr>
            <p:cNvPr id="113" name="CuadroTexto 112">
              <a:extLst>
                <a:ext uri="{FF2B5EF4-FFF2-40B4-BE49-F238E27FC236}">
                  <a16:creationId xmlns="" xmlns:a16="http://schemas.microsoft.com/office/drawing/2014/main" id="{05EE9939-38EB-43CA-B1C5-9BB1F06E9FF4}"/>
                </a:ext>
              </a:extLst>
            </p:cNvPr>
            <p:cNvSpPr txBox="1"/>
            <p:nvPr/>
          </p:nvSpPr>
          <p:spPr>
            <a:xfrm>
              <a:off x="1116280" y="3505784"/>
              <a:ext cx="803801"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12,018 </a:t>
              </a:r>
              <a:r>
                <a:rPr lang="ca-ES" sz="1200" b="1" dirty="0">
                  <a:latin typeface="Cambria" panose="02040503050406030204" pitchFamily="18" charset="0"/>
                  <a:ea typeface="Cambria" panose="02040503050406030204" pitchFamily="18" charset="0"/>
                </a:rPr>
                <a:t>€</a:t>
              </a:r>
            </a:p>
          </p:txBody>
        </p:sp>
      </p:grpSp>
      <p:grpSp>
        <p:nvGrpSpPr>
          <p:cNvPr id="114" name="Grupo 113">
            <a:extLst>
              <a:ext uri="{FF2B5EF4-FFF2-40B4-BE49-F238E27FC236}">
                <a16:creationId xmlns="" xmlns:a16="http://schemas.microsoft.com/office/drawing/2014/main" id="{AD59297A-8933-4FFA-85C4-B976FBFA1DAD}"/>
              </a:ext>
            </a:extLst>
          </p:cNvPr>
          <p:cNvGrpSpPr/>
          <p:nvPr/>
        </p:nvGrpSpPr>
        <p:grpSpPr>
          <a:xfrm>
            <a:off x="8299999" y="2861526"/>
            <a:ext cx="1705621" cy="1702637"/>
            <a:chOff x="665371" y="2792966"/>
            <a:chExt cx="1705621" cy="1702637"/>
          </a:xfrm>
        </p:grpSpPr>
        <p:graphicFrame>
          <p:nvGraphicFramePr>
            <p:cNvPr id="115" name="Gráfico 114">
              <a:extLst>
                <a:ext uri="{FF2B5EF4-FFF2-40B4-BE49-F238E27FC236}">
                  <a16:creationId xmlns="" xmlns:a16="http://schemas.microsoft.com/office/drawing/2014/main" id="{7D2668D7-2F37-4D55-8BDE-F37148A28CA3}"/>
                </a:ext>
              </a:extLst>
            </p:cNvPr>
            <p:cNvGraphicFramePr/>
            <p:nvPr>
              <p:extLst>
                <p:ext uri="{D42A27DB-BD31-4B8C-83A1-F6EECF244321}">
                  <p14:modId xmlns:p14="http://schemas.microsoft.com/office/powerpoint/2010/main" val="43989592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6"/>
            </a:graphicData>
          </a:graphic>
        </p:graphicFrame>
        <p:sp>
          <p:nvSpPr>
            <p:cNvPr id="116" name="CuadroTexto 115">
              <a:extLst>
                <a:ext uri="{FF2B5EF4-FFF2-40B4-BE49-F238E27FC236}">
                  <a16:creationId xmlns="" xmlns:a16="http://schemas.microsoft.com/office/drawing/2014/main" id="{073BA861-A466-4CF7-96E2-A72AD4CD24E6}"/>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7,934 €</a:t>
              </a:r>
              <a:endParaRPr lang="ca-ES" sz="1200" b="1" dirty="0">
                <a:latin typeface="Cambria" panose="02040503050406030204" pitchFamily="18" charset="0"/>
                <a:ea typeface="Cambria" panose="02040503050406030204" pitchFamily="18" charset="0"/>
              </a:endParaRPr>
            </a:p>
          </p:txBody>
        </p:sp>
      </p:grpSp>
      <p:grpSp>
        <p:nvGrpSpPr>
          <p:cNvPr id="117" name="Grupo 116">
            <a:extLst>
              <a:ext uri="{FF2B5EF4-FFF2-40B4-BE49-F238E27FC236}">
                <a16:creationId xmlns="" xmlns:a16="http://schemas.microsoft.com/office/drawing/2014/main" id="{B4ADB9E1-2EE5-4017-A059-4CA24133012B}"/>
              </a:ext>
            </a:extLst>
          </p:cNvPr>
          <p:cNvGrpSpPr/>
          <p:nvPr/>
        </p:nvGrpSpPr>
        <p:grpSpPr>
          <a:xfrm>
            <a:off x="10056672" y="2861526"/>
            <a:ext cx="1705621" cy="1702637"/>
            <a:chOff x="665371" y="2792966"/>
            <a:chExt cx="1705621" cy="1702637"/>
          </a:xfrm>
        </p:grpSpPr>
        <p:graphicFrame>
          <p:nvGraphicFramePr>
            <p:cNvPr id="118" name="Gráfico 117">
              <a:extLst>
                <a:ext uri="{FF2B5EF4-FFF2-40B4-BE49-F238E27FC236}">
                  <a16:creationId xmlns="" xmlns:a16="http://schemas.microsoft.com/office/drawing/2014/main" id="{AD45127F-AC6F-43B8-9CF2-1A016E49F69B}"/>
                </a:ext>
              </a:extLst>
            </p:cNvPr>
            <p:cNvGraphicFramePr/>
            <p:nvPr>
              <p:extLst>
                <p:ext uri="{D42A27DB-BD31-4B8C-83A1-F6EECF244321}">
                  <p14:modId xmlns:p14="http://schemas.microsoft.com/office/powerpoint/2010/main" val="1899300822"/>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7"/>
            </a:graphicData>
          </a:graphic>
        </p:graphicFrame>
        <p:sp>
          <p:nvSpPr>
            <p:cNvPr id="119" name="CuadroTexto 118">
              <a:extLst>
                <a:ext uri="{FF2B5EF4-FFF2-40B4-BE49-F238E27FC236}">
                  <a16:creationId xmlns="" xmlns:a16="http://schemas.microsoft.com/office/drawing/2014/main" id="{7F79CAC8-2A4D-44FA-A02E-BBCDC061E7EF}"/>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9,086 </a:t>
              </a:r>
              <a:r>
                <a:rPr lang="ca-ES" sz="1200" b="1" dirty="0">
                  <a:latin typeface="Cambria" panose="02040503050406030204" pitchFamily="18" charset="0"/>
                  <a:ea typeface="Cambria" panose="02040503050406030204" pitchFamily="18" charset="0"/>
                </a:rPr>
                <a:t>€</a:t>
              </a:r>
            </a:p>
          </p:txBody>
        </p:sp>
      </p:grpSp>
      <p:sp>
        <p:nvSpPr>
          <p:cNvPr id="121" name="Elipse 120">
            <a:extLst>
              <a:ext uri="{FF2B5EF4-FFF2-40B4-BE49-F238E27FC236}">
                <a16:creationId xmlns="" xmlns:a16="http://schemas.microsoft.com/office/drawing/2014/main" id="{F3FA0D3B-D613-4D87-B069-F710696D0951}"/>
              </a:ext>
            </a:extLst>
          </p:cNvPr>
          <p:cNvSpPr/>
          <p:nvPr/>
        </p:nvSpPr>
        <p:spPr>
          <a:xfrm>
            <a:off x="6690786" y="436410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2" name="Elipse 121">
            <a:extLst>
              <a:ext uri="{FF2B5EF4-FFF2-40B4-BE49-F238E27FC236}">
                <a16:creationId xmlns="" xmlns:a16="http://schemas.microsoft.com/office/drawing/2014/main" id="{FE64C0AC-BB37-4843-AED7-6AD324ED3622}"/>
              </a:ext>
            </a:extLst>
          </p:cNvPr>
          <p:cNvSpPr/>
          <p:nvPr/>
        </p:nvSpPr>
        <p:spPr>
          <a:xfrm>
            <a:off x="8338291" y="436410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3" name="Elipse 122">
            <a:extLst>
              <a:ext uri="{FF2B5EF4-FFF2-40B4-BE49-F238E27FC236}">
                <a16:creationId xmlns="" xmlns:a16="http://schemas.microsoft.com/office/drawing/2014/main" id="{53DFD0CC-8848-4B60-8BD7-273073BF1875}"/>
              </a:ext>
            </a:extLst>
          </p:cNvPr>
          <p:cNvSpPr/>
          <p:nvPr/>
        </p:nvSpPr>
        <p:spPr>
          <a:xfrm>
            <a:off x="9992914" y="436410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6" name="Grupo 15">
            <a:extLst>
              <a:ext uri="{FF2B5EF4-FFF2-40B4-BE49-F238E27FC236}">
                <a16:creationId xmlns="" xmlns:a16="http://schemas.microsoft.com/office/drawing/2014/main" id="{171E1700-289B-47E0-9E99-18BA2B646551}"/>
              </a:ext>
            </a:extLst>
          </p:cNvPr>
          <p:cNvGrpSpPr/>
          <p:nvPr/>
        </p:nvGrpSpPr>
        <p:grpSpPr>
          <a:xfrm>
            <a:off x="699879" y="4496494"/>
            <a:ext cx="1619915" cy="1455315"/>
            <a:chOff x="699879" y="4506107"/>
            <a:chExt cx="1619915" cy="1455315"/>
          </a:xfrm>
        </p:grpSpPr>
        <p:pic>
          <p:nvPicPr>
            <p:cNvPr id="15" name="Gráfico 14" descr="Bocadillo de pensamiento">
              <a:extLst>
                <a:ext uri="{FF2B5EF4-FFF2-40B4-BE49-F238E27FC236}">
                  <a16:creationId xmlns="" xmlns:a16="http://schemas.microsoft.com/office/drawing/2014/main" id="{9F7EE286-83B0-420F-B41C-2F40BFD88958}"/>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25" name="CuadroTexto 124">
              <a:extLst>
                <a:ext uri="{FF2B5EF4-FFF2-40B4-BE49-F238E27FC236}">
                  <a16:creationId xmlns="" xmlns:a16="http://schemas.microsoft.com/office/drawing/2014/main" id="{22BDAE45-C83B-43AA-8021-79F799B213AC}"/>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7,05 T CO</a:t>
              </a:r>
              <a:r>
                <a:rPr lang="ca-ES" sz="1200" b="1" baseline="-2500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88,3 kg NO</a:t>
              </a:r>
              <a:r>
                <a:rPr lang="ca-ES" sz="1200" b="1" baseline="-25000">
                  <a:latin typeface="Cambria" panose="02040503050406030204" pitchFamily="18" charset="0"/>
                  <a:ea typeface="Cambria" panose="02040503050406030204" pitchFamily="18" charset="0"/>
                </a:rPr>
                <a:t>x</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3,19 kg PM</a:t>
              </a:r>
              <a:r>
                <a:rPr lang="ca-ES" sz="1200" b="1" baseline="-2500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3,03 kg PM</a:t>
              </a:r>
              <a:r>
                <a:rPr lang="ca-ES" sz="1200" b="1" baseline="-25000">
                  <a:latin typeface="Cambria" panose="02040503050406030204" pitchFamily="18" charset="0"/>
                  <a:ea typeface="Cambria" panose="02040503050406030204" pitchFamily="18" charset="0"/>
                </a:rPr>
                <a:t>2,5</a:t>
              </a:r>
            </a:p>
          </p:txBody>
        </p:sp>
      </p:grpSp>
      <p:grpSp>
        <p:nvGrpSpPr>
          <p:cNvPr id="126" name="Grupo 125">
            <a:extLst>
              <a:ext uri="{FF2B5EF4-FFF2-40B4-BE49-F238E27FC236}">
                <a16:creationId xmlns="" xmlns:a16="http://schemas.microsoft.com/office/drawing/2014/main" id="{D0E59122-5E7B-4297-8D9A-D673301ED313}"/>
              </a:ext>
            </a:extLst>
          </p:cNvPr>
          <p:cNvGrpSpPr/>
          <p:nvPr/>
        </p:nvGrpSpPr>
        <p:grpSpPr>
          <a:xfrm>
            <a:off x="2470824" y="4496494"/>
            <a:ext cx="1619915" cy="1455315"/>
            <a:chOff x="699879" y="4506107"/>
            <a:chExt cx="1619915" cy="1455315"/>
          </a:xfrm>
        </p:grpSpPr>
        <p:pic>
          <p:nvPicPr>
            <p:cNvPr id="127" name="Gráfico 126" descr="Bocadillo de pensamiento">
              <a:extLst>
                <a:ext uri="{FF2B5EF4-FFF2-40B4-BE49-F238E27FC236}">
                  <a16:creationId xmlns="" xmlns:a16="http://schemas.microsoft.com/office/drawing/2014/main" id="{D40620F7-5882-4E4E-8B4E-C51D70068DA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28" name="CuadroTexto 127">
              <a:extLst>
                <a:ext uri="{FF2B5EF4-FFF2-40B4-BE49-F238E27FC236}">
                  <a16:creationId xmlns="" xmlns:a16="http://schemas.microsoft.com/office/drawing/2014/main" id="{1663E8A3-0C01-42D5-86A9-F076472F6AAE}"/>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3,64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46,62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1,65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1,56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129" name="Grupo 128">
            <a:extLst>
              <a:ext uri="{FF2B5EF4-FFF2-40B4-BE49-F238E27FC236}">
                <a16:creationId xmlns="" xmlns:a16="http://schemas.microsoft.com/office/drawing/2014/main" id="{25F8C6AA-EA5A-4FB4-AA21-D2853498FBF4}"/>
              </a:ext>
            </a:extLst>
          </p:cNvPr>
          <p:cNvGrpSpPr/>
          <p:nvPr/>
        </p:nvGrpSpPr>
        <p:grpSpPr>
          <a:xfrm>
            <a:off x="4241768" y="4496494"/>
            <a:ext cx="1619915" cy="1455315"/>
            <a:chOff x="699879" y="4506107"/>
            <a:chExt cx="1619915" cy="1455315"/>
          </a:xfrm>
        </p:grpSpPr>
        <p:pic>
          <p:nvPicPr>
            <p:cNvPr id="130" name="Gráfico 129" descr="Bocadillo de pensamiento">
              <a:extLst>
                <a:ext uri="{FF2B5EF4-FFF2-40B4-BE49-F238E27FC236}">
                  <a16:creationId xmlns="" xmlns:a16="http://schemas.microsoft.com/office/drawing/2014/main" id="{3CE8DFBE-F5A0-4524-9C61-02D8986A863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31" name="CuadroTexto 130">
              <a:extLst>
                <a:ext uri="{FF2B5EF4-FFF2-40B4-BE49-F238E27FC236}">
                  <a16:creationId xmlns="" xmlns:a16="http://schemas.microsoft.com/office/drawing/2014/main" id="{F230DFC3-A450-47D8-9B27-468F989D5A8A}"/>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4,14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51,85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1,87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1,78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132" name="Grupo 131">
            <a:extLst>
              <a:ext uri="{FF2B5EF4-FFF2-40B4-BE49-F238E27FC236}">
                <a16:creationId xmlns="" xmlns:a16="http://schemas.microsoft.com/office/drawing/2014/main" id="{6AB9D1C8-318B-4E29-9B27-A603A594C01B}"/>
              </a:ext>
            </a:extLst>
          </p:cNvPr>
          <p:cNvGrpSpPr/>
          <p:nvPr/>
        </p:nvGrpSpPr>
        <p:grpSpPr>
          <a:xfrm>
            <a:off x="6590676" y="4496494"/>
            <a:ext cx="1619915" cy="1455315"/>
            <a:chOff x="699879" y="4506107"/>
            <a:chExt cx="1619915" cy="1455315"/>
          </a:xfrm>
        </p:grpSpPr>
        <p:pic>
          <p:nvPicPr>
            <p:cNvPr id="133" name="Gráfico 132" descr="Bocadillo de pensamiento">
              <a:extLst>
                <a:ext uri="{FF2B5EF4-FFF2-40B4-BE49-F238E27FC236}">
                  <a16:creationId xmlns="" xmlns:a16="http://schemas.microsoft.com/office/drawing/2014/main" id="{278CC967-1F84-4F71-A576-F1DBB040E75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34" name="CuadroTexto 133">
              <a:extLst>
                <a:ext uri="{FF2B5EF4-FFF2-40B4-BE49-F238E27FC236}">
                  <a16:creationId xmlns="" xmlns:a16="http://schemas.microsoft.com/office/drawing/2014/main" id="{4E9CA31E-7F32-4D87-B170-D950DA8FD47B}"/>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14,27 T CO</a:t>
              </a:r>
              <a:r>
                <a:rPr lang="ca-ES" sz="1200" b="1" baseline="-2500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178,72 kg NO</a:t>
              </a:r>
              <a:r>
                <a:rPr lang="ca-ES" sz="1200" b="1" baseline="-25000">
                  <a:latin typeface="Cambria" panose="02040503050406030204" pitchFamily="18" charset="0"/>
                  <a:ea typeface="Cambria" panose="02040503050406030204" pitchFamily="18" charset="0"/>
                </a:rPr>
                <a:t>x</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6,45 kg PM</a:t>
              </a:r>
              <a:r>
                <a:rPr lang="ca-ES" sz="1200" b="1" baseline="-2500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a:latin typeface="Cambria" panose="02040503050406030204" pitchFamily="18" charset="0"/>
                  <a:ea typeface="Cambria" panose="02040503050406030204" pitchFamily="18" charset="0"/>
                </a:rPr>
                <a:t>6,14 kg PM</a:t>
              </a:r>
              <a:r>
                <a:rPr lang="ca-ES" sz="1200" b="1" baseline="-25000">
                  <a:latin typeface="Cambria" panose="02040503050406030204" pitchFamily="18" charset="0"/>
                  <a:ea typeface="Cambria" panose="02040503050406030204" pitchFamily="18" charset="0"/>
                </a:rPr>
                <a:t>2,5</a:t>
              </a:r>
            </a:p>
          </p:txBody>
        </p:sp>
      </p:grpSp>
      <p:grpSp>
        <p:nvGrpSpPr>
          <p:cNvPr id="135" name="Grupo 134">
            <a:extLst>
              <a:ext uri="{FF2B5EF4-FFF2-40B4-BE49-F238E27FC236}">
                <a16:creationId xmlns="" xmlns:a16="http://schemas.microsoft.com/office/drawing/2014/main" id="{D8DC3B20-1372-4D7D-B384-84713E7D33DE}"/>
              </a:ext>
            </a:extLst>
          </p:cNvPr>
          <p:cNvGrpSpPr/>
          <p:nvPr/>
        </p:nvGrpSpPr>
        <p:grpSpPr>
          <a:xfrm>
            <a:off x="8361621" y="4496494"/>
            <a:ext cx="1619915" cy="1455315"/>
            <a:chOff x="699879" y="4506107"/>
            <a:chExt cx="1619915" cy="1455315"/>
          </a:xfrm>
        </p:grpSpPr>
        <p:pic>
          <p:nvPicPr>
            <p:cNvPr id="136" name="Gráfico 135" descr="Bocadillo de pensamiento">
              <a:extLst>
                <a:ext uri="{FF2B5EF4-FFF2-40B4-BE49-F238E27FC236}">
                  <a16:creationId xmlns="" xmlns:a16="http://schemas.microsoft.com/office/drawing/2014/main" id="{8FA9559F-D314-40E4-B3F3-0B3CAD9A982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37" name="CuadroTexto 136">
              <a:extLst>
                <a:ext uri="{FF2B5EF4-FFF2-40B4-BE49-F238E27FC236}">
                  <a16:creationId xmlns="" xmlns:a16="http://schemas.microsoft.com/office/drawing/2014/main" id="{FBF2A7F5-8624-4CB3-9C8E-9598D0F6933D}"/>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7,37 T </a:t>
              </a:r>
              <a:r>
                <a:rPr lang="ca-ES" sz="1200" b="1" dirty="0">
                  <a:latin typeface="Cambria" panose="02040503050406030204" pitchFamily="18" charset="0"/>
                  <a:ea typeface="Cambria" panose="02040503050406030204" pitchFamily="18" charset="0"/>
                </a:rPr>
                <a:t>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92,32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3,33 kg </a:t>
              </a:r>
              <a:r>
                <a:rPr lang="ca-ES" sz="1200" b="1" dirty="0">
                  <a:latin typeface="Cambria" panose="02040503050406030204" pitchFamily="18" charset="0"/>
                  <a:ea typeface="Cambria" panose="02040503050406030204" pitchFamily="18" charset="0"/>
                </a:rPr>
                <a:t>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3,17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138" name="Grupo 137">
            <a:extLst>
              <a:ext uri="{FF2B5EF4-FFF2-40B4-BE49-F238E27FC236}">
                <a16:creationId xmlns="" xmlns:a16="http://schemas.microsoft.com/office/drawing/2014/main" id="{1055F8AD-EDB5-4644-A1FE-CC4AC6361191}"/>
              </a:ext>
            </a:extLst>
          </p:cNvPr>
          <p:cNvGrpSpPr/>
          <p:nvPr/>
        </p:nvGrpSpPr>
        <p:grpSpPr>
          <a:xfrm>
            <a:off x="10132565" y="4496494"/>
            <a:ext cx="1619915" cy="1455315"/>
            <a:chOff x="699879" y="4506107"/>
            <a:chExt cx="1619915" cy="1455315"/>
          </a:xfrm>
        </p:grpSpPr>
        <p:pic>
          <p:nvPicPr>
            <p:cNvPr id="139" name="Gráfico 138" descr="Bocadillo de pensamiento">
              <a:extLst>
                <a:ext uri="{FF2B5EF4-FFF2-40B4-BE49-F238E27FC236}">
                  <a16:creationId xmlns="" xmlns:a16="http://schemas.microsoft.com/office/drawing/2014/main" id="{9B1E3914-620C-444F-8A0D-9BD7C86CB0C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140" name="CuadroTexto 139">
              <a:extLst>
                <a:ext uri="{FF2B5EF4-FFF2-40B4-BE49-F238E27FC236}">
                  <a16:creationId xmlns="" xmlns:a16="http://schemas.microsoft.com/office/drawing/2014/main" id="{7E659CCB-780B-4582-AF75-C25EB33D8882}"/>
                </a:ext>
              </a:extLst>
            </p:cNvPr>
            <p:cNvSpPr txBox="1"/>
            <p:nvPr/>
          </p:nvSpPr>
          <p:spPr>
            <a:xfrm>
              <a:off x="924453" y="4859924"/>
              <a:ext cx="1177815" cy="1010533"/>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7,87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98,55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3,56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3,83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sp>
        <p:nvSpPr>
          <p:cNvPr id="142" name="CuadroTexto 141">
            <a:extLst>
              <a:ext uri="{FF2B5EF4-FFF2-40B4-BE49-F238E27FC236}">
                <a16:creationId xmlns="" xmlns:a16="http://schemas.microsoft.com/office/drawing/2014/main" id="{519034C1-B8F7-4A9C-B0E7-3DA58F1CF276}"/>
              </a:ext>
            </a:extLst>
          </p:cNvPr>
          <p:cNvSpPr txBox="1"/>
          <p:nvPr/>
        </p:nvSpPr>
        <p:spPr>
          <a:xfrm>
            <a:off x="886324"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0,054 </a:t>
            </a:r>
            <a:r>
              <a:rPr lang="ca-ES" sz="1200" b="1" dirty="0">
                <a:latin typeface="Cambria" panose="02040503050406030204" pitchFamily="18" charset="0"/>
                <a:ea typeface="Cambria" panose="02040503050406030204" pitchFamily="18" charset="0"/>
              </a:rPr>
              <a:t>€/T·km</a:t>
            </a:r>
          </a:p>
        </p:txBody>
      </p:sp>
      <p:sp>
        <p:nvSpPr>
          <p:cNvPr id="143" name="CuadroTexto 142">
            <a:extLst>
              <a:ext uri="{FF2B5EF4-FFF2-40B4-BE49-F238E27FC236}">
                <a16:creationId xmlns="" xmlns:a16="http://schemas.microsoft.com/office/drawing/2014/main" id="{D0520EE1-B03A-4E3B-8316-1366B11E89DF}"/>
              </a:ext>
            </a:extLst>
          </p:cNvPr>
          <p:cNvSpPr txBox="1"/>
          <p:nvPr/>
        </p:nvSpPr>
        <p:spPr>
          <a:xfrm>
            <a:off x="263800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0,038 </a:t>
            </a:r>
            <a:r>
              <a:rPr lang="ca-ES" sz="1200" b="1" dirty="0">
                <a:latin typeface="Cambria" panose="02040503050406030204" pitchFamily="18" charset="0"/>
                <a:ea typeface="Cambria" panose="02040503050406030204" pitchFamily="18" charset="0"/>
              </a:rPr>
              <a:t>€/T·km</a:t>
            </a:r>
          </a:p>
        </p:txBody>
      </p:sp>
      <p:sp>
        <p:nvSpPr>
          <p:cNvPr id="144" name="CuadroTexto 143">
            <a:extLst>
              <a:ext uri="{FF2B5EF4-FFF2-40B4-BE49-F238E27FC236}">
                <a16:creationId xmlns="" xmlns:a16="http://schemas.microsoft.com/office/drawing/2014/main" id="{E435F366-B252-442C-A9A6-FD2AB47D29F9}"/>
              </a:ext>
            </a:extLst>
          </p:cNvPr>
          <p:cNvSpPr txBox="1"/>
          <p:nvPr/>
        </p:nvSpPr>
        <p:spPr>
          <a:xfrm>
            <a:off x="4380444"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0,042 </a:t>
            </a:r>
            <a:r>
              <a:rPr lang="ca-ES" sz="1200" b="1" dirty="0">
                <a:latin typeface="Cambria" panose="02040503050406030204" pitchFamily="18" charset="0"/>
                <a:ea typeface="Cambria" panose="02040503050406030204" pitchFamily="18" charset="0"/>
              </a:rPr>
              <a:t>€/T·km</a:t>
            </a:r>
          </a:p>
        </p:txBody>
      </p:sp>
      <p:sp>
        <p:nvSpPr>
          <p:cNvPr id="145" name="CuadroTexto 144">
            <a:extLst>
              <a:ext uri="{FF2B5EF4-FFF2-40B4-BE49-F238E27FC236}">
                <a16:creationId xmlns="" xmlns:a16="http://schemas.microsoft.com/office/drawing/2014/main" id="{8F3016D1-9420-4F3E-8B10-AD1D04F7854A}"/>
              </a:ext>
            </a:extLst>
          </p:cNvPr>
          <p:cNvSpPr txBox="1"/>
          <p:nvPr/>
        </p:nvSpPr>
        <p:spPr>
          <a:xfrm>
            <a:off x="677556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0,050 </a:t>
            </a:r>
            <a:r>
              <a:rPr lang="ca-ES" sz="1200" b="1" dirty="0">
                <a:latin typeface="Cambria" panose="02040503050406030204" pitchFamily="18" charset="0"/>
                <a:ea typeface="Cambria" panose="02040503050406030204" pitchFamily="18" charset="0"/>
              </a:rPr>
              <a:t>€/T·km</a:t>
            </a:r>
          </a:p>
        </p:txBody>
      </p:sp>
      <p:sp>
        <p:nvSpPr>
          <p:cNvPr id="146" name="CuadroTexto 145">
            <a:extLst>
              <a:ext uri="{FF2B5EF4-FFF2-40B4-BE49-F238E27FC236}">
                <a16:creationId xmlns="" xmlns:a16="http://schemas.microsoft.com/office/drawing/2014/main" id="{912C65EE-64CA-49A2-B23F-2A7013F22322}"/>
              </a:ext>
            </a:extLst>
          </p:cNvPr>
          <p:cNvSpPr txBox="1"/>
          <p:nvPr/>
        </p:nvSpPr>
        <p:spPr>
          <a:xfrm>
            <a:off x="8527252"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0,033 </a:t>
            </a:r>
            <a:r>
              <a:rPr lang="ca-ES" sz="1200" b="1" dirty="0">
                <a:latin typeface="Cambria" panose="02040503050406030204" pitchFamily="18" charset="0"/>
                <a:ea typeface="Cambria" panose="02040503050406030204" pitchFamily="18" charset="0"/>
              </a:rPr>
              <a:t>€/T·km</a:t>
            </a:r>
          </a:p>
        </p:txBody>
      </p:sp>
      <p:sp>
        <p:nvSpPr>
          <p:cNvPr id="147" name="CuadroTexto 146">
            <a:extLst>
              <a:ext uri="{FF2B5EF4-FFF2-40B4-BE49-F238E27FC236}">
                <a16:creationId xmlns="" xmlns:a16="http://schemas.microsoft.com/office/drawing/2014/main" id="{C9DFA98D-BB8E-4AA6-BCB8-6ABCCE5034C1}"/>
              </a:ext>
            </a:extLst>
          </p:cNvPr>
          <p:cNvSpPr txBox="1"/>
          <p:nvPr/>
        </p:nvSpPr>
        <p:spPr>
          <a:xfrm>
            <a:off x="1026968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0,035 </a:t>
            </a:r>
            <a:r>
              <a:rPr lang="ca-ES" sz="1200" b="1" dirty="0">
                <a:latin typeface="Cambria" panose="02040503050406030204" pitchFamily="18" charset="0"/>
                <a:ea typeface="Cambria" panose="02040503050406030204" pitchFamily="18" charset="0"/>
              </a:rPr>
              <a:t>€/T·km</a:t>
            </a:r>
          </a:p>
        </p:txBody>
      </p:sp>
      <p:sp>
        <p:nvSpPr>
          <p:cNvPr id="63"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3. </a:t>
            </a:r>
            <a:r>
              <a:rPr lang="fr-FR" sz="2400" dirty="0">
                <a:solidFill>
                  <a:schemeClr val="bg1"/>
                </a:solidFill>
                <a:latin typeface="Cambria" panose="02040503050406030204" pitchFamily="18" charset="0"/>
                <a:ea typeface="Cambria" panose="02040503050406030204" pitchFamily="18" charset="0"/>
              </a:rPr>
              <a:t>Cas pratiques : calcul appliqué aux trajets de référence</a:t>
            </a:r>
            <a:endParaRPr lang="ca-ES" sz="2400" dirty="0">
              <a:solidFill>
                <a:schemeClr val="bg1"/>
              </a:solidFill>
              <a:latin typeface="Cambria" panose="02040503050406030204" pitchFamily="18" charset="0"/>
              <a:ea typeface="Cambria" panose="02040503050406030204" pitchFamily="18" charset="0"/>
            </a:endParaRPr>
          </a:p>
        </p:txBody>
      </p:sp>
      <p:sp>
        <p:nvSpPr>
          <p:cNvPr id="66" name="CuadroTexto 102">
            <a:extLst>
              <a:ext uri="{FF2B5EF4-FFF2-40B4-BE49-F238E27FC236}">
                <a16:creationId xmlns="" xmlns:a16="http://schemas.microsoft.com/office/drawing/2014/main" id="{851BC739-31AC-4FDF-A2AD-1488C41FC399}"/>
              </a:ext>
            </a:extLst>
          </p:cNvPr>
          <p:cNvSpPr txBox="1"/>
          <p:nvPr/>
        </p:nvSpPr>
        <p:spPr>
          <a:xfrm>
            <a:off x="6857746" y="4299377"/>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graphicFrame>
        <p:nvGraphicFramePr>
          <p:cNvPr id="67"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2157076570"/>
              </p:ext>
            </p:extLst>
          </p:nvPr>
        </p:nvGraphicFramePr>
        <p:xfrm>
          <a:off x="6525503" y="2279528"/>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spTree>
    <p:extLst>
      <p:ext uri="{BB962C8B-B14F-4D97-AF65-F5344CB8AC3E}">
        <p14:creationId xmlns:p14="http://schemas.microsoft.com/office/powerpoint/2010/main" val="379747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02B2A917-5219-457C-8015-E1B0F9DA6967}"/>
              </a:ext>
            </a:extLst>
          </p:cNvPr>
          <p:cNvSpPr/>
          <p:nvPr/>
        </p:nvSpPr>
        <p:spPr>
          <a:xfrm>
            <a:off x="445270" y="992686"/>
            <a:ext cx="11538183"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2</a:t>
            </a:r>
            <a:r>
              <a:rPr lang="ca-ES" sz="2000" dirty="0" smtClean="0">
                <a:solidFill>
                  <a:srgbClr val="203864"/>
                </a:solidFill>
                <a:latin typeface="Cambria" panose="02040503050406030204" pitchFamily="18" charset="0"/>
                <a:ea typeface="Cambria" panose="02040503050406030204" pitchFamily="18" charset="0"/>
              </a:rPr>
              <a:t>. </a:t>
            </a:r>
            <a:r>
              <a:rPr lang="fr-FR" sz="2000" dirty="0">
                <a:solidFill>
                  <a:srgbClr val="203864"/>
                </a:solidFill>
                <a:latin typeface="Cambria" panose="02040503050406030204" pitchFamily="18" charset="0"/>
                <a:ea typeface="Cambria" panose="02040503050406030204" pitchFamily="18" charset="0"/>
              </a:rPr>
              <a:t>Wagons porte-conteneurs, longueur 317 m et propulsion électrique (15 wagons, 30 </a:t>
            </a:r>
            <a:r>
              <a:rPr lang="fr-FR" sz="2000" dirty="0" err="1">
                <a:solidFill>
                  <a:srgbClr val="203864"/>
                </a:solidFill>
                <a:latin typeface="Cambria" panose="02040503050406030204" pitchFamily="18" charset="0"/>
                <a:ea typeface="Cambria" panose="02040503050406030204" pitchFamily="18" charset="0"/>
              </a:rPr>
              <a:t>UTIs</a:t>
            </a:r>
            <a:r>
              <a:rPr lang="fr-FR" sz="2000" dirty="0">
                <a:solidFill>
                  <a:srgbClr val="203864"/>
                </a:solidFill>
                <a:latin typeface="Cambria" panose="02040503050406030204" pitchFamily="18" charset="0"/>
                <a:ea typeface="Cambria" panose="02040503050406030204" pitchFamily="18" charset="0"/>
              </a:rPr>
              <a:t>, charge utile 870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50" name="Grupo 49">
            <a:extLst>
              <a:ext uri="{FF2B5EF4-FFF2-40B4-BE49-F238E27FC236}">
                <a16:creationId xmlns="" xmlns:a16="http://schemas.microsoft.com/office/drawing/2014/main" id="{F16F9A4E-54C1-437A-979E-7E88DBC4F1DC}"/>
              </a:ext>
            </a:extLst>
          </p:cNvPr>
          <p:cNvGrpSpPr/>
          <p:nvPr/>
        </p:nvGrpSpPr>
        <p:grpSpPr>
          <a:xfrm>
            <a:off x="417265" y="1613350"/>
            <a:ext cx="11357470" cy="4381050"/>
            <a:chOff x="389258" y="1676850"/>
            <a:chExt cx="11357470" cy="4303036"/>
          </a:xfrm>
        </p:grpSpPr>
        <p:grpSp>
          <p:nvGrpSpPr>
            <p:cNvPr id="51" name="Grupo 50">
              <a:extLst>
                <a:ext uri="{FF2B5EF4-FFF2-40B4-BE49-F238E27FC236}">
                  <a16:creationId xmlns="" xmlns:a16="http://schemas.microsoft.com/office/drawing/2014/main" id="{875AB260-EBDF-4D45-88A0-3300A1B7C5D0}"/>
                </a:ext>
              </a:extLst>
            </p:cNvPr>
            <p:cNvGrpSpPr/>
            <p:nvPr/>
          </p:nvGrpSpPr>
          <p:grpSpPr>
            <a:xfrm>
              <a:off x="6270128" y="1681250"/>
              <a:ext cx="5476600" cy="4298636"/>
              <a:chOff x="6270128" y="1681250"/>
              <a:chExt cx="5476600" cy="4298636"/>
            </a:xfrm>
          </p:grpSpPr>
          <p:sp>
            <p:nvSpPr>
              <p:cNvPr id="56" name="Rectángulo 55">
                <a:extLst>
                  <a:ext uri="{FF2B5EF4-FFF2-40B4-BE49-F238E27FC236}">
                    <a16:creationId xmlns="" xmlns:a16="http://schemas.microsoft.com/office/drawing/2014/main" id="{F6139C35-2538-4F9F-943B-E9DA1A89FEAE}"/>
                  </a:ext>
                </a:extLst>
              </p:cNvPr>
              <p:cNvSpPr/>
              <p:nvPr/>
            </p:nvSpPr>
            <p:spPr>
              <a:xfrm>
                <a:off x="6498735" y="16812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CuadroTexto 57">
                <a:extLst>
                  <a:ext uri="{FF2B5EF4-FFF2-40B4-BE49-F238E27FC236}">
                    <a16:creationId xmlns="" xmlns:a16="http://schemas.microsoft.com/office/drawing/2014/main" id="{10CF1EAF-8E8B-4558-9C87-6299A29A1428}"/>
                  </a:ext>
                </a:extLst>
              </p:cNvPr>
              <p:cNvSpPr txBox="1"/>
              <p:nvPr/>
            </p:nvSpPr>
            <p:spPr>
              <a:xfrm>
                <a:off x="6270128" y="19071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Barcelona-Toulouse</a:t>
                </a:r>
              </a:p>
            </p:txBody>
          </p:sp>
        </p:grpSp>
        <p:grpSp>
          <p:nvGrpSpPr>
            <p:cNvPr id="52" name="Grupo 51">
              <a:extLst>
                <a:ext uri="{FF2B5EF4-FFF2-40B4-BE49-F238E27FC236}">
                  <a16:creationId xmlns="" xmlns:a16="http://schemas.microsoft.com/office/drawing/2014/main" id="{90327464-2DDA-4963-B307-D99699ABCD6B}"/>
                </a:ext>
              </a:extLst>
            </p:cNvPr>
            <p:cNvGrpSpPr/>
            <p:nvPr/>
          </p:nvGrpSpPr>
          <p:grpSpPr>
            <a:xfrm>
              <a:off x="389258" y="1676850"/>
              <a:ext cx="5476600" cy="4298636"/>
              <a:chOff x="389258" y="1676850"/>
              <a:chExt cx="5476600" cy="4298636"/>
            </a:xfrm>
          </p:grpSpPr>
          <p:sp>
            <p:nvSpPr>
              <p:cNvPr id="54" name="Rectángulo 53">
                <a:extLst>
                  <a:ext uri="{FF2B5EF4-FFF2-40B4-BE49-F238E27FC236}">
                    <a16:creationId xmlns="" xmlns:a16="http://schemas.microsoft.com/office/drawing/2014/main" id="{C2B3CE86-7BFD-4305-B7B6-F84247EFBD02}"/>
                  </a:ext>
                </a:extLst>
              </p:cNvPr>
              <p:cNvSpPr/>
              <p:nvPr/>
            </p:nvSpPr>
            <p:spPr>
              <a:xfrm>
                <a:off x="617865" y="16768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CuadroTexto 54">
                <a:extLst>
                  <a:ext uri="{FF2B5EF4-FFF2-40B4-BE49-F238E27FC236}">
                    <a16:creationId xmlns="" xmlns:a16="http://schemas.microsoft.com/office/drawing/2014/main" id="{ACF9A7BC-38C0-40F3-A8C8-40E3F77F47D5}"/>
                  </a:ext>
                </a:extLst>
              </p:cNvPr>
              <p:cNvSpPr txBox="1"/>
              <p:nvPr/>
            </p:nvSpPr>
            <p:spPr>
              <a:xfrm>
                <a:off x="389258" y="19027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Barcelona-Perpignan</a:t>
                </a:r>
              </a:p>
            </p:txBody>
          </p:sp>
        </p:grpSp>
      </p:grpSp>
      <p:grpSp>
        <p:nvGrpSpPr>
          <p:cNvPr id="14" name="Grupo 13">
            <a:extLst>
              <a:ext uri="{FF2B5EF4-FFF2-40B4-BE49-F238E27FC236}">
                <a16:creationId xmlns="" xmlns:a16="http://schemas.microsoft.com/office/drawing/2014/main" id="{2C32186E-8140-428A-A202-B3DC105A884C}"/>
              </a:ext>
            </a:extLst>
          </p:cNvPr>
          <p:cNvGrpSpPr/>
          <p:nvPr/>
        </p:nvGrpSpPr>
        <p:grpSpPr>
          <a:xfrm>
            <a:off x="665371" y="2851022"/>
            <a:ext cx="1705621" cy="1702637"/>
            <a:chOff x="665371" y="2792966"/>
            <a:chExt cx="1705621" cy="1702637"/>
          </a:xfrm>
        </p:grpSpPr>
        <p:graphicFrame>
          <p:nvGraphicFramePr>
            <p:cNvPr id="15" name="Gráfico 14">
              <a:extLst>
                <a:ext uri="{FF2B5EF4-FFF2-40B4-BE49-F238E27FC236}">
                  <a16:creationId xmlns="" xmlns:a16="http://schemas.microsoft.com/office/drawing/2014/main" id="{7DEA1AA4-719F-4561-8A6B-0A4B8E3ED869}"/>
                </a:ext>
              </a:extLst>
            </p:cNvPr>
            <p:cNvGraphicFramePr/>
            <p:nvPr>
              <p:extLst>
                <p:ext uri="{D42A27DB-BD31-4B8C-83A1-F6EECF244321}">
                  <p14:modId xmlns:p14="http://schemas.microsoft.com/office/powerpoint/2010/main" val="3636826654"/>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 xmlns:a16="http://schemas.microsoft.com/office/drawing/2014/main" id="{7C43807B-D1CB-4BA0-A3F6-6B9ED1C86412}"/>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4.569 </a:t>
              </a:r>
              <a:r>
                <a:rPr lang="ca-ES" sz="1200" b="1" dirty="0">
                  <a:latin typeface="Cambria" panose="02040503050406030204" pitchFamily="18" charset="0"/>
                  <a:ea typeface="Cambria" panose="02040503050406030204" pitchFamily="18" charset="0"/>
                </a:rPr>
                <a:t>€</a:t>
              </a:r>
            </a:p>
          </p:txBody>
        </p:sp>
      </p:grpSp>
      <p:grpSp>
        <p:nvGrpSpPr>
          <p:cNvPr id="17" name="Grupo 16">
            <a:extLst>
              <a:ext uri="{FF2B5EF4-FFF2-40B4-BE49-F238E27FC236}">
                <a16:creationId xmlns="" xmlns:a16="http://schemas.microsoft.com/office/drawing/2014/main" id="{5057E197-C797-4291-B69B-AA6BA8D8DACE}"/>
              </a:ext>
            </a:extLst>
          </p:cNvPr>
          <p:cNvGrpSpPr/>
          <p:nvPr/>
        </p:nvGrpSpPr>
        <p:grpSpPr>
          <a:xfrm>
            <a:off x="2417056" y="2867396"/>
            <a:ext cx="1705621" cy="1702637"/>
            <a:chOff x="665371" y="2792966"/>
            <a:chExt cx="1705621" cy="1702637"/>
          </a:xfrm>
        </p:grpSpPr>
        <p:graphicFrame>
          <p:nvGraphicFramePr>
            <p:cNvPr id="18" name="Gráfico 17">
              <a:extLst>
                <a:ext uri="{FF2B5EF4-FFF2-40B4-BE49-F238E27FC236}">
                  <a16:creationId xmlns="" xmlns:a16="http://schemas.microsoft.com/office/drawing/2014/main" id="{8C694990-001A-47ED-A87C-04666241F201}"/>
                </a:ext>
              </a:extLst>
            </p:cNvPr>
            <p:cNvGraphicFramePr/>
            <p:nvPr>
              <p:extLst>
                <p:ext uri="{D42A27DB-BD31-4B8C-83A1-F6EECF244321}">
                  <p14:modId xmlns:p14="http://schemas.microsoft.com/office/powerpoint/2010/main" val="4141416046"/>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18">
              <a:extLst>
                <a:ext uri="{FF2B5EF4-FFF2-40B4-BE49-F238E27FC236}">
                  <a16:creationId xmlns="" xmlns:a16="http://schemas.microsoft.com/office/drawing/2014/main" id="{3E37C986-C619-4738-B398-A8906BB74EF3}"/>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3,737 </a:t>
              </a:r>
              <a:r>
                <a:rPr lang="ca-ES" sz="1200" b="1" dirty="0">
                  <a:latin typeface="Cambria" panose="02040503050406030204" pitchFamily="18" charset="0"/>
                  <a:ea typeface="Cambria" panose="02040503050406030204" pitchFamily="18" charset="0"/>
                </a:rPr>
                <a:t>€</a:t>
              </a:r>
            </a:p>
          </p:txBody>
        </p:sp>
      </p:grpSp>
      <p:grpSp>
        <p:nvGrpSpPr>
          <p:cNvPr id="20" name="Grupo 19">
            <a:extLst>
              <a:ext uri="{FF2B5EF4-FFF2-40B4-BE49-F238E27FC236}">
                <a16:creationId xmlns="" xmlns:a16="http://schemas.microsoft.com/office/drawing/2014/main" id="{B3A16371-5982-470F-8F2D-0097FD71C990}"/>
              </a:ext>
            </a:extLst>
          </p:cNvPr>
          <p:cNvGrpSpPr/>
          <p:nvPr/>
        </p:nvGrpSpPr>
        <p:grpSpPr>
          <a:xfrm>
            <a:off x="4188243" y="2861526"/>
            <a:ext cx="1705621" cy="1702637"/>
            <a:chOff x="665371" y="2792966"/>
            <a:chExt cx="1705621" cy="1702637"/>
          </a:xfrm>
        </p:grpSpPr>
        <p:graphicFrame>
          <p:nvGraphicFramePr>
            <p:cNvPr id="21" name="Gráfico 20">
              <a:extLst>
                <a:ext uri="{FF2B5EF4-FFF2-40B4-BE49-F238E27FC236}">
                  <a16:creationId xmlns="" xmlns:a16="http://schemas.microsoft.com/office/drawing/2014/main" id="{A67E82C8-5943-4DAA-AB97-02CC80DBEBEF}"/>
                </a:ext>
              </a:extLst>
            </p:cNvPr>
            <p:cNvGraphicFramePr/>
            <p:nvPr>
              <p:extLst>
                <p:ext uri="{D42A27DB-BD31-4B8C-83A1-F6EECF244321}">
                  <p14:modId xmlns:p14="http://schemas.microsoft.com/office/powerpoint/2010/main" val="1816686543"/>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a:extLst>
                <a:ext uri="{FF2B5EF4-FFF2-40B4-BE49-F238E27FC236}">
                  <a16:creationId xmlns="" xmlns:a16="http://schemas.microsoft.com/office/drawing/2014/main" id="{760F0C20-B6B1-44CE-8A02-24B3FA9CD430}"/>
                </a:ext>
              </a:extLst>
            </p:cNvPr>
            <p:cNvSpPr txBox="1"/>
            <p:nvPr/>
          </p:nvSpPr>
          <p:spPr>
            <a:xfrm>
              <a:off x="1117196" y="3505784"/>
              <a:ext cx="82476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5,801 </a:t>
              </a:r>
              <a:r>
                <a:rPr lang="ca-ES" sz="1200" b="1" dirty="0">
                  <a:latin typeface="Cambria" panose="02040503050406030204" pitchFamily="18" charset="0"/>
                  <a:ea typeface="Cambria" panose="02040503050406030204" pitchFamily="18" charset="0"/>
                </a:rPr>
                <a:t>€</a:t>
              </a:r>
            </a:p>
          </p:txBody>
        </p:sp>
      </p:grpSp>
      <p:sp>
        <p:nvSpPr>
          <p:cNvPr id="24" name="Elipse 23">
            <a:extLst>
              <a:ext uri="{FF2B5EF4-FFF2-40B4-BE49-F238E27FC236}">
                <a16:creationId xmlns="" xmlns:a16="http://schemas.microsoft.com/office/drawing/2014/main" id="{B1935335-1378-4866-AD30-57101443E2C7}"/>
              </a:ext>
            </a:extLst>
          </p:cNvPr>
          <p:cNvSpPr/>
          <p:nvPr/>
        </p:nvSpPr>
        <p:spPr>
          <a:xfrm>
            <a:off x="807843" y="436997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Elipse 24">
            <a:extLst>
              <a:ext uri="{FF2B5EF4-FFF2-40B4-BE49-F238E27FC236}">
                <a16:creationId xmlns="" xmlns:a16="http://schemas.microsoft.com/office/drawing/2014/main" id="{B6696C9E-54EB-40B9-BAA8-80F4EA529B19}"/>
              </a:ext>
            </a:extLst>
          </p:cNvPr>
          <p:cNvSpPr/>
          <p:nvPr/>
        </p:nvSpPr>
        <p:spPr>
          <a:xfrm>
            <a:off x="2455348" y="436997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Elipse 25">
            <a:extLst>
              <a:ext uri="{FF2B5EF4-FFF2-40B4-BE49-F238E27FC236}">
                <a16:creationId xmlns="" xmlns:a16="http://schemas.microsoft.com/office/drawing/2014/main" id="{85120640-6568-4DFF-9368-569C24D6FD94}"/>
              </a:ext>
            </a:extLst>
          </p:cNvPr>
          <p:cNvSpPr/>
          <p:nvPr/>
        </p:nvSpPr>
        <p:spPr>
          <a:xfrm>
            <a:off x="4109971" y="436997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7" name="Grupo 26">
            <a:extLst>
              <a:ext uri="{FF2B5EF4-FFF2-40B4-BE49-F238E27FC236}">
                <a16:creationId xmlns="" xmlns:a16="http://schemas.microsoft.com/office/drawing/2014/main" id="{49D9AEA7-47AD-4C66-B915-74528EA6ED4F}"/>
              </a:ext>
            </a:extLst>
          </p:cNvPr>
          <p:cNvGrpSpPr/>
          <p:nvPr/>
        </p:nvGrpSpPr>
        <p:grpSpPr>
          <a:xfrm>
            <a:off x="6548314" y="2845152"/>
            <a:ext cx="1705621" cy="1702637"/>
            <a:chOff x="665371" y="2792966"/>
            <a:chExt cx="1705621" cy="1702637"/>
          </a:xfrm>
        </p:grpSpPr>
        <p:graphicFrame>
          <p:nvGraphicFramePr>
            <p:cNvPr id="28" name="Gráfico 27">
              <a:extLst>
                <a:ext uri="{FF2B5EF4-FFF2-40B4-BE49-F238E27FC236}">
                  <a16:creationId xmlns="" xmlns:a16="http://schemas.microsoft.com/office/drawing/2014/main" id="{029B0A64-28F0-4F4A-860B-A14E9D9D65C4}"/>
                </a:ext>
              </a:extLst>
            </p:cNvPr>
            <p:cNvGraphicFramePr/>
            <p:nvPr>
              <p:extLst>
                <p:ext uri="{D42A27DB-BD31-4B8C-83A1-F6EECF244321}">
                  <p14:modId xmlns:p14="http://schemas.microsoft.com/office/powerpoint/2010/main" val="645904670"/>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5"/>
            </a:graphicData>
          </a:graphic>
        </p:graphicFrame>
        <p:sp>
          <p:nvSpPr>
            <p:cNvPr id="29" name="CuadroTexto 28">
              <a:extLst>
                <a:ext uri="{FF2B5EF4-FFF2-40B4-BE49-F238E27FC236}">
                  <a16:creationId xmlns="" xmlns:a16="http://schemas.microsoft.com/office/drawing/2014/main" id="{769F76EE-2FE8-42A2-919F-D156B6149454}"/>
                </a:ext>
              </a:extLst>
            </p:cNvPr>
            <p:cNvSpPr txBox="1"/>
            <p:nvPr/>
          </p:nvSpPr>
          <p:spPr>
            <a:xfrm>
              <a:off x="1116280" y="3505784"/>
              <a:ext cx="803801"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7,887 </a:t>
              </a:r>
              <a:r>
                <a:rPr lang="ca-ES" sz="1200" b="1" dirty="0">
                  <a:latin typeface="Cambria" panose="02040503050406030204" pitchFamily="18" charset="0"/>
                  <a:ea typeface="Cambria" panose="02040503050406030204" pitchFamily="18" charset="0"/>
                </a:rPr>
                <a:t>€</a:t>
              </a:r>
            </a:p>
          </p:txBody>
        </p:sp>
      </p:grpSp>
      <p:grpSp>
        <p:nvGrpSpPr>
          <p:cNvPr id="30" name="Grupo 29">
            <a:extLst>
              <a:ext uri="{FF2B5EF4-FFF2-40B4-BE49-F238E27FC236}">
                <a16:creationId xmlns="" xmlns:a16="http://schemas.microsoft.com/office/drawing/2014/main" id="{FDD8EF54-FEAD-43BD-A345-CA4237652041}"/>
              </a:ext>
            </a:extLst>
          </p:cNvPr>
          <p:cNvGrpSpPr/>
          <p:nvPr/>
        </p:nvGrpSpPr>
        <p:grpSpPr>
          <a:xfrm>
            <a:off x="8299999" y="2861526"/>
            <a:ext cx="1705621" cy="1702637"/>
            <a:chOff x="665371" y="2792966"/>
            <a:chExt cx="1705621" cy="1702637"/>
          </a:xfrm>
        </p:grpSpPr>
        <p:graphicFrame>
          <p:nvGraphicFramePr>
            <p:cNvPr id="31" name="Gráfico 30">
              <a:extLst>
                <a:ext uri="{FF2B5EF4-FFF2-40B4-BE49-F238E27FC236}">
                  <a16:creationId xmlns="" xmlns:a16="http://schemas.microsoft.com/office/drawing/2014/main" id="{42046187-0CF2-4C72-AE8B-38BA8FAB5192}"/>
                </a:ext>
              </a:extLst>
            </p:cNvPr>
            <p:cNvGraphicFramePr/>
            <p:nvPr>
              <p:extLst>
                <p:ext uri="{D42A27DB-BD31-4B8C-83A1-F6EECF244321}">
                  <p14:modId xmlns:p14="http://schemas.microsoft.com/office/powerpoint/2010/main" val="119018406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6"/>
            </a:graphicData>
          </a:graphic>
        </p:graphicFrame>
        <p:sp>
          <p:nvSpPr>
            <p:cNvPr id="32" name="CuadroTexto 31">
              <a:extLst>
                <a:ext uri="{FF2B5EF4-FFF2-40B4-BE49-F238E27FC236}">
                  <a16:creationId xmlns="" xmlns:a16="http://schemas.microsoft.com/office/drawing/2014/main" id="{3319E915-BD46-4E9A-A783-538252486A6F}"/>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6,192 </a:t>
              </a:r>
              <a:r>
                <a:rPr lang="ca-ES" sz="1200" b="1" dirty="0">
                  <a:latin typeface="Cambria" panose="02040503050406030204" pitchFamily="18" charset="0"/>
                  <a:ea typeface="Cambria" panose="02040503050406030204" pitchFamily="18" charset="0"/>
                </a:rPr>
                <a:t>€</a:t>
              </a:r>
            </a:p>
          </p:txBody>
        </p:sp>
      </p:grpSp>
      <p:grpSp>
        <p:nvGrpSpPr>
          <p:cNvPr id="33" name="Grupo 32">
            <a:extLst>
              <a:ext uri="{FF2B5EF4-FFF2-40B4-BE49-F238E27FC236}">
                <a16:creationId xmlns="" xmlns:a16="http://schemas.microsoft.com/office/drawing/2014/main" id="{F26F716C-DE30-4674-809F-A679EFE7F9CA}"/>
              </a:ext>
            </a:extLst>
          </p:cNvPr>
          <p:cNvGrpSpPr/>
          <p:nvPr/>
        </p:nvGrpSpPr>
        <p:grpSpPr>
          <a:xfrm>
            <a:off x="10056672" y="2861526"/>
            <a:ext cx="1705621" cy="1702637"/>
            <a:chOff x="665371" y="2792966"/>
            <a:chExt cx="1705621" cy="1702637"/>
          </a:xfrm>
        </p:grpSpPr>
        <p:graphicFrame>
          <p:nvGraphicFramePr>
            <p:cNvPr id="34" name="Gráfico 33">
              <a:extLst>
                <a:ext uri="{FF2B5EF4-FFF2-40B4-BE49-F238E27FC236}">
                  <a16:creationId xmlns="" xmlns:a16="http://schemas.microsoft.com/office/drawing/2014/main" id="{CD5ED772-CA1C-4D7E-841C-C6F4F0A2C5D5}"/>
                </a:ext>
              </a:extLst>
            </p:cNvPr>
            <p:cNvGraphicFramePr/>
            <p:nvPr>
              <p:extLst>
                <p:ext uri="{D42A27DB-BD31-4B8C-83A1-F6EECF244321}">
                  <p14:modId xmlns:p14="http://schemas.microsoft.com/office/powerpoint/2010/main" val="1755774483"/>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7"/>
            </a:graphicData>
          </a:graphic>
        </p:graphicFrame>
        <p:sp>
          <p:nvSpPr>
            <p:cNvPr id="35" name="CuadroTexto 34">
              <a:extLst>
                <a:ext uri="{FF2B5EF4-FFF2-40B4-BE49-F238E27FC236}">
                  <a16:creationId xmlns="" xmlns:a16="http://schemas.microsoft.com/office/drawing/2014/main" id="{27566D3A-3FD4-4106-82A9-A27FE4D3E541}"/>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8,256 €</a:t>
              </a:r>
              <a:endParaRPr lang="ca-ES" sz="1200" b="1" dirty="0">
                <a:latin typeface="Cambria" panose="02040503050406030204" pitchFamily="18" charset="0"/>
                <a:ea typeface="Cambria" panose="02040503050406030204" pitchFamily="18" charset="0"/>
              </a:endParaRPr>
            </a:p>
          </p:txBody>
        </p:sp>
      </p:grpSp>
      <p:sp>
        <p:nvSpPr>
          <p:cNvPr id="36" name="CuadroTexto 35">
            <a:extLst>
              <a:ext uri="{FF2B5EF4-FFF2-40B4-BE49-F238E27FC236}">
                <a16:creationId xmlns="" xmlns:a16="http://schemas.microsoft.com/office/drawing/2014/main" id="{ECEB3F2A-C71D-4E34-89FB-00684B338583}"/>
              </a:ext>
            </a:extLst>
          </p:cNvPr>
          <p:cNvSpPr txBox="1"/>
          <p:nvPr/>
        </p:nvSpPr>
        <p:spPr>
          <a:xfrm>
            <a:off x="6873089" y="429752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Barcelona-Frontera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Pas per 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Frontera-Toulouse</a:t>
            </a:r>
          </a:p>
        </p:txBody>
      </p:sp>
      <p:sp>
        <p:nvSpPr>
          <p:cNvPr id="37" name="Elipse 36">
            <a:extLst>
              <a:ext uri="{FF2B5EF4-FFF2-40B4-BE49-F238E27FC236}">
                <a16:creationId xmlns="" xmlns:a16="http://schemas.microsoft.com/office/drawing/2014/main" id="{FF4C8BD5-5152-434E-9567-9B0C5F3290CE}"/>
              </a:ext>
            </a:extLst>
          </p:cNvPr>
          <p:cNvSpPr/>
          <p:nvPr/>
        </p:nvSpPr>
        <p:spPr>
          <a:xfrm>
            <a:off x="6690786" y="436410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8" name="Elipse 37">
            <a:extLst>
              <a:ext uri="{FF2B5EF4-FFF2-40B4-BE49-F238E27FC236}">
                <a16:creationId xmlns="" xmlns:a16="http://schemas.microsoft.com/office/drawing/2014/main" id="{C66AA687-13DA-4907-B69D-B75BC95C85DA}"/>
              </a:ext>
            </a:extLst>
          </p:cNvPr>
          <p:cNvSpPr/>
          <p:nvPr/>
        </p:nvSpPr>
        <p:spPr>
          <a:xfrm>
            <a:off x="8338291" y="436410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9" name="Elipse 38">
            <a:extLst>
              <a:ext uri="{FF2B5EF4-FFF2-40B4-BE49-F238E27FC236}">
                <a16:creationId xmlns="" xmlns:a16="http://schemas.microsoft.com/office/drawing/2014/main" id="{B511953E-1CF6-440B-83E8-B0509174242E}"/>
              </a:ext>
            </a:extLst>
          </p:cNvPr>
          <p:cNvSpPr/>
          <p:nvPr/>
        </p:nvSpPr>
        <p:spPr>
          <a:xfrm>
            <a:off x="9992914" y="436410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40" name="Grupo 39">
            <a:extLst>
              <a:ext uri="{FF2B5EF4-FFF2-40B4-BE49-F238E27FC236}">
                <a16:creationId xmlns="" xmlns:a16="http://schemas.microsoft.com/office/drawing/2014/main" id="{9A55B3B6-2C0F-4DCE-B7BB-3D94BABDA934}"/>
              </a:ext>
            </a:extLst>
          </p:cNvPr>
          <p:cNvGrpSpPr/>
          <p:nvPr/>
        </p:nvGrpSpPr>
        <p:grpSpPr>
          <a:xfrm>
            <a:off x="699879" y="4496494"/>
            <a:ext cx="1619915" cy="1455315"/>
            <a:chOff x="699879" y="4506107"/>
            <a:chExt cx="1619915" cy="1455315"/>
          </a:xfrm>
        </p:grpSpPr>
        <p:pic>
          <p:nvPicPr>
            <p:cNvPr id="41" name="Gráfico 40" descr="Bocadillo de pensamiento">
              <a:extLst>
                <a:ext uri="{FF2B5EF4-FFF2-40B4-BE49-F238E27FC236}">
                  <a16:creationId xmlns="" xmlns:a16="http://schemas.microsoft.com/office/drawing/2014/main" id="{798B9BD0-FC5E-43C1-AB2C-489DC735CED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2" name="CuadroTexto 41">
              <a:extLst>
                <a:ext uri="{FF2B5EF4-FFF2-40B4-BE49-F238E27FC236}">
                  <a16:creationId xmlns="" xmlns:a16="http://schemas.microsoft.com/office/drawing/2014/main" id="{CC3A131A-1394-42C5-823B-9D0F894CBC98}"/>
                </a:ext>
              </a:extLst>
            </p:cNvPr>
            <p:cNvSpPr txBox="1"/>
            <p:nvPr/>
          </p:nvSpPr>
          <p:spPr>
            <a:xfrm>
              <a:off x="857341" y="4859924"/>
              <a:ext cx="1286011"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1,49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0,99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0,029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0,014 kg PM</a:t>
              </a:r>
              <a:r>
                <a:rPr lang="ca-ES" sz="1200" b="1" baseline="-25000" dirty="0">
                  <a:latin typeface="Cambria" panose="02040503050406030204" pitchFamily="18" charset="0"/>
                  <a:ea typeface="Cambria" panose="02040503050406030204" pitchFamily="18" charset="0"/>
                </a:rPr>
                <a:t>2,5</a:t>
              </a:r>
            </a:p>
          </p:txBody>
        </p:sp>
      </p:grpSp>
      <p:grpSp>
        <p:nvGrpSpPr>
          <p:cNvPr id="43" name="Grupo 42">
            <a:extLst>
              <a:ext uri="{FF2B5EF4-FFF2-40B4-BE49-F238E27FC236}">
                <a16:creationId xmlns="" xmlns:a16="http://schemas.microsoft.com/office/drawing/2014/main" id="{BDD88BB3-B72D-48B7-9260-AA4B0C030ADA}"/>
              </a:ext>
            </a:extLst>
          </p:cNvPr>
          <p:cNvGrpSpPr/>
          <p:nvPr/>
        </p:nvGrpSpPr>
        <p:grpSpPr>
          <a:xfrm>
            <a:off x="2470824" y="4496494"/>
            <a:ext cx="1619915" cy="1455315"/>
            <a:chOff x="699879" y="4506107"/>
            <a:chExt cx="1619915" cy="1455315"/>
          </a:xfrm>
        </p:grpSpPr>
        <p:pic>
          <p:nvPicPr>
            <p:cNvPr id="44" name="Gráfico 43" descr="Bocadillo de pensamiento">
              <a:extLst>
                <a:ext uri="{FF2B5EF4-FFF2-40B4-BE49-F238E27FC236}">
                  <a16:creationId xmlns="" xmlns:a16="http://schemas.microsoft.com/office/drawing/2014/main" id="{1770E9FF-3C87-4ABF-A41D-4F1E7FE19DE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5" name="CuadroTexto 44">
              <a:extLst>
                <a:ext uri="{FF2B5EF4-FFF2-40B4-BE49-F238E27FC236}">
                  <a16:creationId xmlns="" xmlns:a16="http://schemas.microsoft.com/office/drawing/2014/main" id="{E990E446-1A71-4F19-951F-4C6348113E56}"/>
                </a:ext>
              </a:extLst>
            </p:cNvPr>
            <p:cNvSpPr txBox="1"/>
            <p:nvPr/>
          </p:nvSpPr>
          <p:spPr>
            <a:xfrm>
              <a:off x="892230" y="4859924"/>
              <a:ext cx="1235205"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0,84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0,56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0,017 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0,008 kg PM</a:t>
              </a:r>
              <a:r>
                <a:rPr lang="ca-ES" sz="1200" b="1" baseline="-25000" dirty="0">
                  <a:latin typeface="Cambria" panose="02040503050406030204" pitchFamily="18" charset="0"/>
                  <a:ea typeface="Cambria" panose="02040503050406030204" pitchFamily="18" charset="0"/>
                </a:rPr>
                <a:t>2,5</a:t>
              </a:r>
            </a:p>
          </p:txBody>
        </p:sp>
      </p:grpSp>
      <p:grpSp>
        <p:nvGrpSpPr>
          <p:cNvPr id="46" name="Grupo 45">
            <a:extLst>
              <a:ext uri="{FF2B5EF4-FFF2-40B4-BE49-F238E27FC236}">
                <a16:creationId xmlns="" xmlns:a16="http://schemas.microsoft.com/office/drawing/2014/main" id="{885B3E62-1E41-4979-8E18-844287382420}"/>
              </a:ext>
            </a:extLst>
          </p:cNvPr>
          <p:cNvGrpSpPr/>
          <p:nvPr/>
        </p:nvGrpSpPr>
        <p:grpSpPr>
          <a:xfrm>
            <a:off x="4241768" y="4496494"/>
            <a:ext cx="1619915" cy="1455315"/>
            <a:chOff x="699879" y="4506107"/>
            <a:chExt cx="1619915" cy="1455315"/>
          </a:xfrm>
        </p:grpSpPr>
        <p:pic>
          <p:nvPicPr>
            <p:cNvPr id="47" name="Gráfico 46" descr="Bocadillo de pensamiento">
              <a:extLst>
                <a:ext uri="{FF2B5EF4-FFF2-40B4-BE49-F238E27FC236}">
                  <a16:creationId xmlns="" xmlns:a16="http://schemas.microsoft.com/office/drawing/2014/main" id="{4910349C-3BE1-424E-B64A-2F67713498A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8" name="CuadroTexto 47">
              <a:extLst>
                <a:ext uri="{FF2B5EF4-FFF2-40B4-BE49-F238E27FC236}">
                  <a16:creationId xmlns="" xmlns:a16="http://schemas.microsoft.com/office/drawing/2014/main" id="{38F97DBC-AC78-43FA-B7A1-769C266D93F7}"/>
                </a:ext>
              </a:extLst>
            </p:cNvPr>
            <p:cNvSpPr txBox="1"/>
            <p:nvPr/>
          </p:nvSpPr>
          <p:spPr>
            <a:xfrm>
              <a:off x="899286" y="4859924"/>
              <a:ext cx="119891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0,93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0,62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0,018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0,009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49" name="Grupo 48">
            <a:extLst>
              <a:ext uri="{FF2B5EF4-FFF2-40B4-BE49-F238E27FC236}">
                <a16:creationId xmlns="" xmlns:a16="http://schemas.microsoft.com/office/drawing/2014/main" id="{AE2A3191-9797-4D05-8256-B22BBCC14975}"/>
              </a:ext>
            </a:extLst>
          </p:cNvPr>
          <p:cNvGrpSpPr/>
          <p:nvPr/>
        </p:nvGrpSpPr>
        <p:grpSpPr>
          <a:xfrm>
            <a:off x="6590676" y="4496494"/>
            <a:ext cx="1619915" cy="1455315"/>
            <a:chOff x="699879" y="4506107"/>
            <a:chExt cx="1619915" cy="1455315"/>
          </a:xfrm>
        </p:grpSpPr>
        <p:pic>
          <p:nvPicPr>
            <p:cNvPr id="53" name="Gráfico 52" descr="Bocadillo de pensamiento">
              <a:extLst>
                <a:ext uri="{FF2B5EF4-FFF2-40B4-BE49-F238E27FC236}">
                  <a16:creationId xmlns="" xmlns:a16="http://schemas.microsoft.com/office/drawing/2014/main" id="{B39E1F5B-A72B-43A0-B233-F141BEEA887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57" name="CuadroTexto 56">
              <a:extLst>
                <a:ext uri="{FF2B5EF4-FFF2-40B4-BE49-F238E27FC236}">
                  <a16:creationId xmlns="" xmlns:a16="http://schemas.microsoft.com/office/drawing/2014/main" id="{79E02E27-2D04-4886-88B9-1E862642D656}"/>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1,84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1,20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0,038 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0,019 kg PM</a:t>
              </a:r>
              <a:r>
                <a:rPr lang="ca-ES" sz="1200" b="1" baseline="-25000" dirty="0">
                  <a:latin typeface="Cambria" panose="02040503050406030204" pitchFamily="18" charset="0"/>
                  <a:ea typeface="Cambria" panose="02040503050406030204" pitchFamily="18" charset="0"/>
                </a:rPr>
                <a:t>2,5</a:t>
              </a:r>
            </a:p>
          </p:txBody>
        </p:sp>
      </p:grpSp>
      <p:grpSp>
        <p:nvGrpSpPr>
          <p:cNvPr id="59" name="Grupo 58">
            <a:extLst>
              <a:ext uri="{FF2B5EF4-FFF2-40B4-BE49-F238E27FC236}">
                <a16:creationId xmlns="" xmlns:a16="http://schemas.microsoft.com/office/drawing/2014/main" id="{825ED75E-0779-415F-A709-A4ACF961430A}"/>
              </a:ext>
            </a:extLst>
          </p:cNvPr>
          <p:cNvGrpSpPr/>
          <p:nvPr/>
        </p:nvGrpSpPr>
        <p:grpSpPr>
          <a:xfrm>
            <a:off x="8361621" y="4496494"/>
            <a:ext cx="1619915" cy="1455315"/>
            <a:chOff x="699879" y="4506107"/>
            <a:chExt cx="1619915" cy="1455315"/>
          </a:xfrm>
        </p:grpSpPr>
        <p:pic>
          <p:nvPicPr>
            <p:cNvPr id="60" name="Gráfico 59" descr="Bocadillo de pensamiento">
              <a:extLst>
                <a:ext uri="{FF2B5EF4-FFF2-40B4-BE49-F238E27FC236}">
                  <a16:creationId xmlns="" xmlns:a16="http://schemas.microsoft.com/office/drawing/2014/main" id="{78BDB0EB-C0BE-4B85-B383-7CBBC2630EE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1" name="CuadroTexto 60">
              <a:extLst>
                <a:ext uri="{FF2B5EF4-FFF2-40B4-BE49-F238E27FC236}">
                  <a16:creationId xmlns="" xmlns:a16="http://schemas.microsoft.com/office/drawing/2014/main" id="{1DC2D60A-EADC-4D10-9882-CA2D2A05CC73}"/>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1,03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0,67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0,021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0,011 kg PM</a:t>
              </a:r>
              <a:r>
                <a:rPr lang="ca-ES" sz="1200" b="1" baseline="-25000" dirty="0">
                  <a:latin typeface="Cambria" panose="02040503050406030204" pitchFamily="18" charset="0"/>
                  <a:ea typeface="Cambria" panose="02040503050406030204" pitchFamily="18" charset="0"/>
                </a:rPr>
                <a:t>2,5</a:t>
              </a:r>
            </a:p>
          </p:txBody>
        </p:sp>
      </p:grpSp>
      <p:grpSp>
        <p:nvGrpSpPr>
          <p:cNvPr id="62" name="Grupo 61">
            <a:extLst>
              <a:ext uri="{FF2B5EF4-FFF2-40B4-BE49-F238E27FC236}">
                <a16:creationId xmlns="" xmlns:a16="http://schemas.microsoft.com/office/drawing/2014/main" id="{1C169840-B9FA-49AE-8D76-B653183D7157}"/>
              </a:ext>
            </a:extLst>
          </p:cNvPr>
          <p:cNvGrpSpPr/>
          <p:nvPr/>
        </p:nvGrpSpPr>
        <p:grpSpPr>
          <a:xfrm>
            <a:off x="10132565" y="4496494"/>
            <a:ext cx="1619915" cy="1455315"/>
            <a:chOff x="699879" y="4506107"/>
            <a:chExt cx="1619915" cy="1455315"/>
          </a:xfrm>
        </p:grpSpPr>
        <p:pic>
          <p:nvPicPr>
            <p:cNvPr id="63" name="Gráfico 62" descr="Bocadillo de pensamiento">
              <a:extLst>
                <a:ext uri="{FF2B5EF4-FFF2-40B4-BE49-F238E27FC236}">
                  <a16:creationId xmlns="" xmlns:a16="http://schemas.microsoft.com/office/drawing/2014/main" id="{7FAD1C51-FA3E-4CF5-AC43-047D173CD991}"/>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4" name="CuadroTexto 63">
              <a:extLst>
                <a:ext uri="{FF2B5EF4-FFF2-40B4-BE49-F238E27FC236}">
                  <a16:creationId xmlns="" xmlns:a16="http://schemas.microsoft.com/office/drawing/2014/main" id="{47C0F894-D30D-4ACB-9B5C-261319B75906}"/>
                </a:ext>
              </a:extLst>
            </p:cNvPr>
            <p:cNvSpPr txBox="1"/>
            <p:nvPr/>
          </p:nvSpPr>
          <p:spPr>
            <a:xfrm>
              <a:off x="878948" y="4859924"/>
              <a:ext cx="1265266"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1,13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0,73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0,023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0,012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sp>
        <p:nvSpPr>
          <p:cNvPr id="65" name="CuadroTexto 64">
            <a:extLst>
              <a:ext uri="{FF2B5EF4-FFF2-40B4-BE49-F238E27FC236}">
                <a16:creationId xmlns="" xmlns:a16="http://schemas.microsoft.com/office/drawing/2014/main" id="{D8AF2BDB-CB89-47F6-9E05-B08BF558B388}"/>
              </a:ext>
            </a:extLst>
          </p:cNvPr>
          <p:cNvSpPr txBox="1"/>
          <p:nvPr/>
        </p:nvSpPr>
        <p:spPr>
          <a:xfrm>
            <a:off x="886324"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0,026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T·km</a:t>
            </a:r>
            <a:endParaRPr lang="ca-ES" sz="1200" b="1" dirty="0">
              <a:latin typeface="Cambria" panose="02040503050406030204" pitchFamily="18" charset="0"/>
              <a:ea typeface="Cambria" panose="02040503050406030204" pitchFamily="18" charset="0"/>
            </a:endParaRPr>
          </a:p>
        </p:txBody>
      </p:sp>
      <p:sp>
        <p:nvSpPr>
          <p:cNvPr id="66" name="CuadroTexto 65">
            <a:extLst>
              <a:ext uri="{FF2B5EF4-FFF2-40B4-BE49-F238E27FC236}">
                <a16:creationId xmlns="" xmlns:a16="http://schemas.microsoft.com/office/drawing/2014/main" id="{ADA2DE21-FA6E-4F0F-A6EB-6B474554B578}"/>
              </a:ext>
            </a:extLst>
          </p:cNvPr>
          <p:cNvSpPr txBox="1"/>
          <p:nvPr/>
        </p:nvSpPr>
        <p:spPr>
          <a:xfrm>
            <a:off x="263800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0,021 </a:t>
            </a:r>
            <a:r>
              <a:rPr lang="ca-ES" sz="1200" b="1" dirty="0">
                <a:latin typeface="Cambria" panose="02040503050406030204" pitchFamily="18" charset="0"/>
                <a:ea typeface="Cambria" panose="02040503050406030204" pitchFamily="18" charset="0"/>
              </a:rPr>
              <a:t>€/T·km</a:t>
            </a:r>
          </a:p>
        </p:txBody>
      </p:sp>
      <p:sp>
        <p:nvSpPr>
          <p:cNvPr id="67" name="CuadroTexto 66">
            <a:extLst>
              <a:ext uri="{FF2B5EF4-FFF2-40B4-BE49-F238E27FC236}">
                <a16:creationId xmlns="" xmlns:a16="http://schemas.microsoft.com/office/drawing/2014/main" id="{2BEE3ACC-AD52-4270-A8DC-03C999F08668}"/>
              </a:ext>
            </a:extLst>
          </p:cNvPr>
          <p:cNvSpPr txBox="1"/>
          <p:nvPr/>
        </p:nvSpPr>
        <p:spPr>
          <a:xfrm>
            <a:off x="4380444"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0,029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T·km</a:t>
            </a:r>
            <a:endParaRPr lang="ca-ES" sz="1200" b="1" dirty="0">
              <a:latin typeface="Cambria" panose="02040503050406030204" pitchFamily="18" charset="0"/>
              <a:ea typeface="Cambria" panose="02040503050406030204" pitchFamily="18" charset="0"/>
            </a:endParaRPr>
          </a:p>
        </p:txBody>
      </p:sp>
      <p:sp>
        <p:nvSpPr>
          <p:cNvPr id="68" name="CuadroTexto 67">
            <a:extLst>
              <a:ext uri="{FF2B5EF4-FFF2-40B4-BE49-F238E27FC236}">
                <a16:creationId xmlns="" xmlns:a16="http://schemas.microsoft.com/office/drawing/2014/main" id="{4258CA91-11A7-42E4-A893-35D93C444355}"/>
              </a:ext>
            </a:extLst>
          </p:cNvPr>
          <p:cNvSpPr txBox="1"/>
          <p:nvPr/>
        </p:nvSpPr>
        <p:spPr>
          <a:xfrm>
            <a:off x="677556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0,022 </a:t>
            </a:r>
            <a:r>
              <a:rPr lang="ca-ES" sz="1200" b="1" dirty="0">
                <a:latin typeface="Cambria" panose="02040503050406030204" pitchFamily="18" charset="0"/>
                <a:ea typeface="Cambria" panose="02040503050406030204" pitchFamily="18" charset="0"/>
              </a:rPr>
              <a:t>€/T·km</a:t>
            </a:r>
          </a:p>
        </p:txBody>
      </p:sp>
      <p:sp>
        <p:nvSpPr>
          <p:cNvPr id="69" name="CuadroTexto 68">
            <a:extLst>
              <a:ext uri="{FF2B5EF4-FFF2-40B4-BE49-F238E27FC236}">
                <a16:creationId xmlns="" xmlns:a16="http://schemas.microsoft.com/office/drawing/2014/main" id="{9FBB3756-3447-42ED-9C24-170A837AC4B8}"/>
              </a:ext>
            </a:extLst>
          </p:cNvPr>
          <p:cNvSpPr txBox="1"/>
          <p:nvPr/>
        </p:nvSpPr>
        <p:spPr>
          <a:xfrm>
            <a:off x="8527252"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0,017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T·km</a:t>
            </a:r>
            <a:endParaRPr lang="ca-ES" sz="1200" b="1" dirty="0">
              <a:latin typeface="Cambria" panose="02040503050406030204" pitchFamily="18" charset="0"/>
              <a:ea typeface="Cambria" panose="02040503050406030204" pitchFamily="18" charset="0"/>
            </a:endParaRPr>
          </a:p>
        </p:txBody>
      </p:sp>
      <p:sp>
        <p:nvSpPr>
          <p:cNvPr id="70" name="CuadroTexto 69">
            <a:extLst>
              <a:ext uri="{FF2B5EF4-FFF2-40B4-BE49-F238E27FC236}">
                <a16:creationId xmlns="" xmlns:a16="http://schemas.microsoft.com/office/drawing/2014/main" id="{ED997183-F12A-4C0B-98F0-E88448A66F3E}"/>
              </a:ext>
            </a:extLst>
          </p:cNvPr>
          <p:cNvSpPr txBox="1"/>
          <p:nvPr/>
        </p:nvSpPr>
        <p:spPr>
          <a:xfrm>
            <a:off x="10269688" y="2664146"/>
            <a:ext cx="1263713"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0,021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T·km</a:t>
            </a:r>
            <a:endParaRPr lang="ca-ES" sz="1200" b="1" dirty="0">
              <a:latin typeface="Cambria" panose="02040503050406030204" pitchFamily="18" charset="0"/>
              <a:ea typeface="Cambria" panose="02040503050406030204" pitchFamily="18" charset="0"/>
            </a:endParaRPr>
          </a:p>
        </p:txBody>
      </p:sp>
      <p:sp>
        <p:nvSpPr>
          <p:cNvPr id="71"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3. </a:t>
            </a:r>
            <a:r>
              <a:rPr lang="fr-FR" sz="2400" dirty="0">
                <a:solidFill>
                  <a:schemeClr val="bg1"/>
                </a:solidFill>
                <a:latin typeface="Cambria" panose="02040503050406030204" pitchFamily="18" charset="0"/>
                <a:ea typeface="Cambria" panose="02040503050406030204" pitchFamily="18" charset="0"/>
              </a:rPr>
              <a:t>Cas pratiques : calcul appliqué aux trajets de référence</a:t>
            </a:r>
            <a:endParaRPr lang="ca-ES" sz="2400" dirty="0">
              <a:solidFill>
                <a:schemeClr val="bg1"/>
              </a:solidFill>
              <a:latin typeface="Cambria" panose="02040503050406030204" pitchFamily="18" charset="0"/>
              <a:ea typeface="Cambria" panose="02040503050406030204" pitchFamily="18" charset="0"/>
            </a:endParaRPr>
          </a:p>
        </p:txBody>
      </p:sp>
      <p:sp>
        <p:nvSpPr>
          <p:cNvPr id="72" name="CuadroTexto 102">
            <a:extLst>
              <a:ext uri="{FF2B5EF4-FFF2-40B4-BE49-F238E27FC236}">
                <a16:creationId xmlns="" xmlns:a16="http://schemas.microsoft.com/office/drawing/2014/main" id="{851BC739-31AC-4FDF-A2AD-1488C41FC399}"/>
              </a:ext>
            </a:extLst>
          </p:cNvPr>
          <p:cNvSpPr txBox="1"/>
          <p:nvPr/>
        </p:nvSpPr>
        <p:spPr>
          <a:xfrm>
            <a:off x="990146" y="430339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graphicFrame>
        <p:nvGraphicFramePr>
          <p:cNvPr id="73"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3125876477"/>
              </p:ext>
            </p:extLst>
          </p:nvPr>
        </p:nvGraphicFramePr>
        <p:xfrm>
          <a:off x="645871" y="2283544"/>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graphicFrame>
        <p:nvGraphicFramePr>
          <p:cNvPr id="74"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1024366921"/>
              </p:ext>
            </p:extLst>
          </p:nvPr>
        </p:nvGraphicFramePr>
        <p:xfrm>
          <a:off x="6525503" y="2279528"/>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spTree>
    <p:extLst>
      <p:ext uri="{BB962C8B-B14F-4D97-AF65-F5344CB8AC3E}">
        <p14:creationId xmlns:p14="http://schemas.microsoft.com/office/powerpoint/2010/main" val="396194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02B2A917-5219-457C-8015-E1B0F9DA6967}"/>
              </a:ext>
            </a:extLst>
          </p:cNvPr>
          <p:cNvSpPr/>
          <p:nvPr/>
        </p:nvSpPr>
        <p:spPr>
          <a:xfrm>
            <a:off x="445271" y="992686"/>
            <a:ext cx="11412900"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3</a:t>
            </a:r>
            <a:r>
              <a:rPr lang="ca-ES" sz="2000" dirty="0" smtClean="0">
                <a:solidFill>
                  <a:srgbClr val="203864"/>
                </a:solidFill>
                <a:latin typeface="Cambria" panose="02040503050406030204" pitchFamily="18" charset="0"/>
                <a:ea typeface="Cambria" panose="02040503050406030204" pitchFamily="18" charset="0"/>
              </a:rPr>
              <a:t>. </a:t>
            </a:r>
            <a:r>
              <a:rPr lang="fr-FR" sz="2000" dirty="0">
                <a:solidFill>
                  <a:srgbClr val="203864"/>
                </a:solidFill>
                <a:latin typeface="Cambria" panose="02040503050406030204" pitchFamily="18" charset="0"/>
                <a:ea typeface="Cambria" panose="02040503050406030204" pitchFamily="18" charset="0"/>
              </a:rPr>
              <a:t>Wagons porte-voitures, longueur 454 m et propulsion diesel (16 wagons, 160 voitures, charge utile 344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50" name="Grupo 49">
            <a:extLst>
              <a:ext uri="{FF2B5EF4-FFF2-40B4-BE49-F238E27FC236}">
                <a16:creationId xmlns="" xmlns:a16="http://schemas.microsoft.com/office/drawing/2014/main" id="{F16F9A4E-54C1-437A-979E-7E88DBC4F1DC}"/>
              </a:ext>
            </a:extLst>
          </p:cNvPr>
          <p:cNvGrpSpPr/>
          <p:nvPr/>
        </p:nvGrpSpPr>
        <p:grpSpPr>
          <a:xfrm>
            <a:off x="417265" y="1613350"/>
            <a:ext cx="11357470" cy="4381050"/>
            <a:chOff x="389258" y="1676850"/>
            <a:chExt cx="11357470" cy="4303036"/>
          </a:xfrm>
        </p:grpSpPr>
        <p:grpSp>
          <p:nvGrpSpPr>
            <p:cNvPr id="51" name="Grupo 50">
              <a:extLst>
                <a:ext uri="{FF2B5EF4-FFF2-40B4-BE49-F238E27FC236}">
                  <a16:creationId xmlns="" xmlns:a16="http://schemas.microsoft.com/office/drawing/2014/main" id="{875AB260-EBDF-4D45-88A0-3300A1B7C5D0}"/>
                </a:ext>
              </a:extLst>
            </p:cNvPr>
            <p:cNvGrpSpPr/>
            <p:nvPr/>
          </p:nvGrpSpPr>
          <p:grpSpPr>
            <a:xfrm>
              <a:off x="6270128" y="1681250"/>
              <a:ext cx="5476600" cy="4298636"/>
              <a:chOff x="6270128" y="1681250"/>
              <a:chExt cx="5476600" cy="4298636"/>
            </a:xfrm>
          </p:grpSpPr>
          <p:sp>
            <p:nvSpPr>
              <p:cNvPr id="56" name="Rectángulo 55">
                <a:extLst>
                  <a:ext uri="{FF2B5EF4-FFF2-40B4-BE49-F238E27FC236}">
                    <a16:creationId xmlns="" xmlns:a16="http://schemas.microsoft.com/office/drawing/2014/main" id="{F6139C35-2538-4F9F-943B-E9DA1A89FEAE}"/>
                  </a:ext>
                </a:extLst>
              </p:cNvPr>
              <p:cNvSpPr/>
              <p:nvPr/>
            </p:nvSpPr>
            <p:spPr>
              <a:xfrm>
                <a:off x="6498735" y="16812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CuadroTexto 57">
                <a:extLst>
                  <a:ext uri="{FF2B5EF4-FFF2-40B4-BE49-F238E27FC236}">
                    <a16:creationId xmlns="" xmlns:a16="http://schemas.microsoft.com/office/drawing/2014/main" id="{10CF1EAF-8E8B-4558-9C87-6299A29A1428}"/>
                  </a:ext>
                </a:extLst>
              </p:cNvPr>
              <p:cNvSpPr txBox="1"/>
              <p:nvPr/>
            </p:nvSpPr>
            <p:spPr>
              <a:xfrm>
                <a:off x="6270128" y="19071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Barcelona-Toulouse</a:t>
                </a:r>
              </a:p>
            </p:txBody>
          </p:sp>
        </p:grpSp>
        <p:grpSp>
          <p:nvGrpSpPr>
            <p:cNvPr id="52" name="Grupo 51">
              <a:extLst>
                <a:ext uri="{FF2B5EF4-FFF2-40B4-BE49-F238E27FC236}">
                  <a16:creationId xmlns="" xmlns:a16="http://schemas.microsoft.com/office/drawing/2014/main" id="{90327464-2DDA-4963-B307-D99699ABCD6B}"/>
                </a:ext>
              </a:extLst>
            </p:cNvPr>
            <p:cNvGrpSpPr/>
            <p:nvPr/>
          </p:nvGrpSpPr>
          <p:grpSpPr>
            <a:xfrm>
              <a:off x="389258" y="1676850"/>
              <a:ext cx="5476600" cy="4298636"/>
              <a:chOff x="389258" y="1676850"/>
              <a:chExt cx="5476600" cy="4298636"/>
            </a:xfrm>
          </p:grpSpPr>
          <p:sp>
            <p:nvSpPr>
              <p:cNvPr id="54" name="Rectángulo 53">
                <a:extLst>
                  <a:ext uri="{FF2B5EF4-FFF2-40B4-BE49-F238E27FC236}">
                    <a16:creationId xmlns="" xmlns:a16="http://schemas.microsoft.com/office/drawing/2014/main" id="{C2B3CE86-7BFD-4305-B7B6-F84247EFBD02}"/>
                  </a:ext>
                </a:extLst>
              </p:cNvPr>
              <p:cNvSpPr/>
              <p:nvPr/>
            </p:nvSpPr>
            <p:spPr>
              <a:xfrm>
                <a:off x="617865" y="16768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CuadroTexto 54">
                <a:extLst>
                  <a:ext uri="{FF2B5EF4-FFF2-40B4-BE49-F238E27FC236}">
                    <a16:creationId xmlns="" xmlns:a16="http://schemas.microsoft.com/office/drawing/2014/main" id="{ACF9A7BC-38C0-40F3-A8C8-40E3F77F47D5}"/>
                  </a:ext>
                </a:extLst>
              </p:cNvPr>
              <p:cNvSpPr txBox="1"/>
              <p:nvPr/>
            </p:nvSpPr>
            <p:spPr>
              <a:xfrm>
                <a:off x="389258" y="19027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Barcelona-Perpignan</a:t>
                </a:r>
              </a:p>
            </p:txBody>
          </p:sp>
        </p:grpSp>
      </p:grpSp>
      <p:grpSp>
        <p:nvGrpSpPr>
          <p:cNvPr id="14" name="Grupo 13">
            <a:extLst>
              <a:ext uri="{FF2B5EF4-FFF2-40B4-BE49-F238E27FC236}">
                <a16:creationId xmlns="" xmlns:a16="http://schemas.microsoft.com/office/drawing/2014/main" id="{7C728FA2-7E05-4671-BE3D-2E9B2E20F8C8}"/>
              </a:ext>
            </a:extLst>
          </p:cNvPr>
          <p:cNvGrpSpPr/>
          <p:nvPr/>
        </p:nvGrpSpPr>
        <p:grpSpPr>
          <a:xfrm>
            <a:off x="665371" y="2851022"/>
            <a:ext cx="1705621" cy="1702637"/>
            <a:chOff x="665371" y="2792966"/>
            <a:chExt cx="1705621" cy="1702637"/>
          </a:xfrm>
        </p:grpSpPr>
        <p:graphicFrame>
          <p:nvGraphicFramePr>
            <p:cNvPr id="15" name="Gráfico 14">
              <a:extLst>
                <a:ext uri="{FF2B5EF4-FFF2-40B4-BE49-F238E27FC236}">
                  <a16:creationId xmlns="" xmlns:a16="http://schemas.microsoft.com/office/drawing/2014/main" id="{66660B44-22B3-493A-98EB-EE70F8F61283}"/>
                </a:ext>
              </a:extLst>
            </p:cNvPr>
            <p:cNvGraphicFramePr/>
            <p:nvPr>
              <p:extLst>
                <p:ext uri="{D42A27DB-BD31-4B8C-83A1-F6EECF244321}">
                  <p14:modId xmlns:p14="http://schemas.microsoft.com/office/powerpoint/2010/main" val="2091451376"/>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 xmlns:a16="http://schemas.microsoft.com/office/drawing/2014/main" id="{260AFA6B-17C0-4C3E-AB34-C8E237355779}"/>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7,052 </a:t>
              </a:r>
              <a:r>
                <a:rPr lang="ca-ES" sz="1200" b="1" dirty="0">
                  <a:latin typeface="Cambria" panose="02040503050406030204" pitchFamily="18" charset="0"/>
                  <a:ea typeface="Cambria" panose="02040503050406030204" pitchFamily="18" charset="0"/>
                </a:rPr>
                <a:t>€</a:t>
              </a:r>
            </a:p>
          </p:txBody>
        </p:sp>
      </p:grpSp>
      <p:grpSp>
        <p:nvGrpSpPr>
          <p:cNvPr id="17" name="Grupo 16">
            <a:extLst>
              <a:ext uri="{FF2B5EF4-FFF2-40B4-BE49-F238E27FC236}">
                <a16:creationId xmlns="" xmlns:a16="http://schemas.microsoft.com/office/drawing/2014/main" id="{99FE75C0-B7C6-4F06-BA0A-B11CA78FE3C4}"/>
              </a:ext>
            </a:extLst>
          </p:cNvPr>
          <p:cNvGrpSpPr/>
          <p:nvPr/>
        </p:nvGrpSpPr>
        <p:grpSpPr>
          <a:xfrm>
            <a:off x="2417056" y="2867396"/>
            <a:ext cx="1705621" cy="1702637"/>
            <a:chOff x="665371" y="2792966"/>
            <a:chExt cx="1705621" cy="1702637"/>
          </a:xfrm>
        </p:grpSpPr>
        <p:graphicFrame>
          <p:nvGraphicFramePr>
            <p:cNvPr id="18" name="Gráfico 17">
              <a:extLst>
                <a:ext uri="{FF2B5EF4-FFF2-40B4-BE49-F238E27FC236}">
                  <a16:creationId xmlns="" xmlns:a16="http://schemas.microsoft.com/office/drawing/2014/main" id="{603D0542-4611-4672-9AC4-196A0FEB6660}"/>
                </a:ext>
              </a:extLst>
            </p:cNvPr>
            <p:cNvGraphicFramePr/>
            <p:nvPr>
              <p:extLst>
                <p:ext uri="{D42A27DB-BD31-4B8C-83A1-F6EECF244321}">
                  <p14:modId xmlns:p14="http://schemas.microsoft.com/office/powerpoint/2010/main" val="97410399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18">
              <a:extLst>
                <a:ext uri="{FF2B5EF4-FFF2-40B4-BE49-F238E27FC236}">
                  <a16:creationId xmlns="" xmlns:a16="http://schemas.microsoft.com/office/drawing/2014/main" id="{E3BCF954-6200-45DF-A1C9-8268646A8765}"/>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5,136 €</a:t>
              </a:r>
              <a:endParaRPr lang="ca-ES" sz="1200" b="1" dirty="0">
                <a:latin typeface="Cambria" panose="02040503050406030204" pitchFamily="18" charset="0"/>
                <a:ea typeface="Cambria" panose="02040503050406030204" pitchFamily="18" charset="0"/>
              </a:endParaRPr>
            </a:p>
          </p:txBody>
        </p:sp>
      </p:grpSp>
      <p:grpSp>
        <p:nvGrpSpPr>
          <p:cNvPr id="20" name="Grupo 19">
            <a:extLst>
              <a:ext uri="{FF2B5EF4-FFF2-40B4-BE49-F238E27FC236}">
                <a16:creationId xmlns="" xmlns:a16="http://schemas.microsoft.com/office/drawing/2014/main" id="{7BB88B2D-8DEA-4572-8177-3EC0B9ECA1BE}"/>
              </a:ext>
            </a:extLst>
          </p:cNvPr>
          <p:cNvGrpSpPr/>
          <p:nvPr/>
        </p:nvGrpSpPr>
        <p:grpSpPr>
          <a:xfrm>
            <a:off x="4188243" y="2861526"/>
            <a:ext cx="1705621" cy="1702637"/>
            <a:chOff x="665371" y="2792966"/>
            <a:chExt cx="1705621" cy="1702637"/>
          </a:xfrm>
        </p:grpSpPr>
        <p:graphicFrame>
          <p:nvGraphicFramePr>
            <p:cNvPr id="21" name="Gráfico 20">
              <a:extLst>
                <a:ext uri="{FF2B5EF4-FFF2-40B4-BE49-F238E27FC236}">
                  <a16:creationId xmlns="" xmlns:a16="http://schemas.microsoft.com/office/drawing/2014/main" id="{F5A818C2-F215-4EC2-8869-152267645DB3}"/>
                </a:ext>
              </a:extLst>
            </p:cNvPr>
            <p:cNvGraphicFramePr/>
            <p:nvPr>
              <p:extLst>
                <p:ext uri="{D42A27DB-BD31-4B8C-83A1-F6EECF244321}">
                  <p14:modId xmlns:p14="http://schemas.microsoft.com/office/powerpoint/2010/main" val="114255235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a:extLst>
                <a:ext uri="{FF2B5EF4-FFF2-40B4-BE49-F238E27FC236}">
                  <a16:creationId xmlns="" xmlns:a16="http://schemas.microsoft.com/office/drawing/2014/main" id="{6CD56A76-4C25-40A0-92D1-9D6B2A7F7554}"/>
                </a:ext>
              </a:extLst>
            </p:cNvPr>
            <p:cNvSpPr txBox="1"/>
            <p:nvPr/>
          </p:nvSpPr>
          <p:spPr>
            <a:xfrm>
              <a:off x="1117196" y="3505784"/>
              <a:ext cx="82476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7,574 </a:t>
              </a:r>
              <a:r>
                <a:rPr lang="ca-ES" sz="1200" b="1" dirty="0">
                  <a:latin typeface="Cambria" panose="02040503050406030204" pitchFamily="18" charset="0"/>
                  <a:ea typeface="Cambria" panose="02040503050406030204" pitchFamily="18" charset="0"/>
                </a:rPr>
                <a:t>€</a:t>
              </a:r>
            </a:p>
          </p:txBody>
        </p:sp>
      </p:grpSp>
      <p:sp>
        <p:nvSpPr>
          <p:cNvPr id="24" name="Elipse 23">
            <a:extLst>
              <a:ext uri="{FF2B5EF4-FFF2-40B4-BE49-F238E27FC236}">
                <a16:creationId xmlns="" xmlns:a16="http://schemas.microsoft.com/office/drawing/2014/main" id="{288D848D-40FF-4417-8026-AB59508BFF2F}"/>
              </a:ext>
            </a:extLst>
          </p:cNvPr>
          <p:cNvSpPr/>
          <p:nvPr/>
        </p:nvSpPr>
        <p:spPr>
          <a:xfrm>
            <a:off x="807843" y="436997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Elipse 24">
            <a:extLst>
              <a:ext uri="{FF2B5EF4-FFF2-40B4-BE49-F238E27FC236}">
                <a16:creationId xmlns="" xmlns:a16="http://schemas.microsoft.com/office/drawing/2014/main" id="{029948B8-568F-44BB-B2EE-C4FE71742858}"/>
              </a:ext>
            </a:extLst>
          </p:cNvPr>
          <p:cNvSpPr/>
          <p:nvPr/>
        </p:nvSpPr>
        <p:spPr>
          <a:xfrm>
            <a:off x="2455348" y="436997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Elipse 25">
            <a:extLst>
              <a:ext uri="{FF2B5EF4-FFF2-40B4-BE49-F238E27FC236}">
                <a16:creationId xmlns="" xmlns:a16="http://schemas.microsoft.com/office/drawing/2014/main" id="{06C80BEC-476A-449A-B6B5-D400AF98368E}"/>
              </a:ext>
            </a:extLst>
          </p:cNvPr>
          <p:cNvSpPr/>
          <p:nvPr/>
        </p:nvSpPr>
        <p:spPr>
          <a:xfrm>
            <a:off x="4109971" y="436997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7" name="Grupo 26">
            <a:extLst>
              <a:ext uri="{FF2B5EF4-FFF2-40B4-BE49-F238E27FC236}">
                <a16:creationId xmlns="" xmlns:a16="http://schemas.microsoft.com/office/drawing/2014/main" id="{098F4C32-08D8-464F-9BBA-34EE8AB6A098}"/>
              </a:ext>
            </a:extLst>
          </p:cNvPr>
          <p:cNvGrpSpPr/>
          <p:nvPr/>
        </p:nvGrpSpPr>
        <p:grpSpPr>
          <a:xfrm>
            <a:off x="6548314" y="2845152"/>
            <a:ext cx="1705621" cy="1702637"/>
            <a:chOff x="665371" y="2792966"/>
            <a:chExt cx="1705621" cy="1702637"/>
          </a:xfrm>
        </p:grpSpPr>
        <p:graphicFrame>
          <p:nvGraphicFramePr>
            <p:cNvPr id="28" name="Gráfico 27">
              <a:extLst>
                <a:ext uri="{FF2B5EF4-FFF2-40B4-BE49-F238E27FC236}">
                  <a16:creationId xmlns="" xmlns:a16="http://schemas.microsoft.com/office/drawing/2014/main" id="{74FF24BA-ECAE-447B-94F5-34B7286DEDEB}"/>
                </a:ext>
              </a:extLst>
            </p:cNvPr>
            <p:cNvGraphicFramePr/>
            <p:nvPr>
              <p:extLst>
                <p:ext uri="{D42A27DB-BD31-4B8C-83A1-F6EECF244321}">
                  <p14:modId xmlns:p14="http://schemas.microsoft.com/office/powerpoint/2010/main" val="194500754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5"/>
            </a:graphicData>
          </a:graphic>
        </p:graphicFrame>
        <p:sp>
          <p:nvSpPr>
            <p:cNvPr id="29" name="CuadroTexto 28">
              <a:extLst>
                <a:ext uri="{FF2B5EF4-FFF2-40B4-BE49-F238E27FC236}">
                  <a16:creationId xmlns="" xmlns:a16="http://schemas.microsoft.com/office/drawing/2014/main" id="{393130E8-1787-4BE8-8D4F-8681D3CB0E30}"/>
                </a:ext>
              </a:extLst>
            </p:cNvPr>
            <p:cNvSpPr txBox="1"/>
            <p:nvPr/>
          </p:nvSpPr>
          <p:spPr>
            <a:xfrm>
              <a:off x="1116280" y="3505784"/>
              <a:ext cx="803801"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13,188 </a:t>
              </a:r>
              <a:r>
                <a:rPr lang="ca-ES" sz="1200" b="1" dirty="0">
                  <a:latin typeface="Cambria" panose="02040503050406030204" pitchFamily="18" charset="0"/>
                  <a:ea typeface="Cambria" panose="02040503050406030204" pitchFamily="18" charset="0"/>
                </a:rPr>
                <a:t>€</a:t>
              </a:r>
            </a:p>
          </p:txBody>
        </p:sp>
      </p:grpSp>
      <p:grpSp>
        <p:nvGrpSpPr>
          <p:cNvPr id="30" name="Grupo 29">
            <a:extLst>
              <a:ext uri="{FF2B5EF4-FFF2-40B4-BE49-F238E27FC236}">
                <a16:creationId xmlns="" xmlns:a16="http://schemas.microsoft.com/office/drawing/2014/main" id="{F244B732-11C9-4582-A19B-AF5996426F1F}"/>
              </a:ext>
            </a:extLst>
          </p:cNvPr>
          <p:cNvGrpSpPr/>
          <p:nvPr/>
        </p:nvGrpSpPr>
        <p:grpSpPr>
          <a:xfrm>
            <a:off x="8299999" y="2861526"/>
            <a:ext cx="1705621" cy="1702637"/>
            <a:chOff x="665371" y="2792966"/>
            <a:chExt cx="1705621" cy="1702637"/>
          </a:xfrm>
        </p:grpSpPr>
        <p:graphicFrame>
          <p:nvGraphicFramePr>
            <p:cNvPr id="31" name="Gráfico 30">
              <a:extLst>
                <a:ext uri="{FF2B5EF4-FFF2-40B4-BE49-F238E27FC236}">
                  <a16:creationId xmlns="" xmlns:a16="http://schemas.microsoft.com/office/drawing/2014/main" id="{774A27B5-A39E-44D7-9852-EC032918A777}"/>
                </a:ext>
              </a:extLst>
            </p:cNvPr>
            <p:cNvGraphicFramePr/>
            <p:nvPr>
              <p:extLst>
                <p:ext uri="{D42A27DB-BD31-4B8C-83A1-F6EECF244321}">
                  <p14:modId xmlns:p14="http://schemas.microsoft.com/office/powerpoint/2010/main" val="959412171"/>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6"/>
            </a:graphicData>
          </a:graphic>
        </p:graphicFrame>
        <p:sp>
          <p:nvSpPr>
            <p:cNvPr id="32" name="CuadroTexto 31">
              <a:extLst>
                <a:ext uri="{FF2B5EF4-FFF2-40B4-BE49-F238E27FC236}">
                  <a16:creationId xmlns="" xmlns:a16="http://schemas.microsoft.com/office/drawing/2014/main" id="{09362F9F-3B7E-49BC-9BC4-747D9D165C92}"/>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a:latin typeface="Cambria" panose="02040503050406030204" pitchFamily="18" charset="0"/>
                  <a:ea typeface="Cambria" panose="02040503050406030204" pitchFamily="18" charset="0"/>
                </a:rPr>
                <a:t>6.301 €</a:t>
              </a:r>
            </a:p>
          </p:txBody>
        </p:sp>
      </p:grpSp>
      <p:grpSp>
        <p:nvGrpSpPr>
          <p:cNvPr id="33" name="Grupo 32">
            <a:extLst>
              <a:ext uri="{FF2B5EF4-FFF2-40B4-BE49-F238E27FC236}">
                <a16:creationId xmlns="" xmlns:a16="http://schemas.microsoft.com/office/drawing/2014/main" id="{84C786A3-6156-4B15-A3B3-721B65D264C1}"/>
              </a:ext>
            </a:extLst>
          </p:cNvPr>
          <p:cNvGrpSpPr/>
          <p:nvPr/>
        </p:nvGrpSpPr>
        <p:grpSpPr>
          <a:xfrm>
            <a:off x="10056672" y="2861526"/>
            <a:ext cx="1705621" cy="1702637"/>
            <a:chOff x="665371" y="2792966"/>
            <a:chExt cx="1705621" cy="1702637"/>
          </a:xfrm>
        </p:grpSpPr>
        <p:graphicFrame>
          <p:nvGraphicFramePr>
            <p:cNvPr id="34" name="Gráfico 33">
              <a:extLst>
                <a:ext uri="{FF2B5EF4-FFF2-40B4-BE49-F238E27FC236}">
                  <a16:creationId xmlns="" xmlns:a16="http://schemas.microsoft.com/office/drawing/2014/main" id="{0670DB32-C18F-462C-9B12-4A83B0CD42BE}"/>
                </a:ext>
              </a:extLst>
            </p:cNvPr>
            <p:cNvGraphicFramePr/>
            <p:nvPr>
              <p:extLst>
                <p:ext uri="{D42A27DB-BD31-4B8C-83A1-F6EECF244321}">
                  <p14:modId xmlns:p14="http://schemas.microsoft.com/office/powerpoint/2010/main" val="3883103319"/>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7"/>
            </a:graphicData>
          </a:graphic>
        </p:graphicFrame>
        <p:sp>
          <p:nvSpPr>
            <p:cNvPr id="35" name="CuadroTexto 34">
              <a:extLst>
                <a:ext uri="{FF2B5EF4-FFF2-40B4-BE49-F238E27FC236}">
                  <a16:creationId xmlns="" xmlns:a16="http://schemas.microsoft.com/office/drawing/2014/main" id="{04E432D5-7E3F-42F8-B19D-F79C65733B09}"/>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a:latin typeface="Cambria" panose="02040503050406030204" pitchFamily="18" charset="0"/>
                  <a:ea typeface="Cambria" panose="02040503050406030204" pitchFamily="18" charset="0"/>
                </a:rPr>
                <a:t>8.554 €</a:t>
              </a:r>
            </a:p>
          </p:txBody>
        </p:sp>
      </p:grpSp>
      <p:sp>
        <p:nvSpPr>
          <p:cNvPr id="36" name="CuadroTexto 35">
            <a:extLst>
              <a:ext uri="{FF2B5EF4-FFF2-40B4-BE49-F238E27FC236}">
                <a16:creationId xmlns="" xmlns:a16="http://schemas.microsoft.com/office/drawing/2014/main" id="{D6DD633B-3E5E-49D1-9A4E-C5FA1218D689}"/>
              </a:ext>
            </a:extLst>
          </p:cNvPr>
          <p:cNvSpPr txBox="1"/>
          <p:nvPr/>
        </p:nvSpPr>
        <p:spPr>
          <a:xfrm>
            <a:off x="6873089" y="429752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Barcelona-Frontera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Pas per 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Frontera-Toulouse</a:t>
            </a:r>
          </a:p>
        </p:txBody>
      </p:sp>
      <p:sp>
        <p:nvSpPr>
          <p:cNvPr id="37" name="Elipse 36">
            <a:extLst>
              <a:ext uri="{FF2B5EF4-FFF2-40B4-BE49-F238E27FC236}">
                <a16:creationId xmlns="" xmlns:a16="http://schemas.microsoft.com/office/drawing/2014/main" id="{28E194DA-D025-499C-9A0C-3DA739005CCC}"/>
              </a:ext>
            </a:extLst>
          </p:cNvPr>
          <p:cNvSpPr/>
          <p:nvPr/>
        </p:nvSpPr>
        <p:spPr>
          <a:xfrm>
            <a:off x="6690786" y="436410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8" name="Elipse 37">
            <a:extLst>
              <a:ext uri="{FF2B5EF4-FFF2-40B4-BE49-F238E27FC236}">
                <a16:creationId xmlns="" xmlns:a16="http://schemas.microsoft.com/office/drawing/2014/main" id="{BA474CE8-9489-4124-8DB8-09FD0A0AE591}"/>
              </a:ext>
            </a:extLst>
          </p:cNvPr>
          <p:cNvSpPr/>
          <p:nvPr/>
        </p:nvSpPr>
        <p:spPr>
          <a:xfrm>
            <a:off x="8338291" y="436410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9" name="Elipse 38">
            <a:extLst>
              <a:ext uri="{FF2B5EF4-FFF2-40B4-BE49-F238E27FC236}">
                <a16:creationId xmlns="" xmlns:a16="http://schemas.microsoft.com/office/drawing/2014/main" id="{3B719CC0-76C3-43F0-A089-6BEB915700CF}"/>
              </a:ext>
            </a:extLst>
          </p:cNvPr>
          <p:cNvSpPr/>
          <p:nvPr/>
        </p:nvSpPr>
        <p:spPr>
          <a:xfrm>
            <a:off x="9992914" y="436410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40" name="Grupo 39">
            <a:extLst>
              <a:ext uri="{FF2B5EF4-FFF2-40B4-BE49-F238E27FC236}">
                <a16:creationId xmlns="" xmlns:a16="http://schemas.microsoft.com/office/drawing/2014/main" id="{B62864A6-17F3-4DC5-9820-D9978610922E}"/>
              </a:ext>
            </a:extLst>
          </p:cNvPr>
          <p:cNvGrpSpPr/>
          <p:nvPr/>
        </p:nvGrpSpPr>
        <p:grpSpPr>
          <a:xfrm>
            <a:off x="699879" y="4496494"/>
            <a:ext cx="1619915" cy="1455315"/>
            <a:chOff x="699879" y="4506107"/>
            <a:chExt cx="1619915" cy="1455315"/>
          </a:xfrm>
        </p:grpSpPr>
        <p:pic>
          <p:nvPicPr>
            <p:cNvPr id="41" name="Gráfico 40" descr="Bocadillo de pensamiento">
              <a:extLst>
                <a:ext uri="{FF2B5EF4-FFF2-40B4-BE49-F238E27FC236}">
                  <a16:creationId xmlns="" xmlns:a16="http://schemas.microsoft.com/office/drawing/2014/main" id="{4AD3CE3D-CB1A-4E2E-AAFE-A28B8BCD442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2" name="CuadroTexto 41">
              <a:extLst>
                <a:ext uri="{FF2B5EF4-FFF2-40B4-BE49-F238E27FC236}">
                  <a16:creationId xmlns="" xmlns:a16="http://schemas.microsoft.com/office/drawing/2014/main" id="{2A431C6F-59F1-456C-A56C-9E9FF193ED8D}"/>
                </a:ext>
              </a:extLst>
            </p:cNvPr>
            <p:cNvSpPr txBox="1"/>
            <p:nvPr/>
          </p:nvSpPr>
          <p:spPr>
            <a:xfrm>
              <a:off x="857341" y="4859924"/>
              <a:ext cx="1286011"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7,05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88,32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3,19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3,03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43" name="Grupo 42">
            <a:extLst>
              <a:ext uri="{FF2B5EF4-FFF2-40B4-BE49-F238E27FC236}">
                <a16:creationId xmlns="" xmlns:a16="http://schemas.microsoft.com/office/drawing/2014/main" id="{899260E9-B293-4CC8-89B3-7867AFB419B8}"/>
              </a:ext>
            </a:extLst>
          </p:cNvPr>
          <p:cNvGrpSpPr/>
          <p:nvPr/>
        </p:nvGrpSpPr>
        <p:grpSpPr>
          <a:xfrm>
            <a:off x="2470824" y="4496494"/>
            <a:ext cx="1619915" cy="1455315"/>
            <a:chOff x="699879" y="4506107"/>
            <a:chExt cx="1619915" cy="1455315"/>
          </a:xfrm>
        </p:grpSpPr>
        <p:pic>
          <p:nvPicPr>
            <p:cNvPr id="44" name="Gráfico 43" descr="Bocadillo de pensamiento">
              <a:extLst>
                <a:ext uri="{FF2B5EF4-FFF2-40B4-BE49-F238E27FC236}">
                  <a16:creationId xmlns="" xmlns:a16="http://schemas.microsoft.com/office/drawing/2014/main" id="{50327010-3A49-423E-AF62-F073CD44AA53}"/>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5" name="CuadroTexto 44">
              <a:extLst>
                <a:ext uri="{FF2B5EF4-FFF2-40B4-BE49-F238E27FC236}">
                  <a16:creationId xmlns="" xmlns:a16="http://schemas.microsoft.com/office/drawing/2014/main" id="{47C885CD-D5EC-41F7-A601-90E0E962D4C7}"/>
                </a:ext>
              </a:extLst>
            </p:cNvPr>
            <p:cNvSpPr txBox="1"/>
            <p:nvPr/>
          </p:nvSpPr>
          <p:spPr>
            <a:xfrm>
              <a:off x="892230" y="4859924"/>
              <a:ext cx="1235205"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3,99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50,01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1,805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1,717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46" name="Grupo 45">
            <a:extLst>
              <a:ext uri="{FF2B5EF4-FFF2-40B4-BE49-F238E27FC236}">
                <a16:creationId xmlns="" xmlns:a16="http://schemas.microsoft.com/office/drawing/2014/main" id="{28C93F77-7D8A-449A-8ED3-B62A9E1C197D}"/>
              </a:ext>
            </a:extLst>
          </p:cNvPr>
          <p:cNvGrpSpPr/>
          <p:nvPr/>
        </p:nvGrpSpPr>
        <p:grpSpPr>
          <a:xfrm>
            <a:off x="4241768" y="4496494"/>
            <a:ext cx="1619915" cy="1455315"/>
            <a:chOff x="699879" y="4506107"/>
            <a:chExt cx="1619915" cy="1455315"/>
          </a:xfrm>
        </p:grpSpPr>
        <p:pic>
          <p:nvPicPr>
            <p:cNvPr id="47" name="Gráfico 46" descr="Bocadillo de pensamiento">
              <a:extLst>
                <a:ext uri="{FF2B5EF4-FFF2-40B4-BE49-F238E27FC236}">
                  <a16:creationId xmlns="" xmlns:a16="http://schemas.microsoft.com/office/drawing/2014/main" id="{F24532A0-9983-4462-A0BB-7FB65C1DDCB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8" name="CuadroTexto 47">
              <a:extLst>
                <a:ext uri="{FF2B5EF4-FFF2-40B4-BE49-F238E27FC236}">
                  <a16:creationId xmlns="" xmlns:a16="http://schemas.microsoft.com/office/drawing/2014/main" id="{F6C0DB13-2F21-4E44-8C0B-C5FD77BD3E9F}"/>
                </a:ext>
              </a:extLst>
            </p:cNvPr>
            <p:cNvSpPr txBox="1"/>
            <p:nvPr/>
          </p:nvSpPr>
          <p:spPr>
            <a:xfrm>
              <a:off x="899286" y="4859924"/>
              <a:ext cx="119891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4,54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56,84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2,051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1,951 kg </a:t>
              </a:r>
              <a:r>
                <a:rPr lang="ca-ES" sz="1200" b="1" dirty="0">
                  <a:latin typeface="Cambria" panose="02040503050406030204" pitchFamily="18" charset="0"/>
                  <a:ea typeface="Cambria" panose="02040503050406030204" pitchFamily="18" charset="0"/>
                </a:rPr>
                <a:t>PM</a:t>
              </a:r>
              <a:r>
                <a:rPr lang="ca-ES" sz="1200" b="1" baseline="-25000" dirty="0">
                  <a:latin typeface="Cambria" panose="02040503050406030204" pitchFamily="18" charset="0"/>
                  <a:ea typeface="Cambria" panose="02040503050406030204" pitchFamily="18" charset="0"/>
                </a:rPr>
                <a:t>2,5</a:t>
              </a:r>
            </a:p>
          </p:txBody>
        </p:sp>
      </p:grpSp>
      <p:grpSp>
        <p:nvGrpSpPr>
          <p:cNvPr id="49" name="Grupo 48">
            <a:extLst>
              <a:ext uri="{FF2B5EF4-FFF2-40B4-BE49-F238E27FC236}">
                <a16:creationId xmlns="" xmlns:a16="http://schemas.microsoft.com/office/drawing/2014/main" id="{7D23A7BC-1204-445B-8B57-6D35ED7B8584}"/>
              </a:ext>
            </a:extLst>
          </p:cNvPr>
          <p:cNvGrpSpPr/>
          <p:nvPr/>
        </p:nvGrpSpPr>
        <p:grpSpPr>
          <a:xfrm>
            <a:off x="6590676" y="4496494"/>
            <a:ext cx="1619915" cy="1455315"/>
            <a:chOff x="699879" y="4506107"/>
            <a:chExt cx="1619915" cy="1455315"/>
          </a:xfrm>
        </p:grpSpPr>
        <p:pic>
          <p:nvPicPr>
            <p:cNvPr id="53" name="Gráfico 52" descr="Bocadillo de pensamiento">
              <a:extLst>
                <a:ext uri="{FF2B5EF4-FFF2-40B4-BE49-F238E27FC236}">
                  <a16:creationId xmlns="" xmlns:a16="http://schemas.microsoft.com/office/drawing/2014/main" id="{9BC24AC0-D97C-4DAD-956C-055C88700D5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57" name="CuadroTexto 56">
              <a:extLst>
                <a:ext uri="{FF2B5EF4-FFF2-40B4-BE49-F238E27FC236}">
                  <a16:creationId xmlns="" xmlns:a16="http://schemas.microsoft.com/office/drawing/2014/main" id="{77D0D5E9-2DD0-4359-A5DD-E3935FF4A444}"/>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14,27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176,72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6,451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6,135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59" name="Grupo 58">
            <a:extLst>
              <a:ext uri="{FF2B5EF4-FFF2-40B4-BE49-F238E27FC236}">
                <a16:creationId xmlns="" xmlns:a16="http://schemas.microsoft.com/office/drawing/2014/main" id="{723FBBDD-A2A9-42FD-A1F8-318B90129C59}"/>
              </a:ext>
            </a:extLst>
          </p:cNvPr>
          <p:cNvGrpSpPr/>
          <p:nvPr/>
        </p:nvGrpSpPr>
        <p:grpSpPr>
          <a:xfrm>
            <a:off x="8361621" y="4496494"/>
            <a:ext cx="1619915" cy="1455315"/>
            <a:chOff x="699879" y="4506107"/>
            <a:chExt cx="1619915" cy="1455315"/>
          </a:xfrm>
        </p:grpSpPr>
        <p:pic>
          <p:nvPicPr>
            <p:cNvPr id="60" name="Gráfico 59" descr="Bocadillo de pensamiento">
              <a:extLst>
                <a:ext uri="{FF2B5EF4-FFF2-40B4-BE49-F238E27FC236}">
                  <a16:creationId xmlns="" xmlns:a16="http://schemas.microsoft.com/office/drawing/2014/main" id="{D74AB9FA-E0F0-4C36-96BF-4CE71D63D8E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1" name="CuadroTexto 60">
              <a:extLst>
                <a:ext uri="{FF2B5EF4-FFF2-40B4-BE49-F238E27FC236}">
                  <a16:creationId xmlns="" xmlns:a16="http://schemas.microsoft.com/office/drawing/2014/main" id="{D1E9FB8E-BFE0-4177-9B3C-65CB7907164D}"/>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8,08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101,30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3,653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3,474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62" name="Grupo 61">
            <a:extLst>
              <a:ext uri="{FF2B5EF4-FFF2-40B4-BE49-F238E27FC236}">
                <a16:creationId xmlns="" xmlns:a16="http://schemas.microsoft.com/office/drawing/2014/main" id="{2A256973-A433-4849-A562-ED335B5D9E71}"/>
              </a:ext>
            </a:extLst>
          </p:cNvPr>
          <p:cNvGrpSpPr/>
          <p:nvPr/>
        </p:nvGrpSpPr>
        <p:grpSpPr>
          <a:xfrm>
            <a:off x="10132565" y="4496494"/>
            <a:ext cx="1619915" cy="1455315"/>
            <a:chOff x="699879" y="4506107"/>
            <a:chExt cx="1619915" cy="1455315"/>
          </a:xfrm>
        </p:grpSpPr>
        <p:pic>
          <p:nvPicPr>
            <p:cNvPr id="63" name="Gráfico 62" descr="Bocadillo de pensamiento">
              <a:extLst>
                <a:ext uri="{FF2B5EF4-FFF2-40B4-BE49-F238E27FC236}">
                  <a16:creationId xmlns="" xmlns:a16="http://schemas.microsoft.com/office/drawing/2014/main" id="{5FA6CF0A-0991-4181-B445-759DCA4D419B}"/>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4" name="CuadroTexto 63">
              <a:extLst>
                <a:ext uri="{FF2B5EF4-FFF2-40B4-BE49-F238E27FC236}">
                  <a16:creationId xmlns="" xmlns:a16="http://schemas.microsoft.com/office/drawing/2014/main" id="{A732B7FA-8372-4D71-8AF4-69FFA47C5108}"/>
                </a:ext>
              </a:extLst>
            </p:cNvPr>
            <p:cNvSpPr txBox="1"/>
            <p:nvPr/>
          </p:nvSpPr>
          <p:spPr>
            <a:xfrm>
              <a:off x="878948" y="4859924"/>
              <a:ext cx="1265266"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8,62 T </a:t>
              </a:r>
              <a:r>
                <a:rPr lang="ca-ES" sz="1200" b="1" dirty="0">
                  <a:latin typeface="Cambria" panose="02040503050406030204" pitchFamily="18" charset="0"/>
                  <a:ea typeface="Cambria" panose="02040503050406030204" pitchFamily="18" charset="0"/>
                </a:rPr>
                <a:t>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108,02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3,899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3,709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sp>
        <p:nvSpPr>
          <p:cNvPr id="65" name="CuadroTexto 64">
            <a:extLst>
              <a:ext uri="{FF2B5EF4-FFF2-40B4-BE49-F238E27FC236}">
                <a16:creationId xmlns="" xmlns:a16="http://schemas.microsoft.com/office/drawing/2014/main" id="{6CF8B014-89EA-4FEF-89C0-D86CB61F8209}"/>
              </a:ext>
            </a:extLst>
          </p:cNvPr>
          <p:cNvSpPr txBox="1"/>
          <p:nvPr/>
        </p:nvSpPr>
        <p:spPr>
          <a:xfrm>
            <a:off x="823137" y="2664146"/>
            <a:ext cx="1474827" cy="276999"/>
          </a:xfrm>
          <a:prstGeom prst="rect">
            <a:avLst/>
          </a:prstGeom>
          <a:noFill/>
        </p:spPr>
        <p:txBody>
          <a:bodyPr wrap="square" rtlCol="0">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0,138 €/veh·km</a:t>
            </a:r>
          </a:p>
        </p:txBody>
      </p:sp>
      <p:sp>
        <p:nvSpPr>
          <p:cNvPr id="66" name="CuadroTexto 65">
            <a:extLst>
              <a:ext uri="{FF2B5EF4-FFF2-40B4-BE49-F238E27FC236}">
                <a16:creationId xmlns="" xmlns:a16="http://schemas.microsoft.com/office/drawing/2014/main" id="{DDDF723D-90D6-4420-BAAF-0F2BC5392335}"/>
              </a:ext>
            </a:extLst>
          </p:cNvPr>
          <p:cNvSpPr txBox="1"/>
          <p:nvPr/>
        </p:nvSpPr>
        <p:spPr>
          <a:xfrm>
            <a:off x="257482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0,156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7" name="CuadroTexto 66">
            <a:extLst>
              <a:ext uri="{FF2B5EF4-FFF2-40B4-BE49-F238E27FC236}">
                <a16:creationId xmlns="" xmlns:a16="http://schemas.microsoft.com/office/drawing/2014/main" id="{94EA7EE0-AE0B-46E3-BF7E-DA23E20CB01B}"/>
              </a:ext>
            </a:extLst>
          </p:cNvPr>
          <p:cNvSpPr txBox="1"/>
          <p:nvPr/>
        </p:nvSpPr>
        <p:spPr>
          <a:xfrm>
            <a:off x="4317258"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0,203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8" name="CuadroTexto 67">
            <a:extLst>
              <a:ext uri="{FF2B5EF4-FFF2-40B4-BE49-F238E27FC236}">
                <a16:creationId xmlns="" xmlns:a16="http://schemas.microsoft.com/office/drawing/2014/main" id="{4666A80F-0E61-4C5F-88B6-CE1F7EC46ECE}"/>
              </a:ext>
            </a:extLst>
          </p:cNvPr>
          <p:cNvSpPr txBox="1"/>
          <p:nvPr/>
        </p:nvSpPr>
        <p:spPr>
          <a:xfrm>
            <a:off x="671238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a:latin typeface="Cambria" panose="02040503050406030204" pitchFamily="18" charset="0"/>
                <a:ea typeface="Cambria" panose="02040503050406030204" pitchFamily="18" charset="0"/>
              </a:rPr>
              <a:t>0,105 €/</a:t>
            </a:r>
            <a:r>
              <a:rPr lang="ca-ES" sz="1200" b="1" err="1">
                <a:latin typeface="Cambria" panose="02040503050406030204" pitchFamily="18" charset="0"/>
                <a:ea typeface="Cambria" panose="02040503050406030204" pitchFamily="18" charset="0"/>
              </a:rPr>
              <a:t>veh·km</a:t>
            </a:r>
            <a:endParaRPr lang="ca-ES" sz="1200" b="1">
              <a:latin typeface="Cambria" panose="02040503050406030204" pitchFamily="18" charset="0"/>
              <a:ea typeface="Cambria" panose="02040503050406030204" pitchFamily="18" charset="0"/>
            </a:endParaRPr>
          </a:p>
        </p:txBody>
      </p:sp>
      <p:sp>
        <p:nvSpPr>
          <p:cNvPr id="69" name="CuadroTexto 68">
            <a:extLst>
              <a:ext uri="{FF2B5EF4-FFF2-40B4-BE49-F238E27FC236}">
                <a16:creationId xmlns="" xmlns:a16="http://schemas.microsoft.com/office/drawing/2014/main" id="{4085BDB9-E99F-4BDC-BB3E-A25F2BC5ED3F}"/>
              </a:ext>
            </a:extLst>
          </p:cNvPr>
          <p:cNvSpPr txBox="1"/>
          <p:nvPr/>
        </p:nvSpPr>
        <p:spPr>
          <a:xfrm>
            <a:off x="8464066"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0,137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70" name="CuadroTexto 69">
            <a:extLst>
              <a:ext uri="{FF2B5EF4-FFF2-40B4-BE49-F238E27FC236}">
                <a16:creationId xmlns="" xmlns:a16="http://schemas.microsoft.com/office/drawing/2014/main" id="{6ACED1CD-0458-43B9-8424-5EE8998D3587}"/>
              </a:ext>
            </a:extLst>
          </p:cNvPr>
          <p:cNvSpPr txBox="1"/>
          <p:nvPr/>
        </p:nvSpPr>
        <p:spPr>
          <a:xfrm>
            <a:off x="1020650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0,163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71"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3. </a:t>
            </a:r>
            <a:r>
              <a:rPr lang="fr-FR" sz="2400" dirty="0">
                <a:solidFill>
                  <a:schemeClr val="bg1"/>
                </a:solidFill>
                <a:latin typeface="Cambria" panose="02040503050406030204" pitchFamily="18" charset="0"/>
                <a:ea typeface="Cambria" panose="02040503050406030204" pitchFamily="18" charset="0"/>
              </a:rPr>
              <a:t>Cas pratiques : calcul appliqué aux trajets de référence</a:t>
            </a:r>
            <a:endParaRPr lang="ca-ES" sz="2400" dirty="0">
              <a:solidFill>
                <a:schemeClr val="bg1"/>
              </a:solidFill>
              <a:latin typeface="Cambria" panose="02040503050406030204" pitchFamily="18" charset="0"/>
              <a:ea typeface="Cambria" panose="02040503050406030204" pitchFamily="18" charset="0"/>
            </a:endParaRPr>
          </a:p>
        </p:txBody>
      </p:sp>
      <p:sp>
        <p:nvSpPr>
          <p:cNvPr id="72" name="CuadroTexto 102">
            <a:extLst>
              <a:ext uri="{FF2B5EF4-FFF2-40B4-BE49-F238E27FC236}">
                <a16:creationId xmlns="" xmlns:a16="http://schemas.microsoft.com/office/drawing/2014/main" id="{851BC739-31AC-4FDF-A2AD-1488C41FC399}"/>
              </a:ext>
            </a:extLst>
          </p:cNvPr>
          <p:cNvSpPr txBox="1"/>
          <p:nvPr/>
        </p:nvSpPr>
        <p:spPr>
          <a:xfrm>
            <a:off x="990146" y="430339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graphicFrame>
        <p:nvGraphicFramePr>
          <p:cNvPr id="73"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3125876477"/>
              </p:ext>
            </p:extLst>
          </p:nvPr>
        </p:nvGraphicFramePr>
        <p:xfrm>
          <a:off x="645871" y="2283544"/>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graphicFrame>
        <p:nvGraphicFramePr>
          <p:cNvPr id="74"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1024366921"/>
              </p:ext>
            </p:extLst>
          </p:nvPr>
        </p:nvGraphicFramePr>
        <p:xfrm>
          <a:off x="6525503" y="2279528"/>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spTree>
    <p:extLst>
      <p:ext uri="{BB962C8B-B14F-4D97-AF65-F5344CB8AC3E}">
        <p14:creationId xmlns:p14="http://schemas.microsoft.com/office/powerpoint/2010/main" val="20052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02B2A917-5219-457C-8015-E1B0F9DA6967}"/>
              </a:ext>
            </a:extLst>
          </p:cNvPr>
          <p:cNvSpPr/>
          <p:nvPr/>
        </p:nvSpPr>
        <p:spPr>
          <a:xfrm>
            <a:off x="445271" y="992686"/>
            <a:ext cx="11412900"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4</a:t>
            </a:r>
            <a:r>
              <a:rPr lang="ca-ES" sz="2000" dirty="0" smtClean="0">
                <a:solidFill>
                  <a:srgbClr val="203864"/>
                </a:solidFill>
                <a:latin typeface="Cambria" panose="02040503050406030204" pitchFamily="18" charset="0"/>
                <a:ea typeface="Cambria" panose="02040503050406030204" pitchFamily="18" charset="0"/>
              </a:rPr>
              <a:t>. </a:t>
            </a:r>
            <a:r>
              <a:rPr lang="fr-FR" sz="2000" dirty="0">
                <a:solidFill>
                  <a:srgbClr val="203864"/>
                </a:solidFill>
                <a:latin typeface="Cambria" panose="02040503050406030204" pitchFamily="18" charset="0"/>
                <a:ea typeface="Cambria" panose="02040503050406030204" pitchFamily="18" charset="0"/>
              </a:rPr>
              <a:t>Wagons porte-voitures, longueur 694 m et propulsion électrique (25 wagons, 250 voitures, charge utile 538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50" name="Grupo 49">
            <a:extLst>
              <a:ext uri="{FF2B5EF4-FFF2-40B4-BE49-F238E27FC236}">
                <a16:creationId xmlns="" xmlns:a16="http://schemas.microsoft.com/office/drawing/2014/main" id="{F16F9A4E-54C1-437A-979E-7E88DBC4F1DC}"/>
              </a:ext>
            </a:extLst>
          </p:cNvPr>
          <p:cNvGrpSpPr/>
          <p:nvPr/>
        </p:nvGrpSpPr>
        <p:grpSpPr>
          <a:xfrm>
            <a:off x="417265" y="1613350"/>
            <a:ext cx="11357470" cy="4381050"/>
            <a:chOff x="389258" y="1676850"/>
            <a:chExt cx="11357470" cy="4303036"/>
          </a:xfrm>
        </p:grpSpPr>
        <p:grpSp>
          <p:nvGrpSpPr>
            <p:cNvPr id="51" name="Grupo 50">
              <a:extLst>
                <a:ext uri="{FF2B5EF4-FFF2-40B4-BE49-F238E27FC236}">
                  <a16:creationId xmlns="" xmlns:a16="http://schemas.microsoft.com/office/drawing/2014/main" id="{875AB260-EBDF-4D45-88A0-3300A1B7C5D0}"/>
                </a:ext>
              </a:extLst>
            </p:cNvPr>
            <p:cNvGrpSpPr/>
            <p:nvPr/>
          </p:nvGrpSpPr>
          <p:grpSpPr>
            <a:xfrm>
              <a:off x="6270128" y="1681250"/>
              <a:ext cx="5476600" cy="4298636"/>
              <a:chOff x="6270128" y="1681250"/>
              <a:chExt cx="5476600" cy="4298636"/>
            </a:xfrm>
          </p:grpSpPr>
          <p:sp>
            <p:nvSpPr>
              <p:cNvPr id="56" name="Rectángulo 55">
                <a:extLst>
                  <a:ext uri="{FF2B5EF4-FFF2-40B4-BE49-F238E27FC236}">
                    <a16:creationId xmlns="" xmlns:a16="http://schemas.microsoft.com/office/drawing/2014/main" id="{F6139C35-2538-4F9F-943B-E9DA1A89FEAE}"/>
                  </a:ext>
                </a:extLst>
              </p:cNvPr>
              <p:cNvSpPr/>
              <p:nvPr/>
            </p:nvSpPr>
            <p:spPr>
              <a:xfrm>
                <a:off x="6498735" y="16812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CuadroTexto 57">
                <a:extLst>
                  <a:ext uri="{FF2B5EF4-FFF2-40B4-BE49-F238E27FC236}">
                    <a16:creationId xmlns="" xmlns:a16="http://schemas.microsoft.com/office/drawing/2014/main" id="{10CF1EAF-8E8B-4558-9C87-6299A29A1428}"/>
                  </a:ext>
                </a:extLst>
              </p:cNvPr>
              <p:cNvSpPr txBox="1"/>
              <p:nvPr/>
            </p:nvSpPr>
            <p:spPr>
              <a:xfrm>
                <a:off x="6270128" y="19071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Barcelona-Toulouse</a:t>
                </a:r>
              </a:p>
            </p:txBody>
          </p:sp>
        </p:grpSp>
        <p:grpSp>
          <p:nvGrpSpPr>
            <p:cNvPr id="52" name="Grupo 51">
              <a:extLst>
                <a:ext uri="{FF2B5EF4-FFF2-40B4-BE49-F238E27FC236}">
                  <a16:creationId xmlns="" xmlns:a16="http://schemas.microsoft.com/office/drawing/2014/main" id="{90327464-2DDA-4963-B307-D99699ABCD6B}"/>
                </a:ext>
              </a:extLst>
            </p:cNvPr>
            <p:cNvGrpSpPr/>
            <p:nvPr/>
          </p:nvGrpSpPr>
          <p:grpSpPr>
            <a:xfrm>
              <a:off x="389258" y="1676850"/>
              <a:ext cx="5476600" cy="4298636"/>
              <a:chOff x="389258" y="1676850"/>
              <a:chExt cx="5476600" cy="4298636"/>
            </a:xfrm>
          </p:grpSpPr>
          <p:sp>
            <p:nvSpPr>
              <p:cNvPr id="54" name="Rectángulo 53">
                <a:extLst>
                  <a:ext uri="{FF2B5EF4-FFF2-40B4-BE49-F238E27FC236}">
                    <a16:creationId xmlns="" xmlns:a16="http://schemas.microsoft.com/office/drawing/2014/main" id="{C2B3CE86-7BFD-4305-B7B6-F84247EFBD02}"/>
                  </a:ext>
                </a:extLst>
              </p:cNvPr>
              <p:cNvSpPr/>
              <p:nvPr/>
            </p:nvSpPr>
            <p:spPr>
              <a:xfrm>
                <a:off x="617865" y="1676850"/>
                <a:ext cx="5247993" cy="429863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CuadroTexto 54">
                <a:extLst>
                  <a:ext uri="{FF2B5EF4-FFF2-40B4-BE49-F238E27FC236}">
                    <a16:creationId xmlns="" xmlns:a16="http://schemas.microsoft.com/office/drawing/2014/main" id="{ACF9A7BC-38C0-40F3-A8C8-40E3F77F47D5}"/>
                  </a:ext>
                </a:extLst>
              </p:cNvPr>
              <p:cNvSpPr txBox="1"/>
              <p:nvPr/>
            </p:nvSpPr>
            <p:spPr>
              <a:xfrm>
                <a:off x="389258" y="1902768"/>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Barcelona-Perpignan</a:t>
                </a:r>
              </a:p>
            </p:txBody>
          </p:sp>
        </p:grpSp>
      </p:grpSp>
      <p:grpSp>
        <p:nvGrpSpPr>
          <p:cNvPr id="14" name="Grupo 13">
            <a:extLst>
              <a:ext uri="{FF2B5EF4-FFF2-40B4-BE49-F238E27FC236}">
                <a16:creationId xmlns="" xmlns:a16="http://schemas.microsoft.com/office/drawing/2014/main" id="{C924FBA8-A2B8-419B-8D09-941D1F0AF5FB}"/>
              </a:ext>
            </a:extLst>
          </p:cNvPr>
          <p:cNvGrpSpPr/>
          <p:nvPr/>
        </p:nvGrpSpPr>
        <p:grpSpPr>
          <a:xfrm>
            <a:off x="665371" y="2851022"/>
            <a:ext cx="1705621" cy="1702637"/>
            <a:chOff x="665371" y="2792966"/>
            <a:chExt cx="1705621" cy="1702637"/>
          </a:xfrm>
        </p:grpSpPr>
        <p:graphicFrame>
          <p:nvGraphicFramePr>
            <p:cNvPr id="15" name="Gráfico 14">
              <a:extLst>
                <a:ext uri="{FF2B5EF4-FFF2-40B4-BE49-F238E27FC236}">
                  <a16:creationId xmlns="" xmlns:a16="http://schemas.microsoft.com/office/drawing/2014/main" id="{15B15160-3E6C-4D6E-AB13-153B7D02BDA9}"/>
                </a:ext>
              </a:extLst>
            </p:cNvPr>
            <p:cNvGraphicFramePr/>
            <p:nvPr>
              <p:extLst>
                <p:ext uri="{D42A27DB-BD31-4B8C-83A1-F6EECF244321}">
                  <p14:modId xmlns:p14="http://schemas.microsoft.com/office/powerpoint/2010/main" val="2276342535"/>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a:extLst>
                <a:ext uri="{FF2B5EF4-FFF2-40B4-BE49-F238E27FC236}">
                  <a16:creationId xmlns="" xmlns:a16="http://schemas.microsoft.com/office/drawing/2014/main" id="{B20879CB-9BDD-46FF-B478-96B79FB0B666}"/>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5.783 </a:t>
              </a:r>
              <a:r>
                <a:rPr lang="ca-ES" sz="1200" b="1" dirty="0">
                  <a:latin typeface="Cambria" panose="02040503050406030204" pitchFamily="18" charset="0"/>
                  <a:ea typeface="Cambria" panose="02040503050406030204" pitchFamily="18" charset="0"/>
                </a:rPr>
                <a:t>€</a:t>
              </a:r>
            </a:p>
          </p:txBody>
        </p:sp>
      </p:grpSp>
      <p:grpSp>
        <p:nvGrpSpPr>
          <p:cNvPr id="17" name="Grupo 16">
            <a:extLst>
              <a:ext uri="{FF2B5EF4-FFF2-40B4-BE49-F238E27FC236}">
                <a16:creationId xmlns="" xmlns:a16="http://schemas.microsoft.com/office/drawing/2014/main" id="{34507011-9E2B-4776-A158-10C13DC9CEA0}"/>
              </a:ext>
            </a:extLst>
          </p:cNvPr>
          <p:cNvGrpSpPr/>
          <p:nvPr/>
        </p:nvGrpSpPr>
        <p:grpSpPr>
          <a:xfrm>
            <a:off x="2417056" y="2867396"/>
            <a:ext cx="1705621" cy="1702637"/>
            <a:chOff x="665371" y="2792966"/>
            <a:chExt cx="1705621" cy="1702637"/>
          </a:xfrm>
        </p:grpSpPr>
        <p:graphicFrame>
          <p:nvGraphicFramePr>
            <p:cNvPr id="18" name="Gráfico 17">
              <a:extLst>
                <a:ext uri="{FF2B5EF4-FFF2-40B4-BE49-F238E27FC236}">
                  <a16:creationId xmlns="" xmlns:a16="http://schemas.microsoft.com/office/drawing/2014/main" id="{0BF1987A-E79C-475F-90B3-5AAD75A1A1E5}"/>
                </a:ext>
              </a:extLst>
            </p:cNvPr>
            <p:cNvGraphicFramePr/>
            <p:nvPr>
              <p:extLst>
                <p:ext uri="{D42A27DB-BD31-4B8C-83A1-F6EECF244321}">
                  <p14:modId xmlns:p14="http://schemas.microsoft.com/office/powerpoint/2010/main" val="2154762258"/>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3"/>
            </a:graphicData>
          </a:graphic>
        </p:graphicFrame>
        <p:sp>
          <p:nvSpPr>
            <p:cNvPr id="19" name="CuadroTexto 18">
              <a:extLst>
                <a:ext uri="{FF2B5EF4-FFF2-40B4-BE49-F238E27FC236}">
                  <a16:creationId xmlns="" xmlns:a16="http://schemas.microsoft.com/office/drawing/2014/main" id="{BBB854ED-C65D-4A96-9CDE-211EE061C1D9}"/>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4,762 €</a:t>
              </a:r>
              <a:endParaRPr lang="ca-ES" sz="1200" b="1" dirty="0">
                <a:latin typeface="Cambria" panose="02040503050406030204" pitchFamily="18" charset="0"/>
                <a:ea typeface="Cambria" panose="02040503050406030204" pitchFamily="18" charset="0"/>
              </a:endParaRPr>
            </a:p>
          </p:txBody>
        </p:sp>
      </p:grpSp>
      <p:grpSp>
        <p:nvGrpSpPr>
          <p:cNvPr id="20" name="Grupo 19">
            <a:extLst>
              <a:ext uri="{FF2B5EF4-FFF2-40B4-BE49-F238E27FC236}">
                <a16:creationId xmlns="" xmlns:a16="http://schemas.microsoft.com/office/drawing/2014/main" id="{B8CABB1B-19DF-46F1-B76C-0DB8383F4DB9}"/>
              </a:ext>
            </a:extLst>
          </p:cNvPr>
          <p:cNvGrpSpPr/>
          <p:nvPr/>
        </p:nvGrpSpPr>
        <p:grpSpPr>
          <a:xfrm>
            <a:off x="4188243" y="2861526"/>
            <a:ext cx="1705621" cy="1702637"/>
            <a:chOff x="665371" y="2792966"/>
            <a:chExt cx="1705621" cy="1702637"/>
          </a:xfrm>
        </p:grpSpPr>
        <p:graphicFrame>
          <p:nvGraphicFramePr>
            <p:cNvPr id="21" name="Gráfico 20">
              <a:extLst>
                <a:ext uri="{FF2B5EF4-FFF2-40B4-BE49-F238E27FC236}">
                  <a16:creationId xmlns="" xmlns:a16="http://schemas.microsoft.com/office/drawing/2014/main" id="{4743D090-6ED2-4495-81B3-CE14E7C5B6F9}"/>
                </a:ext>
              </a:extLst>
            </p:cNvPr>
            <p:cNvGraphicFramePr/>
            <p:nvPr>
              <p:extLst>
                <p:ext uri="{D42A27DB-BD31-4B8C-83A1-F6EECF244321}">
                  <p14:modId xmlns:p14="http://schemas.microsoft.com/office/powerpoint/2010/main" val="2736199781"/>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4"/>
            </a:graphicData>
          </a:graphic>
        </p:graphicFrame>
        <p:sp>
          <p:nvSpPr>
            <p:cNvPr id="22" name="CuadroTexto 21">
              <a:extLst>
                <a:ext uri="{FF2B5EF4-FFF2-40B4-BE49-F238E27FC236}">
                  <a16:creationId xmlns="" xmlns:a16="http://schemas.microsoft.com/office/drawing/2014/main" id="{090B68E3-E952-41FA-9DA9-C59D30087158}"/>
                </a:ext>
              </a:extLst>
            </p:cNvPr>
            <p:cNvSpPr txBox="1"/>
            <p:nvPr/>
          </p:nvSpPr>
          <p:spPr>
            <a:xfrm>
              <a:off x="1117196" y="3505784"/>
              <a:ext cx="82476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9,018€</a:t>
              </a:r>
              <a:endParaRPr lang="ca-ES" sz="1200" b="1" dirty="0">
                <a:latin typeface="Cambria" panose="02040503050406030204" pitchFamily="18" charset="0"/>
                <a:ea typeface="Cambria" panose="02040503050406030204" pitchFamily="18" charset="0"/>
              </a:endParaRPr>
            </a:p>
          </p:txBody>
        </p:sp>
      </p:grpSp>
      <p:sp>
        <p:nvSpPr>
          <p:cNvPr id="24" name="Elipse 23">
            <a:extLst>
              <a:ext uri="{FF2B5EF4-FFF2-40B4-BE49-F238E27FC236}">
                <a16:creationId xmlns="" xmlns:a16="http://schemas.microsoft.com/office/drawing/2014/main" id="{AA36293F-BD91-4946-BAB6-07ABD0C0B8F0}"/>
              </a:ext>
            </a:extLst>
          </p:cNvPr>
          <p:cNvSpPr/>
          <p:nvPr/>
        </p:nvSpPr>
        <p:spPr>
          <a:xfrm>
            <a:off x="807843" y="436997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Elipse 24">
            <a:extLst>
              <a:ext uri="{FF2B5EF4-FFF2-40B4-BE49-F238E27FC236}">
                <a16:creationId xmlns="" xmlns:a16="http://schemas.microsoft.com/office/drawing/2014/main" id="{465DD6BC-57A6-4074-B4CE-C7B630C4D700}"/>
              </a:ext>
            </a:extLst>
          </p:cNvPr>
          <p:cNvSpPr/>
          <p:nvPr/>
        </p:nvSpPr>
        <p:spPr>
          <a:xfrm>
            <a:off x="2455348" y="436997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Elipse 25">
            <a:extLst>
              <a:ext uri="{FF2B5EF4-FFF2-40B4-BE49-F238E27FC236}">
                <a16:creationId xmlns="" xmlns:a16="http://schemas.microsoft.com/office/drawing/2014/main" id="{4FEA1EDC-6D07-4067-AE3E-A7B0852E834F}"/>
              </a:ext>
            </a:extLst>
          </p:cNvPr>
          <p:cNvSpPr/>
          <p:nvPr/>
        </p:nvSpPr>
        <p:spPr>
          <a:xfrm>
            <a:off x="4109971" y="436997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27" name="Grupo 26">
            <a:extLst>
              <a:ext uri="{FF2B5EF4-FFF2-40B4-BE49-F238E27FC236}">
                <a16:creationId xmlns="" xmlns:a16="http://schemas.microsoft.com/office/drawing/2014/main" id="{6B0C7F68-F884-4D02-9737-DDFFF634D8A3}"/>
              </a:ext>
            </a:extLst>
          </p:cNvPr>
          <p:cNvGrpSpPr/>
          <p:nvPr/>
        </p:nvGrpSpPr>
        <p:grpSpPr>
          <a:xfrm>
            <a:off x="6548314" y="2845152"/>
            <a:ext cx="1705621" cy="1702637"/>
            <a:chOff x="665371" y="2792966"/>
            <a:chExt cx="1705621" cy="1702637"/>
          </a:xfrm>
        </p:grpSpPr>
        <p:graphicFrame>
          <p:nvGraphicFramePr>
            <p:cNvPr id="28" name="Gráfico 27">
              <a:extLst>
                <a:ext uri="{FF2B5EF4-FFF2-40B4-BE49-F238E27FC236}">
                  <a16:creationId xmlns="" xmlns:a16="http://schemas.microsoft.com/office/drawing/2014/main" id="{CA0EB9D9-432B-4448-AA76-61DEDAF783DB}"/>
                </a:ext>
              </a:extLst>
            </p:cNvPr>
            <p:cNvGraphicFramePr/>
            <p:nvPr>
              <p:extLst>
                <p:ext uri="{D42A27DB-BD31-4B8C-83A1-F6EECF244321}">
                  <p14:modId xmlns:p14="http://schemas.microsoft.com/office/powerpoint/2010/main" val="3368166271"/>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5"/>
            </a:graphicData>
          </a:graphic>
        </p:graphicFrame>
        <p:sp>
          <p:nvSpPr>
            <p:cNvPr id="29" name="CuadroTexto 28">
              <a:extLst>
                <a:ext uri="{FF2B5EF4-FFF2-40B4-BE49-F238E27FC236}">
                  <a16:creationId xmlns="" xmlns:a16="http://schemas.microsoft.com/office/drawing/2014/main" id="{F0C5606F-B6B2-4BE2-8C06-3DA08C5EE5C0}"/>
                </a:ext>
              </a:extLst>
            </p:cNvPr>
            <p:cNvSpPr txBox="1"/>
            <p:nvPr/>
          </p:nvSpPr>
          <p:spPr>
            <a:xfrm>
              <a:off x="1116280" y="3505784"/>
              <a:ext cx="803801"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10,336 </a:t>
              </a:r>
              <a:r>
                <a:rPr lang="ca-ES" sz="1200" b="1" dirty="0">
                  <a:latin typeface="Cambria" panose="02040503050406030204" pitchFamily="18" charset="0"/>
                  <a:ea typeface="Cambria" panose="02040503050406030204" pitchFamily="18" charset="0"/>
                </a:rPr>
                <a:t>€</a:t>
              </a:r>
            </a:p>
          </p:txBody>
        </p:sp>
      </p:grpSp>
      <p:grpSp>
        <p:nvGrpSpPr>
          <p:cNvPr id="30" name="Grupo 29">
            <a:extLst>
              <a:ext uri="{FF2B5EF4-FFF2-40B4-BE49-F238E27FC236}">
                <a16:creationId xmlns="" xmlns:a16="http://schemas.microsoft.com/office/drawing/2014/main" id="{4DAEE50A-AB41-47A6-825D-CDCC7EB8A2EA}"/>
              </a:ext>
            </a:extLst>
          </p:cNvPr>
          <p:cNvGrpSpPr/>
          <p:nvPr/>
        </p:nvGrpSpPr>
        <p:grpSpPr>
          <a:xfrm>
            <a:off x="8299999" y="2861526"/>
            <a:ext cx="1705621" cy="1702637"/>
            <a:chOff x="665371" y="2792966"/>
            <a:chExt cx="1705621" cy="1702637"/>
          </a:xfrm>
        </p:grpSpPr>
        <p:graphicFrame>
          <p:nvGraphicFramePr>
            <p:cNvPr id="31" name="Gráfico 30">
              <a:extLst>
                <a:ext uri="{FF2B5EF4-FFF2-40B4-BE49-F238E27FC236}">
                  <a16:creationId xmlns="" xmlns:a16="http://schemas.microsoft.com/office/drawing/2014/main" id="{82D2576D-23AB-4E76-B66E-762C5460D964}"/>
                </a:ext>
              </a:extLst>
            </p:cNvPr>
            <p:cNvGraphicFramePr/>
            <p:nvPr>
              <p:extLst>
                <p:ext uri="{D42A27DB-BD31-4B8C-83A1-F6EECF244321}">
                  <p14:modId xmlns:p14="http://schemas.microsoft.com/office/powerpoint/2010/main" val="2215372802"/>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6"/>
            </a:graphicData>
          </a:graphic>
        </p:graphicFrame>
        <p:sp>
          <p:nvSpPr>
            <p:cNvPr id="32" name="CuadroTexto 31">
              <a:extLst>
                <a:ext uri="{FF2B5EF4-FFF2-40B4-BE49-F238E27FC236}">
                  <a16:creationId xmlns="" xmlns:a16="http://schemas.microsoft.com/office/drawing/2014/main" id="{4031CCBE-BD3F-43EA-8D72-85307A8FD90A}"/>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8,258 €</a:t>
              </a:r>
              <a:endParaRPr lang="ca-ES" sz="1200" b="1" dirty="0">
                <a:latin typeface="Cambria" panose="02040503050406030204" pitchFamily="18" charset="0"/>
                <a:ea typeface="Cambria" panose="02040503050406030204" pitchFamily="18" charset="0"/>
              </a:endParaRPr>
            </a:p>
          </p:txBody>
        </p:sp>
      </p:grpSp>
      <p:grpSp>
        <p:nvGrpSpPr>
          <p:cNvPr id="33" name="Grupo 32">
            <a:extLst>
              <a:ext uri="{FF2B5EF4-FFF2-40B4-BE49-F238E27FC236}">
                <a16:creationId xmlns="" xmlns:a16="http://schemas.microsoft.com/office/drawing/2014/main" id="{10668EF6-AAA8-4234-9ACF-A4B1EA5E6A94}"/>
              </a:ext>
            </a:extLst>
          </p:cNvPr>
          <p:cNvGrpSpPr/>
          <p:nvPr/>
        </p:nvGrpSpPr>
        <p:grpSpPr>
          <a:xfrm>
            <a:off x="10056672" y="2861526"/>
            <a:ext cx="1705621" cy="1702637"/>
            <a:chOff x="665371" y="2792966"/>
            <a:chExt cx="1705621" cy="1702637"/>
          </a:xfrm>
        </p:grpSpPr>
        <p:graphicFrame>
          <p:nvGraphicFramePr>
            <p:cNvPr id="34" name="Gráfico 33">
              <a:extLst>
                <a:ext uri="{FF2B5EF4-FFF2-40B4-BE49-F238E27FC236}">
                  <a16:creationId xmlns="" xmlns:a16="http://schemas.microsoft.com/office/drawing/2014/main" id="{034E7257-D120-4282-915E-9417E8FC5350}"/>
                </a:ext>
              </a:extLst>
            </p:cNvPr>
            <p:cNvGraphicFramePr/>
            <p:nvPr>
              <p:extLst>
                <p:ext uri="{D42A27DB-BD31-4B8C-83A1-F6EECF244321}">
                  <p14:modId xmlns:p14="http://schemas.microsoft.com/office/powerpoint/2010/main" val="2832154296"/>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7"/>
            </a:graphicData>
          </a:graphic>
        </p:graphicFrame>
        <p:sp>
          <p:nvSpPr>
            <p:cNvPr id="35" name="CuadroTexto 34">
              <a:extLst>
                <a:ext uri="{FF2B5EF4-FFF2-40B4-BE49-F238E27FC236}">
                  <a16:creationId xmlns="" xmlns:a16="http://schemas.microsoft.com/office/drawing/2014/main" id="{53C445B6-3AD2-4855-99A3-6FE2DB9EF3A8}"/>
                </a:ext>
              </a:extLst>
            </p:cNvPr>
            <p:cNvSpPr txBox="1"/>
            <p:nvPr/>
          </p:nvSpPr>
          <p:spPr>
            <a:xfrm>
              <a:off x="1115650" y="3505784"/>
              <a:ext cx="805060"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12,514 €</a:t>
              </a:r>
              <a:endParaRPr lang="ca-ES" sz="1200" b="1" dirty="0">
                <a:latin typeface="Cambria" panose="02040503050406030204" pitchFamily="18" charset="0"/>
                <a:ea typeface="Cambria" panose="02040503050406030204" pitchFamily="18" charset="0"/>
              </a:endParaRPr>
            </a:p>
          </p:txBody>
        </p:sp>
      </p:grpSp>
      <p:sp>
        <p:nvSpPr>
          <p:cNvPr id="36" name="CuadroTexto 35">
            <a:extLst>
              <a:ext uri="{FF2B5EF4-FFF2-40B4-BE49-F238E27FC236}">
                <a16:creationId xmlns="" xmlns:a16="http://schemas.microsoft.com/office/drawing/2014/main" id="{6346987A-69EE-4060-95B5-031915D6FB60}"/>
              </a:ext>
            </a:extLst>
          </p:cNvPr>
          <p:cNvSpPr txBox="1"/>
          <p:nvPr/>
        </p:nvSpPr>
        <p:spPr>
          <a:xfrm>
            <a:off x="6873089" y="429752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Barcelona-Frontera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Pas per frontera</a:t>
            </a:r>
          </a:p>
          <a:p>
            <a:pPr marL="0" lvl="1" algn="just" defTabSz="180000">
              <a:spcAft>
                <a:spcPts val="600"/>
              </a:spcAft>
              <a:tabLst>
                <a:tab pos="180000" algn="l"/>
              </a:tabLst>
            </a:pPr>
            <a:r>
              <a:rPr lang="ca-ES" sz="1200" b="1">
                <a:latin typeface="Cambria" panose="02040503050406030204" pitchFamily="18" charset="0"/>
                <a:ea typeface="Cambria" panose="02040503050406030204" pitchFamily="18" charset="0"/>
              </a:rPr>
              <a:t>Frontera-Toulouse</a:t>
            </a:r>
          </a:p>
        </p:txBody>
      </p:sp>
      <p:sp>
        <p:nvSpPr>
          <p:cNvPr id="37" name="Elipse 36">
            <a:extLst>
              <a:ext uri="{FF2B5EF4-FFF2-40B4-BE49-F238E27FC236}">
                <a16:creationId xmlns="" xmlns:a16="http://schemas.microsoft.com/office/drawing/2014/main" id="{5FCAA375-858B-4DE5-933B-754EFC1C90D5}"/>
              </a:ext>
            </a:extLst>
          </p:cNvPr>
          <p:cNvSpPr/>
          <p:nvPr/>
        </p:nvSpPr>
        <p:spPr>
          <a:xfrm>
            <a:off x="6690786" y="4364103"/>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8" name="Elipse 37">
            <a:extLst>
              <a:ext uri="{FF2B5EF4-FFF2-40B4-BE49-F238E27FC236}">
                <a16:creationId xmlns="" xmlns:a16="http://schemas.microsoft.com/office/drawing/2014/main" id="{22DC55C4-C2F0-4AE3-9050-AA3B60BAEF3C}"/>
              </a:ext>
            </a:extLst>
          </p:cNvPr>
          <p:cNvSpPr/>
          <p:nvPr/>
        </p:nvSpPr>
        <p:spPr>
          <a:xfrm>
            <a:off x="8338291" y="4364103"/>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9" name="Elipse 38">
            <a:extLst>
              <a:ext uri="{FF2B5EF4-FFF2-40B4-BE49-F238E27FC236}">
                <a16:creationId xmlns="" xmlns:a16="http://schemas.microsoft.com/office/drawing/2014/main" id="{ACC47EAA-4A7C-46EE-A9F4-B105BA85E979}"/>
              </a:ext>
            </a:extLst>
          </p:cNvPr>
          <p:cNvSpPr/>
          <p:nvPr/>
        </p:nvSpPr>
        <p:spPr>
          <a:xfrm>
            <a:off x="9992914" y="4364103"/>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40" name="Grupo 39">
            <a:extLst>
              <a:ext uri="{FF2B5EF4-FFF2-40B4-BE49-F238E27FC236}">
                <a16:creationId xmlns="" xmlns:a16="http://schemas.microsoft.com/office/drawing/2014/main" id="{1C4EFED8-9FC4-4B52-B8F5-934CAF066D08}"/>
              </a:ext>
            </a:extLst>
          </p:cNvPr>
          <p:cNvGrpSpPr/>
          <p:nvPr/>
        </p:nvGrpSpPr>
        <p:grpSpPr>
          <a:xfrm>
            <a:off x="699879" y="4496494"/>
            <a:ext cx="1619915" cy="1455315"/>
            <a:chOff x="699879" y="4506107"/>
            <a:chExt cx="1619915" cy="1455315"/>
          </a:xfrm>
        </p:grpSpPr>
        <p:pic>
          <p:nvPicPr>
            <p:cNvPr id="41" name="Gráfico 40" descr="Bocadillo de pensamiento">
              <a:extLst>
                <a:ext uri="{FF2B5EF4-FFF2-40B4-BE49-F238E27FC236}">
                  <a16:creationId xmlns="" xmlns:a16="http://schemas.microsoft.com/office/drawing/2014/main" id="{28C442EA-00E8-4C79-AFE1-E97D09FED12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2" name="CuadroTexto 41">
              <a:extLst>
                <a:ext uri="{FF2B5EF4-FFF2-40B4-BE49-F238E27FC236}">
                  <a16:creationId xmlns="" xmlns:a16="http://schemas.microsoft.com/office/drawing/2014/main" id="{99FBD663-469B-4251-A2F2-325A89143AC8}"/>
                </a:ext>
              </a:extLst>
            </p:cNvPr>
            <p:cNvSpPr txBox="1"/>
            <p:nvPr/>
          </p:nvSpPr>
          <p:spPr>
            <a:xfrm>
              <a:off x="857341" y="4859924"/>
              <a:ext cx="1286011"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1,61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1,07 </a:t>
              </a:r>
              <a:r>
                <a:rPr lang="ca-ES" sz="1200" b="1" dirty="0">
                  <a:latin typeface="Cambria" panose="02040503050406030204" pitchFamily="18" charset="0"/>
                  <a:ea typeface="Cambria" panose="02040503050406030204" pitchFamily="18" charset="0"/>
                </a:rPr>
                <a:t>kg NO</a:t>
              </a:r>
              <a:r>
                <a:rPr lang="ca-ES" sz="1200" b="1" baseline="-25000" dirty="0">
                  <a:latin typeface="Cambria" panose="02040503050406030204" pitchFamily="18" charset="0"/>
                  <a:ea typeface="Cambria" panose="02040503050406030204" pitchFamily="18" charset="0"/>
                </a:rPr>
                <a:t>x</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0,032 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0,015 kg PM</a:t>
              </a:r>
              <a:r>
                <a:rPr lang="ca-ES" sz="1200" b="1" baseline="-25000" dirty="0">
                  <a:latin typeface="Cambria" panose="02040503050406030204" pitchFamily="18" charset="0"/>
                  <a:ea typeface="Cambria" panose="02040503050406030204" pitchFamily="18" charset="0"/>
                </a:rPr>
                <a:t>2,5</a:t>
              </a:r>
            </a:p>
          </p:txBody>
        </p:sp>
      </p:grpSp>
      <p:grpSp>
        <p:nvGrpSpPr>
          <p:cNvPr id="43" name="Grupo 42">
            <a:extLst>
              <a:ext uri="{FF2B5EF4-FFF2-40B4-BE49-F238E27FC236}">
                <a16:creationId xmlns="" xmlns:a16="http://schemas.microsoft.com/office/drawing/2014/main" id="{50E53F39-95EB-4B3A-865F-2D6818ADCC48}"/>
              </a:ext>
            </a:extLst>
          </p:cNvPr>
          <p:cNvGrpSpPr/>
          <p:nvPr/>
        </p:nvGrpSpPr>
        <p:grpSpPr>
          <a:xfrm>
            <a:off x="2470824" y="4496494"/>
            <a:ext cx="1619915" cy="1455315"/>
            <a:chOff x="699879" y="4506107"/>
            <a:chExt cx="1619915" cy="1455315"/>
          </a:xfrm>
        </p:grpSpPr>
        <p:pic>
          <p:nvPicPr>
            <p:cNvPr id="44" name="Gráfico 43" descr="Bocadillo de pensamiento">
              <a:extLst>
                <a:ext uri="{FF2B5EF4-FFF2-40B4-BE49-F238E27FC236}">
                  <a16:creationId xmlns="" xmlns:a16="http://schemas.microsoft.com/office/drawing/2014/main" id="{4B423A46-227D-423C-92A6-7B67A2DC844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5" name="CuadroTexto 44">
              <a:extLst>
                <a:ext uri="{FF2B5EF4-FFF2-40B4-BE49-F238E27FC236}">
                  <a16:creationId xmlns="" xmlns:a16="http://schemas.microsoft.com/office/drawing/2014/main" id="{C3D9D8F6-A519-4F1F-BE1C-04FC14DEF17B}"/>
                </a:ext>
              </a:extLst>
            </p:cNvPr>
            <p:cNvSpPr txBox="1"/>
            <p:nvPr/>
          </p:nvSpPr>
          <p:spPr>
            <a:xfrm>
              <a:off x="892230" y="4859924"/>
              <a:ext cx="1235205"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0,96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0,64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0,019 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0,009 kg PM</a:t>
              </a:r>
              <a:r>
                <a:rPr lang="ca-ES" sz="1200" b="1" baseline="-25000" dirty="0">
                  <a:latin typeface="Cambria" panose="02040503050406030204" pitchFamily="18" charset="0"/>
                  <a:ea typeface="Cambria" panose="02040503050406030204" pitchFamily="18" charset="0"/>
                </a:rPr>
                <a:t>2,5</a:t>
              </a:r>
            </a:p>
          </p:txBody>
        </p:sp>
      </p:grpSp>
      <p:grpSp>
        <p:nvGrpSpPr>
          <p:cNvPr id="46" name="Grupo 45">
            <a:extLst>
              <a:ext uri="{FF2B5EF4-FFF2-40B4-BE49-F238E27FC236}">
                <a16:creationId xmlns="" xmlns:a16="http://schemas.microsoft.com/office/drawing/2014/main" id="{3E6FD207-3A68-46CC-BAD4-B651ED9E9422}"/>
              </a:ext>
            </a:extLst>
          </p:cNvPr>
          <p:cNvGrpSpPr/>
          <p:nvPr/>
        </p:nvGrpSpPr>
        <p:grpSpPr>
          <a:xfrm>
            <a:off x="4241768" y="4496494"/>
            <a:ext cx="1619915" cy="1455315"/>
            <a:chOff x="699879" y="4506107"/>
            <a:chExt cx="1619915" cy="1455315"/>
          </a:xfrm>
        </p:grpSpPr>
        <p:pic>
          <p:nvPicPr>
            <p:cNvPr id="47" name="Gráfico 46" descr="Bocadillo de pensamiento">
              <a:extLst>
                <a:ext uri="{FF2B5EF4-FFF2-40B4-BE49-F238E27FC236}">
                  <a16:creationId xmlns="" xmlns:a16="http://schemas.microsoft.com/office/drawing/2014/main" id="{6E773D54-A1D3-461A-8625-DA7F1779353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48" name="CuadroTexto 47">
              <a:extLst>
                <a:ext uri="{FF2B5EF4-FFF2-40B4-BE49-F238E27FC236}">
                  <a16:creationId xmlns="" xmlns:a16="http://schemas.microsoft.com/office/drawing/2014/main" id="{D6263FEE-B56E-4990-8ACF-E2E44253F20A}"/>
                </a:ext>
              </a:extLst>
            </p:cNvPr>
            <p:cNvSpPr txBox="1"/>
            <p:nvPr/>
          </p:nvSpPr>
          <p:spPr>
            <a:xfrm>
              <a:off x="899286" y="4859924"/>
              <a:ext cx="119891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1,07 T </a:t>
              </a:r>
              <a:r>
                <a:rPr lang="ca-ES" sz="1200" b="1" dirty="0">
                  <a:latin typeface="Cambria" panose="02040503050406030204" pitchFamily="18" charset="0"/>
                  <a:ea typeface="Cambria" panose="02040503050406030204" pitchFamily="18" charset="0"/>
                </a:rPr>
                <a:t>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0,71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0,021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0,010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grpSp>
        <p:nvGrpSpPr>
          <p:cNvPr id="49" name="Grupo 48">
            <a:extLst>
              <a:ext uri="{FF2B5EF4-FFF2-40B4-BE49-F238E27FC236}">
                <a16:creationId xmlns="" xmlns:a16="http://schemas.microsoft.com/office/drawing/2014/main" id="{9F9FC06D-B9B7-45A8-BA11-B79A55DC19D3}"/>
              </a:ext>
            </a:extLst>
          </p:cNvPr>
          <p:cNvGrpSpPr/>
          <p:nvPr/>
        </p:nvGrpSpPr>
        <p:grpSpPr>
          <a:xfrm>
            <a:off x="6590676" y="4496494"/>
            <a:ext cx="1619915" cy="1455315"/>
            <a:chOff x="699879" y="4506107"/>
            <a:chExt cx="1619915" cy="1455315"/>
          </a:xfrm>
        </p:grpSpPr>
        <p:pic>
          <p:nvPicPr>
            <p:cNvPr id="53" name="Gráfico 52" descr="Bocadillo de pensamiento">
              <a:extLst>
                <a:ext uri="{FF2B5EF4-FFF2-40B4-BE49-F238E27FC236}">
                  <a16:creationId xmlns="" xmlns:a16="http://schemas.microsoft.com/office/drawing/2014/main" id="{CA98F60D-D2B5-41F7-A1DD-E370452299F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57" name="CuadroTexto 56">
              <a:extLst>
                <a:ext uri="{FF2B5EF4-FFF2-40B4-BE49-F238E27FC236}">
                  <a16:creationId xmlns="" xmlns:a16="http://schemas.microsoft.com/office/drawing/2014/main" id="{A9626A49-9634-475A-A813-4C8AA57368A9}"/>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1,99 </a:t>
              </a:r>
              <a:r>
                <a:rPr lang="ca-ES" sz="1200" b="1" dirty="0">
                  <a:latin typeface="Cambria" panose="02040503050406030204" pitchFamily="18" charset="0"/>
                  <a:ea typeface="Cambria" panose="02040503050406030204" pitchFamily="18" charset="0"/>
                </a:rPr>
                <a:t>T 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1,30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0,041 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0,021 kg PM</a:t>
              </a:r>
              <a:r>
                <a:rPr lang="ca-ES" sz="1200" b="1" baseline="-25000" dirty="0">
                  <a:latin typeface="Cambria" panose="02040503050406030204" pitchFamily="18" charset="0"/>
                  <a:ea typeface="Cambria" panose="02040503050406030204" pitchFamily="18" charset="0"/>
                </a:rPr>
                <a:t>2,5</a:t>
              </a:r>
            </a:p>
          </p:txBody>
        </p:sp>
      </p:grpSp>
      <p:grpSp>
        <p:nvGrpSpPr>
          <p:cNvPr id="59" name="Grupo 58">
            <a:extLst>
              <a:ext uri="{FF2B5EF4-FFF2-40B4-BE49-F238E27FC236}">
                <a16:creationId xmlns="" xmlns:a16="http://schemas.microsoft.com/office/drawing/2014/main" id="{BE1182DD-6234-4D99-BE0C-36AD8518DE56}"/>
              </a:ext>
            </a:extLst>
          </p:cNvPr>
          <p:cNvGrpSpPr/>
          <p:nvPr/>
        </p:nvGrpSpPr>
        <p:grpSpPr>
          <a:xfrm>
            <a:off x="8361621" y="4496494"/>
            <a:ext cx="1619915" cy="1455315"/>
            <a:chOff x="699879" y="4506107"/>
            <a:chExt cx="1619915" cy="1455315"/>
          </a:xfrm>
        </p:grpSpPr>
        <p:pic>
          <p:nvPicPr>
            <p:cNvPr id="60" name="Gráfico 59" descr="Bocadillo de pensamiento">
              <a:extLst>
                <a:ext uri="{FF2B5EF4-FFF2-40B4-BE49-F238E27FC236}">
                  <a16:creationId xmlns="" xmlns:a16="http://schemas.microsoft.com/office/drawing/2014/main" id="{EA6F0D28-181B-4229-B306-AD4920BC8B6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1" name="CuadroTexto 60">
              <a:extLst>
                <a:ext uri="{FF2B5EF4-FFF2-40B4-BE49-F238E27FC236}">
                  <a16:creationId xmlns="" xmlns:a16="http://schemas.microsoft.com/office/drawing/2014/main" id="{57A2244D-F71B-4356-9CF8-4DEE8BF64730}"/>
                </a:ext>
              </a:extLst>
            </p:cNvPr>
            <p:cNvSpPr txBox="1"/>
            <p:nvPr/>
          </p:nvSpPr>
          <p:spPr>
            <a:xfrm>
              <a:off x="865562" y="4859924"/>
              <a:ext cx="1295597"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1,19 T </a:t>
              </a:r>
              <a:r>
                <a:rPr lang="ca-ES" sz="1200" b="1" dirty="0">
                  <a:latin typeface="Cambria" panose="02040503050406030204" pitchFamily="18" charset="0"/>
                  <a:ea typeface="Cambria" panose="02040503050406030204" pitchFamily="18" charset="0"/>
                </a:rPr>
                <a:t>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0,77 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0,024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a:latin typeface="Cambria" panose="02040503050406030204" pitchFamily="18" charset="0"/>
                  <a:ea typeface="Cambria" panose="02040503050406030204" pitchFamily="18" charset="0"/>
                </a:rPr>
                <a:t>0,012 kg PM</a:t>
              </a:r>
              <a:r>
                <a:rPr lang="ca-ES" sz="1200" b="1" baseline="-25000" dirty="0">
                  <a:latin typeface="Cambria" panose="02040503050406030204" pitchFamily="18" charset="0"/>
                  <a:ea typeface="Cambria" panose="02040503050406030204" pitchFamily="18" charset="0"/>
                </a:rPr>
                <a:t>2,5</a:t>
              </a:r>
            </a:p>
          </p:txBody>
        </p:sp>
      </p:grpSp>
      <p:grpSp>
        <p:nvGrpSpPr>
          <p:cNvPr id="62" name="Grupo 61">
            <a:extLst>
              <a:ext uri="{FF2B5EF4-FFF2-40B4-BE49-F238E27FC236}">
                <a16:creationId xmlns="" xmlns:a16="http://schemas.microsoft.com/office/drawing/2014/main" id="{C734787C-5762-4533-9949-D9836DC3802D}"/>
              </a:ext>
            </a:extLst>
          </p:cNvPr>
          <p:cNvGrpSpPr/>
          <p:nvPr/>
        </p:nvGrpSpPr>
        <p:grpSpPr>
          <a:xfrm>
            <a:off x="10132565" y="4496494"/>
            <a:ext cx="1619915" cy="1455315"/>
            <a:chOff x="699879" y="4506107"/>
            <a:chExt cx="1619915" cy="1455315"/>
          </a:xfrm>
        </p:grpSpPr>
        <p:pic>
          <p:nvPicPr>
            <p:cNvPr id="63" name="Gráfico 62" descr="Bocadillo de pensamiento">
              <a:extLst>
                <a:ext uri="{FF2B5EF4-FFF2-40B4-BE49-F238E27FC236}">
                  <a16:creationId xmlns="" xmlns:a16="http://schemas.microsoft.com/office/drawing/2014/main" id="{876BF438-2BCF-478D-8BFD-1B444F981D86}"/>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10161"/>
            <a:stretch/>
          </p:blipFill>
          <p:spPr>
            <a:xfrm>
              <a:off x="699879" y="4506107"/>
              <a:ext cx="1619915" cy="1455315"/>
            </a:xfrm>
            <a:prstGeom prst="rect">
              <a:avLst/>
            </a:prstGeom>
          </p:spPr>
        </p:pic>
        <p:sp>
          <p:nvSpPr>
            <p:cNvPr id="64" name="CuadroTexto 63">
              <a:extLst>
                <a:ext uri="{FF2B5EF4-FFF2-40B4-BE49-F238E27FC236}">
                  <a16:creationId xmlns="" xmlns:a16="http://schemas.microsoft.com/office/drawing/2014/main" id="{60CD34EE-8D0F-417D-A22B-A6626747CB57}"/>
                </a:ext>
              </a:extLst>
            </p:cNvPr>
            <p:cNvSpPr txBox="1"/>
            <p:nvPr/>
          </p:nvSpPr>
          <p:spPr>
            <a:xfrm>
              <a:off x="878948" y="4859924"/>
              <a:ext cx="1265266" cy="984885"/>
            </a:xfrm>
            <a:prstGeom prst="rect">
              <a:avLst/>
            </a:prstGeom>
            <a:noFill/>
          </p:spPr>
          <p:txBody>
            <a:bodyPr wrap="square" rtlCol="0">
              <a:spAutoFit/>
            </a:bodyPr>
            <a:lstStyle/>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1,29 T </a:t>
              </a:r>
              <a:r>
                <a:rPr lang="ca-ES" sz="1200" b="1" dirty="0">
                  <a:latin typeface="Cambria" panose="02040503050406030204" pitchFamily="18" charset="0"/>
                  <a:ea typeface="Cambria" panose="02040503050406030204" pitchFamily="18" charset="0"/>
                </a:rPr>
                <a:t>CO</a:t>
              </a:r>
              <a:r>
                <a:rPr lang="ca-ES" sz="1200" b="1" baseline="-25000" dirty="0">
                  <a:latin typeface="Cambria" panose="02040503050406030204" pitchFamily="18" charset="0"/>
                  <a:ea typeface="Cambria" panose="02040503050406030204" pitchFamily="18" charset="0"/>
                </a:rPr>
                <a:t>2</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0,84  </a:t>
              </a:r>
              <a:r>
                <a:rPr lang="ca-ES" sz="1200" b="1" dirty="0">
                  <a:latin typeface="Cambria" panose="02040503050406030204" pitchFamily="18" charset="0"/>
                  <a:ea typeface="Cambria" panose="02040503050406030204" pitchFamily="18" charset="0"/>
                </a:rPr>
                <a:t>kg </a:t>
              </a:r>
              <a:r>
                <a:rPr lang="ca-ES" sz="1200" b="1" dirty="0" err="1">
                  <a:latin typeface="Cambria" panose="02040503050406030204" pitchFamily="18" charset="0"/>
                  <a:ea typeface="Cambria" panose="02040503050406030204" pitchFamily="18" charset="0"/>
                </a:rPr>
                <a:t>NO</a:t>
              </a:r>
              <a:r>
                <a:rPr lang="ca-ES" sz="1200" b="1" baseline="-25000" dirty="0" err="1">
                  <a:latin typeface="Cambria" panose="02040503050406030204" pitchFamily="18" charset="0"/>
                  <a:ea typeface="Cambria" panose="02040503050406030204" pitchFamily="18" charset="0"/>
                </a:rPr>
                <a:t>x</a:t>
              </a:r>
              <a:endParaRPr lang="ca-ES" sz="1200" b="1" baseline="-25000" dirty="0">
                <a:latin typeface="Cambria" panose="02040503050406030204" pitchFamily="18" charset="0"/>
                <a:ea typeface="Cambria" panose="02040503050406030204" pitchFamily="18" charset="0"/>
              </a:endParaRP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0,026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10</a:t>
              </a:r>
            </a:p>
            <a:p>
              <a:pPr marL="0" lvl="1" algn="ctr" defTabSz="180000">
                <a:spcAft>
                  <a:spcPts val="400"/>
                </a:spcAft>
                <a:tabLst>
                  <a:tab pos="180000" algn="l"/>
                </a:tabLst>
              </a:pPr>
              <a:r>
                <a:rPr lang="ca-ES" sz="1200" b="1" dirty="0" smtClean="0">
                  <a:latin typeface="Cambria" panose="02040503050406030204" pitchFamily="18" charset="0"/>
                  <a:ea typeface="Cambria" panose="02040503050406030204" pitchFamily="18" charset="0"/>
                </a:rPr>
                <a:t>0,013 </a:t>
              </a:r>
              <a:r>
                <a:rPr lang="ca-ES" sz="1200" b="1" dirty="0">
                  <a:latin typeface="Cambria" panose="02040503050406030204" pitchFamily="18" charset="0"/>
                  <a:ea typeface="Cambria" panose="02040503050406030204" pitchFamily="18" charset="0"/>
                </a:rPr>
                <a:t>kg PM</a:t>
              </a:r>
              <a:r>
                <a:rPr lang="ca-ES" sz="1200" b="1" baseline="-25000" dirty="0">
                  <a:latin typeface="Cambria" panose="02040503050406030204" pitchFamily="18" charset="0"/>
                  <a:ea typeface="Cambria" panose="02040503050406030204" pitchFamily="18" charset="0"/>
                </a:rPr>
                <a:t>2,5</a:t>
              </a:r>
            </a:p>
          </p:txBody>
        </p:sp>
      </p:grpSp>
      <p:sp>
        <p:nvSpPr>
          <p:cNvPr id="65" name="CuadroTexto 64">
            <a:extLst>
              <a:ext uri="{FF2B5EF4-FFF2-40B4-BE49-F238E27FC236}">
                <a16:creationId xmlns="" xmlns:a16="http://schemas.microsoft.com/office/drawing/2014/main" id="{C15190A2-4780-4A43-B826-A59C659BBCD3}"/>
              </a:ext>
            </a:extLst>
          </p:cNvPr>
          <p:cNvSpPr txBox="1"/>
          <p:nvPr/>
        </p:nvSpPr>
        <p:spPr>
          <a:xfrm>
            <a:off x="823138"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0,113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6" name="CuadroTexto 65">
            <a:extLst>
              <a:ext uri="{FF2B5EF4-FFF2-40B4-BE49-F238E27FC236}">
                <a16:creationId xmlns="" xmlns:a16="http://schemas.microsoft.com/office/drawing/2014/main" id="{05338555-17D7-4FAB-B3CB-4CB1DE2F7720}"/>
              </a:ext>
            </a:extLst>
          </p:cNvPr>
          <p:cNvSpPr txBox="1"/>
          <p:nvPr/>
        </p:nvSpPr>
        <p:spPr>
          <a:xfrm>
            <a:off x="257482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0,093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7" name="CuadroTexto 66">
            <a:extLst>
              <a:ext uri="{FF2B5EF4-FFF2-40B4-BE49-F238E27FC236}">
                <a16:creationId xmlns="" xmlns:a16="http://schemas.microsoft.com/office/drawing/2014/main" id="{C9BAF65E-AFBF-4B33-8484-252AC485B8E5}"/>
              </a:ext>
            </a:extLst>
          </p:cNvPr>
          <p:cNvSpPr txBox="1"/>
          <p:nvPr/>
        </p:nvSpPr>
        <p:spPr>
          <a:xfrm>
            <a:off x="4317258"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0,155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8" name="CuadroTexto 67">
            <a:extLst>
              <a:ext uri="{FF2B5EF4-FFF2-40B4-BE49-F238E27FC236}">
                <a16:creationId xmlns="" xmlns:a16="http://schemas.microsoft.com/office/drawing/2014/main" id="{445D0BD5-BD18-4326-8EDE-73B5DA00BA5B}"/>
              </a:ext>
            </a:extLst>
          </p:cNvPr>
          <p:cNvSpPr txBox="1"/>
          <p:nvPr/>
        </p:nvSpPr>
        <p:spPr>
          <a:xfrm>
            <a:off x="671238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0,099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69" name="CuadroTexto 68">
            <a:extLst>
              <a:ext uri="{FF2B5EF4-FFF2-40B4-BE49-F238E27FC236}">
                <a16:creationId xmlns="" xmlns:a16="http://schemas.microsoft.com/office/drawing/2014/main" id="{C2A8A282-F297-402F-8F2C-959A13F29A5F}"/>
              </a:ext>
            </a:extLst>
          </p:cNvPr>
          <p:cNvSpPr txBox="1"/>
          <p:nvPr/>
        </p:nvSpPr>
        <p:spPr>
          <a:xfrm>
            <a:off x="8464066"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0,079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70" name="CuadroTexto 69">
            <a:extLst>
              <a:ext uri="{FF2B5EF4-FFF2-40B4-BE49-F238E27FC236}">
                <a16:creationId xmlns="" xmlns:a16="http://schemas.microsoft.com/office/drawing/2014/main" id="{F060DB07-6573-4659-BE1E-ACE78316169C}"/>
              </a:ext>
            </a:extLst>
          </p:cNvPr>
          <p:cNvSpPr txBox="1"/>
          <p:nvPr/>
        </p:nvSpPr>
        <p:spPr>
          <a:xfrm>
            <a:off x="10206502" y="2664146"/>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0,113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2" name="QuadreDeText 1"/>
          <p:cNvSpPr txBox="1"/>
          <p:nvPr/>
        </p:nvSpPr>
        <p:spPr>
          <a:xfrm>
            <a:off x="545856" y="5992364"/>
            <a:ext cx="11335215" cy="261610"/>
          </a:xfrm>
          <a:prstGeom prst="rect">
            <a:avLst/>
          </a:prstGeom>
          <a:noFill/>
        </p:spPr>
        <p:txBody>
          <a:bodyPr wrap="square" rtlCol="0">
            <a:spAutoFit/>
          </a:bodyPr>
          <a:lstStyle/>
          <a:p>
            <a:r>
              <a:rPr lang="ca-ES" sz="1100" i="1" dirty="0" smtClean="0"/>
              <a:t>* Cas teòric atesa la limitació en la longitud dels trens</a:t>
            </a:r>
            <a:endParaRPr lang="ca-ES" sz="1100" i="1" dirty="0"/>
          </a:p>
        </p:txBody>
      </p:sp>
      <p:sp>
        <p:nvSpPr>
          <p:cNvPr id="71"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3. </a:t>
            </a:r>
            <a:r>
              <a:rPr lang="fr-FR" sz="2400" dirty="0">
                <a:solidFill>
                  <a:schemeClr val="bg1"/>
                </a:solidFill>
                <a:latin typeface="Cambria" panose="02040503050406030204" pitchFamily="18" charset="0"/>
                <a:ea typeface="Cambria" panose="02040503050406030204" pitchFamily="18" charset="0"/>
              </a:rPr>
              <a:t>Cas pratiques : calcul appliqué aux trajets de référence</a:t>
            </a:r>
            <a:endParaRPr lang="ca-ES" sz="2400" dirty="0">
              <a:solidFill>
                <a:schemeClr val="bg1"/>
              </a:solidFill>
              <a:latin typeface="Cambria" panose="02040503050406030204" pitchFamily="18" charset="0"/>
              <a:ea typeface="Cambria" panose="02040503050406030204" pitchFamily="18" charset="0"/>
            </a:endParaRPr>
          </a:p>
        </p:txBody>
      </p:sp>
      <p:sp>
        <p:nvSpPr>
          <p:cNvPr id="72" name="CuadroTexto 102">
            <a:extLst>
              <a:ext uri="{FF2B5EF4-FFF2-40B4-BE49-F238E27FC236}">
                <a16:creationId xmlns="" xmlns:a16="http://schemas.microsoft.com/office/drawing/2014/main" id="{851BC739-31AC-4FDF-A2AD-1488C41FC399}"/>
              </a:ext>
            </a:extLst>
          </p:cNvPr>
          <p:cNvSpPr txBox="1"/>
          <p:nvPr/>
        </p:nvSpPr>
        <p:spPr>
          <a:xfrm>
            <a:off x="990146" y="4303393"/>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graphicFrame>
        <p:nvGraphicFramePr>
          <p:cNvPr id="73"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3125876477"/>
              </p:ext>
            </p:extLst>
          </p:nvPr>
        </p:nvGraphicFramePr>
        <p:xfrm>
          <a:off x="645871" y="2283544"/>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graphicFrame>
        <p:nvGraphicFramePr>
          <p:cNvPr id="74"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1024366921"/>
              </p:ext>
            </p:extLst>
          </p:nvPr>
        </p:nvGraphicFramePr>
        <p:xfrm>
          <a:off x="6525503" y="2279528"/>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spTree>
    <p:extLst>
      <p:ext uri="{BB962C8B-B14F-4D97-AF65-F5344CB8AC3E}">
        <p14:creationId xmlns:p14="http://schemas.microsoft.com/office/powerpoint/2010/main" val="219759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a 2">
            <a:extLst>
              <a:ext uri="{FF2B5EF4-FFF2-40B4-BE49-F238E27FC236}">
                <a16:creationId xmlns="" xmlns:a16="http://schemas.microsoft.com/office/drawing/2014/main" id="{82347BE5-6C68-4BC9-A367-EB40AB46EF9C}"/>
              </a:ext>
            </a:extLst>
          </p:cNvPr>
          <p:cNvGraphicFramePr>
            <a:graphicFrameLocks noGrp="1"/>
          </p:cNvGraphicFramePr>
          <p:nvPr>
            <p:extLst>
              <p:ext uri="{D42A27DB-BD31-4B8C-83A1-F6EECF244321}">
                <p14:modId xmlns:p14="http://schemas.microsoft.com/office/powerpoint/2010/main" val="3935013341"/>
              </p:ext>
            </p:extLst>
          </p:nvPr>
        </p:nvGraphicFramePr>
        <p:xfrm>
          <a:off x="6561599" y="2231400"/>
          <a:ext cx="5247993" cy="365760"/>
        </p:xfrm>
        <a:graphic>
          <a:graphicData uri="http://schemas.openxmlformats.org/drawingml/2006/table">
            <a:tbl>
              <a:tblPr firstRow="1" firstCol="1" bandRow="1">
                <a:tableStyleId>{5C22544A-7EE6-4342-B048-85BDC9FD1C3A}</a:tableStyleId>
              </a:tblPr>
              <a:tblGrid>
                <a:gridCol w="1749331">
                  <a:extLst>
                    <a:ext uri="{9D8B030D-6E8A-4147-A177-3AD203B41FA5}">
                      <a16:colId xmlns="" xmlns:a16="http://schemas.microsoft.com/office/drawing/2014/main" val="3323365631"/>
                    </a:ext>
                  </a:extLst>
                </a:gridCol>
                <a:gridCol w="1749331">
                  <a:extLst>
                    <a:ext uri="{9D8B030D-6E8A-4147-A177-3AD203B41FA5}">
                      <a16:colId xmlns="" xmlns:a16="http://schemas.microsoft.com/office/drawing/2014/main" val="2282674743"/>
                    </a:ext>
                  </a:extLst>
                </a:gridCol>
                <a:gridCol w="1749331">
                  <a:extLst>
                    <a:ext uri="{9D8B030D-6E8A-4147-A177-3AD203B41FA5}">
                      <a16:colId xmlns="" xmlns:a16="http://schemas.microsoft.com/office/drawing/2014/main" val="3646525557"/>
                    </a:ext>
                  </a:extLst>
                </a:gridCol>
              </a:tblGrid>
              <a:tr h="0">
                <a:tc>
                  <a:txBody>
                    <a:bodyPr/>
                    <a:lstStyle/>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Tunnel Le Perthus </a:t>
                      </a:r>
                    </a:p>
                    <a:p>
                      <a:pPr algn="ctr">
                        <a:lnSpc>
                          <a:spcPct val="100000"/>
                        </a:lnSpc>
                        <a:spcBef>
                          <a:spcPts val="0"/>
                        </a:spcBef>
                        <a:spcAft>
                          <a:spcPts val="0"/>
                        </a:spcAft>
                      </a:pPr>
                      <a:r>
                        <a:rPr lang="fr-FR" sz="1200" b="1" dirty="0" smtClean="0">
                          <a:solidFill>
                            <a:schemeClr val="tx1"/>
                          </a:solidFill>
                          <a:effectLst/>
                          <a:latin typeface="Cambria" panose="02040503050406030204" pitchFamily="18" charset="0"/>
                          <a:ea typeface="Cambria" panose="02040503050406030204" pitchFamily="18" charset="0"/>
                        </a:rPr>
                        <a:t> 2 locomotives </a:t>
                      </a:r>
                      <a:endParaRPr lang="fr-FR" sz="1200" b="1" dirty="0">
                        <a:solidFill>
                          <a:schemeClr val="tx1"/>
                        </a:solidFill>
                        <a:effectLst/>
                        <a:latin typeface="Cambria" panose="02040503050406030204" pitchFamily="18" charset="0"/>
                        <a:ea typeface="Cambria" panose="020405030504060302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Tunnel Le Perthus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 locomotives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Changement d'essieu</a:t>
                      </a: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r>
                      <a:b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r>
                        <a:rPr kumimoji="0" lang="ca-ES" sz="12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locomotores</a:t>
                      </a:r>
                      <a:endParaRPr kumimoji="0" lang="ca-ES" sz="1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3255959711"/>
                  </a:ext>
                </a:extLst>
              </a:tr>
            </a:tbl>
          </a:graphicData>
        </a:graphic>
      </p:graphicFrame>
      <p:grpSp>
        <p:nvGrpSpPr>
          <p:cNvPr id="135" name="Grupo 13">
            <a:extLst>
              <a:ext uri="{FF2B5EF4-FFF2-40B4-BE49-F238E27FC236}">
                <a16:creationId xmlns:a16="http://schemas.microsoft.com/office/drawing/2014/main" xmlns="" id="{C924FBA8-A2B8-419B-8D09-941D1F0AF5FB}"/>
              </a:ext>
            </a:extLst>
          </p:cNvPr>
          <p:cNvGrpSpPr/>
          <p:nvPr/>
        </p:nvGrpSpPr>
        <p:grpSpPr>
          <a:xfrm>
            <a:off x="6536721" y="2866287"/>
            <a:ext cx="1705621" cy="1702637"/>
            <a:chOff x="665371" y="2792966"/>
            <a:chExt cx="1705621" cy="1702637"/>
          </a:xfrm>
        </p:grpSpPr>
        <p:graphicFrame>
          <p:nvGraphicFramePr>
            <p:cNvPr id="136" name="Gráfico 14">
              <a:extLst>
                <a:ext uri="{FF2B5EF4-FFF2-40B4-BE49-F238E27FC236}">
                  <a16:creationId xmlns:a16="http://schemas.microsoft.com/office/drawing/2014/main" xmlns="" id="{15B15160-3E6C-4D6E-AB13-153B7D02BDA9}"/>
                </a:ext>
              </a:extLst>
            </p:cNvPr>
            <p:cNvGraphicFramePr/>
            <p:nvPr>
              <p:extLst>
                <p:ext uri="{D42A27DB-BD31-4B8C-83A1-F6EECF244321}">
                  <p14:modId xmlns:p14="http://schemas.microsoft.com/office/powerpoint/2010/main" val="1563042072"/>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2"/>
            </a:graphicData>
          </a:graphic>
        </p:graphicFrame>
        <p:sp>
          <p:nvSpPr>
            <p:cNvPr id="137" name="CuadroTexto 15">
              <a:extLst>
                <a:ext uri="{FF2B5EF4-FFF2-40B4-BE49-F238E27FC236}">
                  <a16:creationId xmlns:a16="http://schemas.microsoft.com/office/drawing/2014/main" xmlns="" id="{B20879CB-9BDD-46FF-B478-96B79FB0B666}"/>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5.783 </a:t>
              </a:r>
              <a:r>
                <a:rPr lang="ca-ES" sz="1200" b="1" dirty="0">
                  <a:latin typeface="Cambria" panose="02040503050406030204" pitchFamily="18" charset="0"/>
                  <a:ea typeface="Cambria" panose="02040503050406030204" pitchFamily="18" charset="0"/>
                </a:rPr>
                <a:t>€</a:t>
              </a:r>
            </a:p>
          </p:txBody>
        </p:sp>
      </p:grpSp>
      <p:grpSp>
        <p:nvGrpSpPr>
          <p:cNvPr id="138" name="Grupo 16">
            <a:extLst>
              <a:ext uri="{FF2B5EF4-FFF2-40B4-BE49-F238E27FC236}">
                <a16:creationId xmlns:a16="http://schemas.microsoft.com/office/drawing/2014/main" xmlns="" id="{34507011-9E2B-4776-A158-10C13DC9CEA0}"/>
              </a:ext>
            </a:extLst>
          </p:cNvPr>
          <p:cNvGrpSpPr/>
          <p:nvPr/>
        </p:nvGrpSpPr>
        <p:grpSpPr>
          <a:xfrm>
            <a:off x="8288406" y="2882661"/>
            <a:ext cx="1705621" cy="1702637"/>
            <a:chOff x="665371" y="2792966"/>
            <a:chExt cx="1705621" cy="1702637"/>
          </a:xfrm>
        </p:grpSpPr>
        <p:graphicFrame>
          <p:nvGraphicFramePr>
            <p:cNvPr id="139" name="Gráfico 17">
              <a:extLst>
                <a:ext uri="{FF2B5EF4-FFF2-40B4-BE49-F238E27FC236}">
                  <a16:creationId xmlns:a16="http://schemas.microsoft.com/office/drawing/2014/main" xmlns="" id="{0BF1987A-E79C-475F-90B3-5AAD75A1A1E5}"/>
                </a:ext>
              </a:extLst>
            </p:cNvPr>
            <p:cNvGraphicFramePr/>
            <p:nvPr>
              <p:extLst>
                <p:ext uri="{D42A27DB-BD31-4B8C-83A1-F6EECF244321}">
                  <p14:modId xmlns:p14="http://schemas.microsoft.com/office/powerpoint/2010/main" val="4035105756"/>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3"/>
            </a:graphicData>
          </a:graphic>
        </p:graphicFrame>
        <p:sp>
          <p:nvSpPr>
            <p:cNvPr id="140" name="CuadroTexto 18">
              <a:extLst>
                <a:ext uri="{FF2B5EF4-FFF2-40B4-BE49-F238E27FC236}">
                  <a16:creationId xmlns:a16="http://schemas.microsoft.com/office/drawing/2014/main" xmlns="" id="{BBB854ED-C65D-4A96-9CDE-211EE061C1D9}"/>
                </a:ext>
              </a:extLst>
            </p:cNvPr>
            <p:cNvSpPr txBox="1"/>
            <p:nvPr/>
          </p:nvSpPr>
          <p:spPr>
            <a:xfrm>
              <a:off x="1161514" y="3505784"/>
              <a:ext cx="71333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4,762 €</a:t>
              </a:r>
              <a:endParaRPr lang="ca-ES" sz="1200" b="1" dirty="0">
                <a:latin typeface="Cambria" panose="02040503050406030204" pitchFamily="18" charset="0"/>
                <a:ea typeface="Cambria" panose="02040503050406030204" pitchFamily="18" charset="0"/>
              </a:endParaRPr>
            </a:p>
          </p:txBody>
        </p:sp>
      </p:grpSp>
      <p:grpSp>
        <p:nvGrpSpPr>
          <p:cNvPr id="141" name="Grupo 19">
            <a:extLst>
              <a:ext uri="{FF2B5EF4-FFF2-40B4-BE49-F238E27FC236}">
                <a16:creationId xmlns:a16="http://schemas.microsoft.com/office/drawing/2014/main" xmlns="" id="{B8CABB1B-19DF-46F1-B76C-0DB8383F4DB9}"/>
              </a:ext>
            </a:extLst>
          </p:cNvPr>
          <p:cNvGrpSpPr/>
          <p:nvPr/>
        </p:nvGrpSpPr>
        <p:grpSpPr>
          <a:xfrm>
            <a:off x="10059593" y="2876791"/>
            <a:ext cx="1705621" cy="1702637"/>
            <a:chOff x="665371" y="2792966"/>
            <a:chExt cx="1705621" cy="1702637"/>
          </a:xfrm>
        </p:grpSpPr>
        <p:graphicFrame>
          <p:nvGraphicFramePr>
            <p:cNvPr id="142" name="Gráfico 20">
              <a:extLst>
                <a:ext uri="{FF2B5EF4-FFF2-40B4-BE49-F238E27FC236}">
                  <a16:creationId xmlns:a16="http://schemas.microsoft.com/office/drawing/2014/main" xmlns="" id="{4743D090-6ED2-4495-81B3-CE14E7C5B6F9}"/>
                </a:ext>
              </a:extLst>
            </p:cNvPr>
            <p:cNvGraphicFramePr/>
            <p:nvPr>
              <p:extLst>
                <p:ext uri="{D42A27DB-BD31-4B8C-83A1-F6EECF244321}">
                  <p14:modId xmlns:p14="http://schemas.microsoft.com/office/powerpoint/2010/main" val="4136634443"/>
                </p:ext>
              </p:extLst>
            </p:nvPr>
          </p:nvGraphicFramePr>
          <p:xfrm>
            <a:off x="665371" y="2792966"/>
            <a:ext cx="1705621" cy="1702637"/>
          </p:xfrm>
          <a:graphic>
            <a:graphicData uri="http://schemas.openxmlformats.org/drawingml/2006/chart">
              <c:chart xmlns:c="http://schemas.openxmlformats.org/drawingml/2006/chart" xmlns:r="http://schemas.openxmlformats.org/officeDocument/2006/relationships" r:id="rId4"/>
            </a:graphicData>
          </a:graphic>
        </p:graphicFrame>
        <p:sp>
          <p:nvSpPr>
            <p:cNvPr id="143" name="CuadroTexto 21">
              <a:extLst>
                <a:ext uri="{FF2B5EF4-FFF2-40B4-BE49-F238E27FC236}">
                  <a16:creationId xmlns:a16="http://schemas.microsoft.com/office/drawing/2014/main" xmlns="" id="{090B68E3-E952-41FA-9DA9-C59D30087158}"/>
                </a:ext>
              </a:extLst>
            </p:cNvPr>
            <p:cNvSpPr txBox="1"/>
            <p:nvPr/>
          </p:nvSpPr>
          <p:spPr>
            <a:xfrm>
              <a:off x="1117196" y="3505784"/>
              <a:ext cx="824763" cy="27699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9,018€</a:t>
              </a:r>
              <a:endParaRPr lang="ca-ES" sz="1200" b="1" dirty="0">
                <a:latin typeface="Cambria" panose="02040503050406030204" pitchFamily="18" charset="0"/>
                <a:ea typeface="Cambria" panose="02040503050406030204" pitchFamily="18" charset="0"/>
              </a:endParaRPr>
            </a:p>
          </p:txBody>
        </p:sp>
      </p:grpSp>
      <p:sp>
        <p:nvSpPr>
          <p:cNvPr id="145" name="Elipse 23">
            <a:extLst>
              <a:ext uri="{FF2B5EF4-FFF2-40B4-BE49-F238E27FC236}">
                <a16:creationId xmlns:a16="http://schemas.microsoft.com/office/drawing/2014/main" xmlns="" id="{AA36293F-BD91-4946-BAB6-07ABD0C0B8F0}"/>
              </a:ext>
            </a:extLst>
          </p:cNvPr>
          <p:cNvSpPr/>
          <p:nvPr/>
        </p:nvSpPr>
        <p:spPr>
          <a:xfrm>
            <a:off x="6679193" y="4385238"/>
            <a:ext cx="147854" cy="144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6" name="Elipse 24">
            <a:extLst>
              <a:ext uri="{FF2B5EF4-FFF2-40B4-BE49-F238E27FC236}">
                <a16:creationId xmlns:a16="http://schemas.microsoft.com/office/drawing/2014/main" xmlns="" id="{465DD6BC-57A6-4074-B4CE-C7B630C4D700}"/>
              </a:ext>
            </a:extLst>
          </p:cNvPr>
          <p:cNvSpPr/>
          <p:nvPr/>
        </p:nvSpPr>
        <p:spPr>
          <a:xfrm>
            <a:off x="8326698" y="4385238"/>
            <a:ext cx="147854"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7" name="Elipse 25">
            <a:extLst>
              <a:ext uri="{FF2B5EF4-FFF2-40B4-BE49-F238E27FC236}">
                <a16:creationId xmlns:a16="http://schemas.microsoft.com/office/drawing/2014/main" xmlns="" id="{4FEA1EDC-6D07-4067-AE3E-A7B0852E834F}"/>
              </a:ext>
            </a:extLst>
          </p:cNvPr>
          <p:cNvSpPr/>
          <p:nvPr/>
        </p:nvSpPr>
        <p:spPr>
          <a:xfrm>
            <a:off x="9981321" y="4385238"/>
            <a:ext cx="147854" cy="144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8" name="CuadroTexto 64">
            <a:extLst>
              <a:ext uri="{FF2B5EF4-FFF2-40B4-BE49-F238E27FC236}">
                <a16:creationId xmlns:a16="http://schemas.microsoft.com/office/drawing/2014/main" xmlns="" id="{C15190A2-4780-4A43-B826-A59C659BBCD3}"/>
              </a:ext>
            </a:extLst>
          </p:cNvPr>
          <p:cNvSpPr txBox="1"/>
          <p:nvPr/>
        </p:nvSpPr>
        <p:spPr>
          <a:xfrm>
            <a:off x="6694488" y="2679411"/>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0,109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149" name="CuadroTexto 65">
            <a:extLst>
              <a:ext uri="{FF2B5EF4-FFF2-40B4-BE49-F238E27FC236}">
                <a16:creationId xmlns:a16="http://schemas.microsoft.com/office/drawing/2014/main" xmlns="" id="{05338555-17D7-4FAB-B3CB-4CB1DE2F7720}"/>
              </a:ext>
            </a:extLst>
          </p:cNvPr>
          <p:cNvSpPr txBox="1"/>
          <p:nvPr/>
        </p:nvSpPr>
        <p:spPr>
          <a:xfrm>
            <a:off x="8446172" y="2679411"/>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0,093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150" name="CuadroTexto 66">
            <a:extLst>
              <a:ext uri="{FF2B5EF4-FFF2-40B4-BE49-F238E27FC236}">
                <a16:creationId xmlns:a16="http://schemas.microsoft.com/office/drawing/2014/main" xmlns="" id="{C9BAF65E-AFBF-4B33-8484-252AC485B8E5}"/>
              </a:ext>
            </a:extLst>
          </p:cNvPr>
          <p:cNvSpPr txBox="1"/>
          <p:nvPr/>
        </p:nvSpPr>
        <p:spPr>
          <a:xfrm>
            <a:off x="10188608" y="2679411"/>
            <a:ext cx="1390084" cy="276999"/>
          </a:xfrm>
          <a:prstGeom prst="rect">
            <a:avLst/>
          </a:prstGeom>
          <a:noFill/>
        </p:spPr>
        <p:txBody>
          <a:bodyPr wrap="square" rtlCol="0">
            <a:spAutoFit/>
          </a:bodyPr>
          <a:lstStyle/>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0,155 </a:t>
            </a:r>
            <a:r>
              <a:rPr lang="ca-ES" sz="1200" b="1" dirty="0">
                <a:latin typeface="Cambria" panose="02040503050406030204" pitchFamily="18" charset="0"/>
                <a:ea typeface="Cambria" panose="02040503050406030204" pitchFamily="18" charset="0"/>
              </a:rPr>
              <a:t>€/</a:t>
            </a:r>
            <a:r>
              <a:rPr lang="ca-ES" sz="1200" b="1" dirty="0" err="1">
                <a:latin typeface="Cambria" panose="02040503050406030204" pitchFamily="18" charset="0"/>
                <a:ea typeface="Cambria" panose="02040503050406030204" pitchFamily="18" charset="0"/>
              </a:rPr>
              <a:t>veh·km</a:t>
            </a:r>
            <a:endParaRPr lang="ca-ES" sz="1200" b="1" dirty="0">
              <a:latin typeface="Cambria" panose="02040503050406030204" pitchFamily="18" charset="0"/>
              <a:ea typeface="Cambria" panose="02040503050406030204" pitchFamily="18" charset="0"/>
            </a:endParaRPr>
          </a:p>
        </p:txBody>
      </p:sp>
      <p:sp>
        <p:nvSpPr>
          <p:cNvPr id="16" name="Rectángulo 15">
            <a:extLst>
              <a:ext uri="{FF2B5EF4-FFF2-40B4-BE49-F238E27FC236}">
                <a16:creationId xmlns:a16="http://schemas.microsoft.com/office/drawing/2014/main" xmlns="" id="{213F8BF6-D66C-4692-8C08-30F37F34FB8D}"/>
              </a:ext>
            </a:extLst>
          </p:cNvPr>
          <p:cNvSpPr/>
          <p:nvPr/>
        </p:nvSpPr>
        <p:spPr>
          <a:xfrm>
            <a:off x="620865" y="986751"/>
            <a:ext cx="11194042"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203864"/>
                </a:solidFill>
                <a:latin typeface="Cambria" panose="02040503050406030204" pitchFamily="18" charset="0"/>
                <a:ea typeface="Cambria" panose="02040503050406030204" pitchFamily="18" charset="0"/>
              </a:rPr>
              <a:t>Cas : Porte-voitures, longueur 694 m et locomotive électrique. 25 wagons, 250 voitures, charge utile 538 T </a:t>
            </a:r>
            <a:r>
              <a:rPr lang="ca-ES" sz="2000" dirty="0" smtClean="0">
                <a:solidFill>
                  <a:srgbClr val="203864"/>
                </a:solidFill>
                <a:latin typeface="Cambria" panose="02040503050406030204" pitchFamily="18" charset="0"/>
                <a:ea typeface="Cambria" panose="02040503050406030204" pitchFamily="18" charset="0"/>
              </a:rPr>
              <a:t>. </a:t>
            </a:r>
            <a:endParaRPr lang="ca-ES" sz="2000" dirty="0">
              <a:solidFill>
                <a:srgbClr val="203864"/>
              </a:solidFill>
              <a:latin typeface="Cambria" panose="02040503050406030204" pitchFamily="18" charset="0"/>
              <a:ea typeface="Cambria" panose="02040503050406030204" pitchFamily="18" charset="0"/>
            </a:endParaRPr>
          </a:p>
        </p:txBody>
      </p:sp>
      <p:grpSp>
        <p:nvGrpSpPr>
          <p:cNvPr id="54" name="Grupo 53">
            <a:extLst>
              <a:ext uri="{FF2B5EF4-FFF2-40B4-BE49-F238E27FC236}">
                <a16:creationId xmlns:a16="http://schemas.microsoft.com/office/drawing/2014/main" xmlns="" id="{F2A2E019-3727-485B-B61D-BDC8B5E8A5DF}"/>
              </a:ext>
            </a:extLst>
          </p:cNvPr>
          <p:cNvGrpSpPr>
            <a:grpSpLocks noChangeAspect="1"/>
          </p:cNvGrpSpPr>
          <p:nvPr/>
        </p:nvGrpSpPr>
        <p:grpSpPr>
          <a:xfrm>
            <a:off x="57060" y="1355464"/>
            <a:ext cx="4114462" cy="4714758"/>
            <a:chOff x="484005" y="2006320"/>
            <a:chExt cx="3468730" cy="3974814"/>
          </a:xfrm>
        </p:grpSpPr>
        <p:pic>
          <p:nvPicPr>
            <p:cNvPr id="44" name="Imagen 43" descr="Imagen que contiene texto, mapa&#10;&#10;Descripción generada automáticamente">
              <a:extLst>
                <a:ext uri="{FF2B5EF4-FFF2-40B4-BE49-F238E27FC236}">
                  <a16:creationId xmlns:a16="http://schemas.microsoft.com/office/drawing/2014/main" xmlns="" id="{1F459A7E-EF06-4EA6-AE79-B53788E463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18" t="4434" r="20073" b="2222"/>
            <a:stretch/>
          </p:blipFill>
          <p:spPr>
            <a:xfrm>
              <a:off x="484005" y="2006320"/>
              <a:ext cx="3409454" cy="3974814"/>
            </a:xfrm>
            <a:prstGeom prst="rect">
              <a:avLst/>
            </a:prstGeom>
          </p:spPr>
        </p:pic>
        <p:sp>
          <p:nvSpPr>
            <p:cNvPr id="46" name="Rectángulo 45">
              <a:extLst>
                <a:ext uri="{FF2B5EF4-FFF2-40B4-BE49-F238E27FC236}">
                  <a16:creationId xmlns:a16="http://schemas.microsoft.com/office/drawing/2014/main" xmlns="" id="{4E278CA4-A80A-405B-AB88-17D438174BCE}"/>
                </a:ext>
              </a:extLst>
            </p:cNvPr>
            <p:cNvSpPr/>
            <p:nvPr/>
          </p:nvSpPr>
          <p:spPr>
            <a:xfrm>
              <a:off x="1858966" y="2616856"/>
              <a:ext cx="1088568" cy="307777"/>
            </a:xfrm>
            <a:prstGeom prst="rect">
              <a:avLst/>
            </a:prstGeom>
          </p:spPr>
          <p:txBody>
            <a:bodyPr wrap="none">
              <a:spAutoFit/>
            </a:bodyPr>
            <a:lstStyle/>
            <a:p>
              <a:r>
                <a:rPr lang="ca-ES" sz="1400" b="1" dirty="0">
                  <a:solidFill>
                    <a:srgbClr val="E7E6E6">
                      <a:lumMod val="25000"/>
                    </a:srgbClr>
                  </a:solidFill>
                  <a:latin typeface="Cambria" panose="02040503050406030204" pitchFamily="18" charset="0"/>
                  <a:ea typeface="Cambria" panose="02040503050406030204" pitchFamily="18" charset="0"/>
                </a:rPr>
                <a:t>OCCITÀNIA</a:t>
              </a:r>
              <a:endParaRPr lang="ca-ES" b="1" dirty="0"/>
            </a:p>
          </p:txBody>
        </p:sp>
        <p:sp>
          <p:nvSpPr>
            <p:cNvPr id="47" name="Rectángulo 46">
              <a:extLst>
                <a:ext uri="{FF2B5EF4-FFF2-40B4-BE49-F238E27FC236}">
                  <a16:creationId xmlns:a16="http://schemas.microsoft.com/office/drawing/2014/main" xmlns="" id="{55ECAB24-CD17-46E9-AC7F-B01ADAE03D35}"/>
                </a:ext>
              </a:extLst>
            </p:cNvPr>
            <p:cNvSpPr/>
            <p:nvPr/>
          </p:nvSpPr>
          <p:spPr>
            <a:xfrm>
              <a:off x="696807" y="4811263"/>
              <a:ext cx="1148135" cy="307777"/>
            </a:xfrm>
            <a:prstGeom prst="rect">
              <a:avLst/>
            </a:prstGeom>
          </p:spPr>
          <p:txBody>
            <a:bodyPr wrap="none">
              <a:spAutoFit/>
            </a:bodyPr>
            <a:lstStyle/>
            <a:p>
              <a:r>
                <a:rPr lang="ca-ES" sz="1400" b="1" dirty="0">
                  <a:solidFill>
                    <a:srgbClr val="E7E6E6">
                      <a:lumMod val="25000"/>
                    </a:srgbClr>
                  </a:solidFill>
                  <a:latin typeface="Cambria" panose="02040503050406030204" pitchFamily="18" charset="0"/>
                  <a:ea typeface="Cambria" panose="02040503050406030204" pitchFamily="18" charset="0"/>
                </a:rPr>
                <a:t>CATALUNYA</a:t>
              </a:r>
              <a:endParaRPr lang="ca-ES" b="1" dirty="0"/>
            </a:p>
          </p:txBody>
        </p:sp>
        <p:sp>
          <p:nvSpPr>
            <p:cNvPr id="48" name="Rectángulo 47">
              <a:extLst>
                <a:ext uri="{FF2B5EF4-FFF2-40B4-BE49-F238E27FC236}">
                  <a16:creationId xmlns:a16="http://schemas.microsoft.com/office/drawing/2014/main" xmlns="" id="{FDCF5505-8340-401D-916A-B2992CFFBA81}"/>
                </a:ext>
              </a:extLst>
            </p:cNvPr>
            <p:cNvSpPr/>
            <p:nvPr/>
          </p:nvSpPr>
          <p:spPr>
            <a:xfrm>
              <a:off x="2188378" y="5099401"/>
              <a:ext cx="951479"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Barcelona</a:t>
              </a:r>
              <a:endParaRPr lang="ca-ES" dirty="0"/>
            </a:p>
          </p:txBody>
        </p:sp>
        <p:sp>
          <p:nvSpPr>
            <p:cNvPr id="49" name="Rectángulo 48">
              <a:extLst>
                <a:ext uri="{FF2B5EF4-FFF2-40B4-BE49-F238E27FC236}">
                  <a16:creationId xmlns:a16="http://schemas.microsoft.com/office/drawing/2014/main" xmlns="" id="{4EB9E78A-D079-4081-B7B2-18D2FAF7DE14}"/>
                </a:ext>
              </a:extLst>
            </p:cNvPr>
            <p:cNvSpPr/>
            <p:nvPr/>
          </p:nvSpPr>
          <p:spPr>
            <a:xfrm>
              <a:off x="2653249" y="3899159"/>
              <a:ext cx="973215"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Perpignan</a:t>
              </a:r>
              <a:endParaRPr lang="ca-ES" dirty="0"/>
            </a:p>
          </p:txBody>
        </p:sp>
        <p:sp>
          <p:nvSpPr>
            <p:cNvPr id="50" name="Rectángulo 49">
              <a:extLst>
                <a:ext uri="{FF2B5EF4-FFF2-40B4-BE49-F238E27FC236}">
                  <a16:creationId xmlns:a16="http://schemas.microsoft.com/office/drawing/2014/main" xmlns="" id="{1B0C5CDB-099D-482D-8C84-0C9CBFD5CBDB}"/>
                </a:ext>
              </a:extLst>
            </p:cNvPr>
            <p:cNvSpPr/>
            <p:nvPr/>
          </p:nvSpPr>
          <p:spPr>
            <a:xfrm>
              <a:off x="869915" y="3146875"/>
              <a:ext cx="877035" cy="307777"/>
            </a:xfrm>
            <a:prstGeom prst="rect">
              <a:avLst/>
            </a:prstGeom>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Toulouse</a:t>
              </a:r>
              <a:endParaRPr lang="ca-ES" dirty="0"/>
            </a:p>
          </p:txBody>
        </p:sp>
        <p:sp>
          <p:nvSpPr>
            <p:cNvPr id="51" name="Rectángulo 50">
              <a:extLst>
                <a:ext uri="{FF2B5EF4-FFF2-40B4-BE49-F238E27FC236}">
                  <a16:creationId xmlns:a16="http://schemas.microsoft.com/office/drawing/2014/main" xmlns="" id="{947377CF-FD85-47AC-886E-0C9A00D43B2E}"/>
                </a:ext>
              </a:extLst>
            </p:cNvPr>
            <p:cNvSpPr/>
            <p:nvPr/>
          </p:nvSpPr>
          <p:spPr>
            <a:xfrm>
              <a:off x="2231672" y="3240012"/>
              <a:ext cx="924973" cy="279798"/>
            </a:xfrm>
            <a:prstGeom prst="rect">
              <a:avLst/>
            </a:prstGeom>
            <a:solidFill>
              <a:srgbClr val="E1E1E1"/>
            </a:solidFill>
          </p:spPr>
          <p:txBody>
            <a:bodyPr wrap="none">
              <a:spAutoFit/>
            </a:bodyPr>
            <a:lstStyle/>
            <a:p>
              <a:r>
                <a:rPr lang="ca-ES" sz="1400" dirty="0">
                  <a:solidFill>
                    <a:srgbClr val="E7E6E6">
                      <a:lumMod val="25000"/>
                    </a:srgbClr>
                  </a:solidFill>
                  <a:latin typeface="Cambria" panose="02040503050406030204" pitchFamily="18" charset="0"/>
                  <a:ea typeface="Cambria" panose="02040503050406030204" pitchFamily="18" charset="0"/>
                </a:rPr>
                <a:t>UIC, 210 km</a:t>
              </a:r>
              <a:endParaRPr lang="ca-ES" dirty="0"/>
            </a:p>
          </p:txBody>
        </p:sp>
        <p:sp>
          <p:nvSpPr>
            <p:cNvPr id="52" name="Rectángulo 51">
              <a:extLst>
                <a:ext uri="{FF2B5EF4-FFF2-40B4-BE49-F238E27FC236}">
                  <a16:creationId xmlns:a16="http://schemas.microsoft.com/office/drawing/2014/main" xmlns="" id="{8805CCF1-B4B2-4098-8074-EF72F96EBFCA}"/>
                </a:ext>
              </a:extLst>
            </p:cNvPr>
            <p:cNvSpPr/>
            <p:nvPr/>
          </p:nvSpPr>
          <p:spPr>
            <a:xfrm>
              <a:off x="2887334" y="4386192"/>
              <a:ext cx="1065401" cy="279798"/>
            </a:xfrm>
            <a:prstGeom prst="rect">
              <a:avLst/>
            </a:prstGeom>
            <a:solidFill>
              <a:srgbClr val="828282"/>
            </a:solidFill>
          </p:spPr>
          <p:txBody>
            <a:bodyPr wrap="none">
              <a:spAutoFit/>
            </a:bodyPr>
            <a:lstStyle/>
            <a:p>
              <a:r>
                <a:rPr lang="ca-ES" sz="1400" dirty="0">
                  <a:solidFill>
                    <a:schemeClr val="bg1"/>
                  </a:solidFill>
                  <a:latin typeface="Cambria" panose="02040503050406030204" pitchFamily="18" charset="0"/>
                  <a:ea typeface="Cambria" panose="02040503050406030204" pitchFamily="18" charset="0"/>
                </a:rPr>
                <a:t>Ibèric, 233 km</a:t>
              </a:r>
              <a:endParaRPr lang="ca-ES" dirty="0">
                <a:solidFill>
                  <a:schemeClr val="bg1"/>
                </a:solidFill>
              </a:endParaRPr>
            </a:p>
          </p:txBody>
        </p:sp>
        <p:sp>
          <p:nvSpPr>
            <p:cNvPr id="53" name="Rectángulo 52">
              <a:extLst>
                <a:ext uri="{FF2B5EF4-FFF2-40B4-BE49-F238E27FC236}">
                  <a16:creationId xmlns:a16="http://schemas.microsoft.com/office/drawing/2014/main" xmlns="" id="{1D263660-A1D6-4225-B206-25373FC1225F}"/>
                </a:ext>
              </a:extLst>
            </p:cNvPr>
            <p:cNvSpPr/>
            <p:nvPr/>
          </p:nvSpPr>
          <p:spPr>
            <a:xfrm>
              <a:off x="1381427" y="4271898"/>
              <a:ext cx="924973" cy="279798"/>
            </a:xfrm>
            <a:prstGeom prst="rect">
              <a:avLst/>
            </a:prstGeom>
            <a:solidFill>
              <a:srgbClr val="00A27E"/>
            </a:solidFill>
          </p:spPr>
          <p:txBody>
            <a:bodyPr wrap="none">
              <a:spAutoFit/>
            </a:bodyPr>
            <a:lstStyle/>
            <a:p>
              <a:r>
                <a:rPr lang="ca-ES" sz="1400" dirty="0">
                  <a:solidFill>
                    <a:schemeClr val="bg1"/>
                  </a:solidFill>
                  <a:latin typeface="Cambria" panose="02040503050406030204" pitchFamily="18" charset="0"/>
                  <a:ea typeface="Cambria" panose="02040503050406030204" pitchFamily="18" charset="0"/>
                </a:rPr>
                <a:t>UIC, 205 km</a:t>
              </a:r>
              <a:endParaRPr lang="ca-ES" dirty="0">
                <a:solidFill>
                  <a:schemeClr val="bg1"/>
                </a:solidFill>
              </a:endParaRPr>
            </a:p>
          </p:txBody>
        </p:sp>
      </p:grpSp>
      <p:grpSp>
        <p:nvGrpSpPr>
          <p:cNvPr id="55" name="Grupo 50">
            <a:extLst>
              <a:ext uri="{FF2B5EF4-FFF2-40B4-BE49-F238E27FC236}">
                <a16:creationId xmlns="" xmlns:a16="http://schemas.microsoft.com/office/drawing/2014/main" id="{875AB260-EBDF-4D45-88A0-3300A1B7C5D0}"/>
              </a:ext>
            </a:extLst>
          </p:cNvPr>
          <p:cNvGrpSpPr/>
          <p:nvPr/>
        </p:nvGrpSpPr>
        <p:grpSpPr>
          <a:xfrm>
            <a:off x="3951017" y="1617829"/>
            <a:ext cx="8007617" cy="4525795"/>
            <a:chOff x="3851570" y="1681249"/>
            <a:chExt cx="8007617" cy="4445204"/>
          </a:xfrm>
        </p:grpSpPr>
        <p:sp>
          <p:nvSpPr>
            <p:cNvPr id="56" name="Rectángulo 55">
              <a:extLst>
                <a:ext uri="{FF2B5EF4-FFF2-40B4-BE49-F238E27FC236}">
                  <a16:creationId xmlns="" xmlns:a16="http://schemas.microsoft.com/office/drawing/2014/main" id="{F6139C35-2538-4F9F-943B-E9DA1A89FEAE}"/>
                </a:ext>
              </a:extLst>
            </p:cNvPr>
            <p:cNvSpPr/>
            <p:nvPr/>
          </p:nvSpPr>
          <p:spPr>
            <a:xfrm>
              <a:off x="4167325" y="1681249"/>
              <a:ext cx="7691862" cy="4445204"/>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7" name="CuadroTexto 57">
              <a:extLst>
                <a:ext uri="{FF2B5EF4-FFF2-40B4-BE49-F238E27FC236}">
                  <a16:creationId xmlns="" xmlns:a16="http://schemas.microsoft.com/office/drawing/2014/main" id="{10CF1EAF-8E8B-4558-9C87-6299A29A1428}"/>
                </a:ext>
              </a:extLst>
            </p:cNvPr>
            <p:cNvSpPr txBox="1"/>
            <p:nvPr/>
          </p:nvSpPr>
          <p:spPr>
            <a:xfrm>
              <a:off x="3851570" y="1813395"/>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smtClean="0">
                  <a:solidFill>
                    <a:schemeClr val="bg1"/>
                  </a:solidFill>
                  <a:latin typeface="Cambria" panose="02040503050406030204" pitchFamily="18" charset="0"/>
                  <a:ea typeface="Cambria" panose="02040503050406030204" pitchFamily="18" charset="0"/>
                </a:rPr>
                <a:t>Barcelona-Perpinyà</a:t>
              </a:r>
              <a:endParaRPr lang="ca-ES" sz="1600" b="1" dirty="0">
                <a:solidFill>
                  <a:schemeClr val="bg1"/>
                </a:solidFill>
                <a:latin typeface="Cambria" panose="02040503050406030204" pitchFamily="18" charset="0"/>
                <a:ea typeface="Cambria" panose="02040503050406030204" pitchFamily="18" charset="0"/>
              </a:endParaRPr>
            </a:p>
          </p:txBody>
        </p:sp>
      </p:grpSp>
      <p:sp>
        <p:nvSpPr>
          <p:cNvPr id="88" name="CuadroTexto 137">
            <a:extLst>
              <a:ext uri="{FF2B5EF4-FFF2-40B4-BE49-F238E27FC236}">
                <a16:creationId xmlns:a16="http://schemas.microsoft.com/office/drawing/2014/main" xmlns="" id="{C035EDAB-FE10-440B-B866-10C97BED3422}"/>
              </a:ext>
            </a:extLst>
          </p:cNvPr>
          <p:cNvSpPr txBox="1"/>
          <p:nvPr/>
        </p:nvSpPr>
        <p:spPr>
          <a:xfrm>
            <a:off x="4809075" y="2282182"/>
            <a:ext cx="1516256" cy="381964"/>
          </a:xfrm>
          <a:prstGeom prst="rect">
            <a:avLst/>
          </a:prstGeom>
          <a:solidFill>
            <a:schemeClr val="accent1">
              <a:lumMod val="20000"/>
              <a:lumOff val="80000"/>
            </a:schemeClr>
          </a:solidFill>
        </p:spPr>
        <p:txBody>
          <a:bodyPr wrap="square" lIns="0" rIns="0" numCol="1" rtlCol="0">
            <a:noAutofit/>
          </a:bodyPr>
          <a:lstStyle/>
          <a:p>
            <a:pPr marL="0" lvl="1" algn="ctr" defTabSz="180000">
              <a:spcAft>
                <a:spcPts val="600"/>
              </a:spcAft>
              <a:tabLst>
                <a:tab pos="180000" algn="l"/>
              </a:tabLst>
            </a:pPr>
            <a:r>
              <a:rPr lang="fr-FR" sz="1100" b="1" dirty="0">
                <a:latin typeface="Cambria" panose="02040503050406030204" pitchFamily="18" charset="0"/>
                <a:ea typeface="Cambria" panose="02040503050406030204" pitchFamily="18" charset="0"/>
              </a:rPr>
              <a:t>Porte-voitures, charge utile 40 T de 6 voitures</a:t>
            </a:r>
            <a:endParaRPr lang="ca-ES" sz="1100" b="1" dirty="0">
              <a:latin typeface="Cambria" panose="02040503050406030204" pitchFamily="18" charset="0"/>
              <a:ea typeface="Cambria" panose="02040503050406030204" pitchFamily="18" charset="0"/>
            </a:endParaRPr>
          </a:p>
        </p:txBody>
      </p:sp>
      <p:sp>
        <p:nvSpPr>
          <p:cNvPr id="89" name="CuadroTexto 137">
            <a:extLst>
              <a:ext uri="{FF2B5EF4-FFF2-40B4-BE49-F238E27FC236}">
                <a16:creationId xmlns:a16="http://schemas.microsoft.com/office/drawing/2014/main" xmlns="" id="{C035EDAB-FE10-440B-B866-10C97BED3422}"/>
              </a:ext>
            </a:extLst>
          </p:cNvPr>
          <p:cNvSpPr txBox="1"/>
          <p:nvPr/>
        </p:nvSpPr>
        <p:spPr>
          <a:xfrm>
            <a:off x="4667736" y="3965742"/>
            <a:ext cx="1798935" cy="640181"/>
          </a:xfrm>
          <a:prstGeom prst="rect">
            <a:avLst/>
          </a:prstGeom>
          <a:noFill/>
        </p:spPr>
        <p:txBody>
          <a:bodyPr wrap="square" lIns="0" rIns="0" numCol="1" rtlCol="0">
            <a:noAutofit/>
          </a:bodyPr>
          <a:lstStyle/>
          <a:p>
            <a:pPr marL="0" lvl="1" algn="ctr" defTabSz="180000">
              <a:spcAft>
                <a:spcPts val="600"/>
              </a:spcAft>
              <a:tabLst>
                <a:tab pos="180000" algn="l"/>
              </a:tabLst>
            </a:pPr>
            <a:r>
              <a:rPr lang="fr-FR" sz="1100" dirty="0">
                <a:latin typeface="Cambria" panose="02040503050406030204" pitchFamily="18" charset="0"/>
                <a:ea typeface="Cambria" panose="02040503050406030204" pitchFamily="18" charset="0"/>
              </a:rPr>
              <a:t>Source : Observatoire des coûts du transport de marchandises. MIFO.  Janvier 2019</a:t>
            </a:r>
            <a:endParaRPr lang="ca-ES" sz="1100" dirty="0">
              <a:latin typeface="Cambria" panose="02040503050406030204" pitchFamily="18" charset="0"/>
              <a:ea typeface="Cambria" panose="02040503050406030204" pitchFamily="18" charset="0"/>
            </a:endParaRPr>
          </a:p>
        </p:txBody>
      </p:sp>
      <p:sp>
        <p:nvSpPr>
          <p:cNvPr id="90" name="CuadroTexto 28">
            <a:extLst>
              <a:ext uri="{FF2B5EF4-FFF2-40B4-BE49-F238E27FC236}">
                <a16:creationId xmlns="" xmlns:a16="http://schemas.microsoft.com/office/drawing/2014/main" id="{F0C5606F-B6B2-4BE2-8C06-3DA08C5EE5C0}"/>
              </a:ext>
            </a:extLst>
          </p:cNvPr>
          <p:cNvSpPr txBox="1"/>
          <p:nvPr/>
        </p:nvSpPr>
        <p:spPr>
          <a:xfrm>
            <a:off x="4645662" y="3081698"/>
            <a:ext cx="1843082" cy="53860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dirty="0" smtClean="0">
                <a:latin typeface="Cambria" panose="02040503050406030204" pitchFamily="18" charset="0"/>
                <a:ea typeface="Cambria" panose="02040503050406030204" pitchFamily="18" charset="0"/>
              </a:rPr>
              <a:t>198 km x 0,8092 €/km </a:t>
            </a:r>
            <a:r>
              <a:rPr lang="ca-ES" sz="1200" b="1" dirty="0" smtClean="0">
                <a:latin typeface="Cambria" panose="02040503050406030204" pitchFamily="18" charset="0"/>
                <a:ea typeface="Cambria" panose="02040503050406030204" pitchFamily="18" charset="0"/>
              </a:rPr>
              <a:t>= </a:t>
            </a:r>
          </a:p>
          <a:p>
            <a:pPr marL="0" lvl="1" algn="ctr"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160 €</a:t>
            </a:r>
          </a:p>
        </p:txBody>
      </p:sp>
      <p:sp>
        <p:nvSpPr>
          <p:cNvPr id="4" name="Rectangle 3"/>
          <p:cNvSpPr/>
          <p:nvPr/>
        </p:nvSpPr>
        <p:spPr>
          <a:xfrm>
            <a:off x="4913595" y="2679767"/>
            <a:ext cx="1307217" cy="276999"/>
          </a:xfrm>
          <a:prstGeom prst="rect">
            <a:avLst/>
          </a:prstGeom>
        </p:spPr>
        <p:txBody>
          <a:bodyPr wrap="none">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0,134 €/</a:t>
            </a:r>
            <a:r>
              <a:rPr lang="ca-ES" sz="1200" b="1" dirty="0" err="1">
                <a:latin typeface="Cambria" panose="02040503050406030204" pitchFamily="18" charset="0"/>
                <a:ea typeface="Cambria" panose="02040503050406030204" pitchFamily="18" charset="0"/>
              </a:rPr>
              <a:t>veh</a:t>
            </a:r>
            <a:r>
              <a:rPr lang="ca-ES" sz="1200" b="1" dirty="0">
                <a:latin typeface="Cambria" panose="02040503050406030204" pitchFamily="18" charset="0"/>
                <a:ea typeface="Cambria" panose="02040503050406030204" pitchFamily="18" charset="0"/>
              </a:rPr>
              <a:t> km</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294" y="4773879"/>
            <a:ext cx="18288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721" y="4773879"/>
            <a:ext cx="182245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1182" y="4785785"/>
            <a:ext cx="18161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4443" y="4785785"/>
            <a:ext cx="183515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Gráfico 136" descr="Camión">
            <a:extLst>
              <a:ext uri="{FF2B5EF4-FFF2-40B4-BE49-F238E27FC236}">
                <a16:creationId xmlns:a16="http://schemas.microsoft.com/office/drawing/2014/main" xmlns="" id="{F323644C-5958-4750-A8C5-5F69309A1EF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503785" y="2147914"/>
            <a:ext cx="320492" cy="320492"/>
          </a:xfrm>
          <a:prstGeom prst="rect">
            <a:avLst/>
          </a:prstGeom>
        </p:spPr>
      </p:pic>
      <p:pic>
        <p:nvPicPr>
          <p:cNvPr id="103" name="Gráfico 139" descr="Tren">
            <a:extLst>
              <a:ext uri="{FF2B5EF4-FFF2-40B4-BE49-F238E27FC236}">
                <a16:creationId xmlns:a16="http://schemas.microsoft.com/office/drawing/2014/main" xmlns="" id="{68A4BE5C-BDD5-444A-8C97-7AA09DF15FC5}"/>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5215"/>
          <a:stretch/>
        </p:blipFill>
        <p:spPr>
          <a:xfrm>
            <a:off x="6495217" y="2166964"/>
            <a:ext cx="264794" cy="250982"/>
          </a:xfrm>
          <a:prstGeom prst="rect">
            <a:avLst/>
          </a:prstGeom>
        </p:spPr>
      </p:pic>
      <p:pic>
        <p:nvPicPr>
          <p:cNvPr id="104" name="Gráfico 139" descr="Tren">
            <a:extLst>
              <a:ext uri="{FF2B5EF4-FFF2-40B4-BE49-F238E27FC236}">
                <a16:creationId xmlns:a16="http://schemas.microsoft.com/office/drawing/2014/main" xmlns="" id="{68A4BE5C-BDD5-444A-8C97-7AA09DF15FC5}"/>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5215"/>
          <a:stretch/>
        </p:blipFill>
        <p:spPr>
          <a:xfrm>
            <a:off x="9983808" y="2166964"/>
            <a:ext cx="264794" cy="250982"/>
          </a:xfrm>
          <a:prstGeom prst="rect">
            <a:avLst/>
          </a:prstGeom>
        </p:spPr>
      </p:pic>
      <p:pic>
        <p:nvPicPr>
          <p:cNvPr id="105" name="Gráfico 139" descr="Tren">
            <a:extLst>
              <a:ext uri="{FF2B5EF4-FFF2-40B4-BE49-F238E27FC236}">
                <a16:creationId xmlns:a16="http://schemas.microsoft.com/office/drawing/2014/main" xmlns="" id="{68A4BE5C-BDD5-444A-8C97-7AA09DF15FC5}"/>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b="5215"/>
          <a:stretch/>
        </p:blipFill>
        <p:spPr>
          <a:xfrm>
            <a:off x="8292878" y="2166964"/>
            <a:ext cx="264794" cy="250982"/>
          </a:xfrm>
          <a:prstGeom prst="rect">
            <a:avLst/>
          </a:prstGeom>
        </p:spPr>
      </p:pic>
      <p:sp>
        <p:nvSpPr>
          <p:cNvPr id="5" name="Rectangle 4"/>
          <p:cNvSpPr/>
          <p:nvPr/>
        </p:nvSpPr>
        <p:spPr>
          <a:xfrm>
            <a:off x="9616002" y="1376657"/>
            <a:ext cx="2378728" cy="276999"/>
          </a:xfrm>
          <a:prstGeom prst="rect">
            <a:avLst/>
          </a:prstGeom>
        </p:spPr>
        <p:txBody>
          <a:bodyPr wrap="none">
            <a:spAutoFit/>
          </a:bodyPr>
          <a:lstStyle/>
          <a:p>
            <a:pPr algn="r"/>
            <a:r>
              <a:rPr lang="ca-ES" sz="1200" i="1" dirty="0">
                <a:solidFill>
                  <a:srgbClr val="203864"/>
                </a:solidFill>
                <a:latin typeface="Cambria" panose="02040503050406030204" pitchFamily="18" charset="0"/>
                <a:ea typeface="Cambria" panose="02040503050406030204" pitchFamily="18" charset="0"/>
              </a:rPr>
              <a:t> </a:t>
            </a:r>
            <a:r>
              <a:rPr lang="fr-FR" sz="1200" i="1" dirty="0">
                <a:solidFill>
                  <a:srgbClr val="203864"/>
                </a:solidFill>
                <a:latin typeface="Cambria" panose="02040503050406030204" pitchFamily="18" charset="0"/>
                <a:ea typeface="Cambria" panose="02040503050406030204" pitchFamily="18" charset="0"/>
              </a:rPr>
              <a:t>Il n'inclut pas les frais de terminal</a:t>
            </a:r>
            <a:endParaRPr lang="ca-ES" sz="1200" i="1" dirty="0"/>
          </a:p>
        </p:txBody>
      </p:sp>
      <p:sp>
        <p:nvSpPr>
          <p:cNvPr id="58"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3. </a:t>
            </a:r>
            <a:r>
              <a:rPr lang="fr-FR" sz="2400" dirty="0">
                <a:solidFill>
                  <a:schemeClr val="bg1"/>
                </a:solidFill>
                <a:latin typeface="Cambria" panose="02040503050406030204" pitchFamily="18" charset="0"/>
                <a:ea typeface="Cambria" panose="02040503050406030204" pitchFamily="18" charset="0"/>
              </a:rPr>
              <a:t>Cas pratiques : calcul appliqué aux trajets de référence</a:t>
            </a:r>
            <a:endParaRPr lang="ca-ES" sz="2400" dirty="0">
              <a:solidFill>
                <a:schemeClr val="bg1"/>
              </a:solidFill>
              <a:latin typeface="Cambria" panose="02040503050406030204" pitchFamily="18" charset="0"/>
              <a:ea typeface="Cambria" panose="02040503050406030204" pitchFamily="18" charset="0"/>
            </a:endParaRPr>
          </a:p>
        </p:txBody>
      </p:sp>
      <p:sp>
        <p:nvSpPr>
          <p:cNvPr id="59" name="CuadroTexto 102">
            <a:extLst>
              <a:ext uri="{FF2B5EF4-FFF2-40B4-BE49-F238E27FC236}">
                <a16:creationId xmlns="" xmlns:a16="http://schemas.microsoft.com/office/drawing/2014/main" id="{851BC739-31AC-4FDF-A2AD-1488C41FC399}"/>
              </a:ext>
            </a:extLst>
          </p:cNvPr>
          <p:cNvSpPr txBox="1"/>
          <p:nvPr/>
        </p:nvSpPr>
        <p:spPr>
          <a:xfrm>
            <a:off x="6856177" y="4312556"/>
            <a:ext cx="4941818" cy="409684"/>
          </a:xfrm>
          <a:prstGeom prst="rect">
            <a:avLst/>
          </a:prstGeom>
          <a:noFill/>
        </p:spPr>
        <p:txBody>
          <a:bodyPr wrap="square" lIns="0" rIns="0" numCol="3"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Barcelone-Frontière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Passage</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frontalier</a:t>
            </a:r>
            <a:endParaRPr lang="ca-ES" sz="1200" b="1" dirty="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Frontière-Perpignan</a:t>
            </a:r>
            <a:endParaRPr lang="ca-E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93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8232651C-EC4C-4B5F-BF2F-E6737F651434}"/>
              </a:ext>
            </a:extLst>
          </p:cNvPr>
          <p:cNvSpPr/>
          <p:nvPr/>
        </p:nvSpPr>
        <p:spPr>
          <a:xfrm>
            <a:off x="445272" y="304122"/>
            <a:ext cx="1096567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4</a:t>
            </a:r>
            <a:r>
              <a:rPr lang="ca-ES" sz="2400" dirty="0" smtClean="0">
                <a:solidFill>
                  <a:schemeClr val="bg1"/>
                </a:solidFill>
                <a:latin typeface="Cambria" panose="02040503050406030204" pitchFamily="18" charset="0"/>
                <a:ea typeface="Cambria" panose="02040503050406030204" pitchFamily="18" charset="0"/>
              </a:rPr>
              <a:t>. </a:t>
            </a:r>
            <a:r>
              <a:rPr lang="ca-ES" sz="2400" dirty="0" err="1">
                <a:solidFill>
                  <a:schemeClr val="bg1"/>
                </a:solidFill>
                <a:latin typeface="Cambria" panose="02040503050406030204" pitchFamily="18" charset="0"/>
                <a:ea typeface="Cambria" panose="02040503050406030204" pitchFamily="18" charset="0"/>
              </a:rPr>
              <a:t>Quelques</a:t>
            </a:r>
            <a:r>
              <a:rPr lang="ca-ES" sz="2400" dirty="0">
                <a:solidFill>
                  <a:schemeClr val="bg1"/>
                </a:solidFill>
                <a:latin typeface="Cambria" panose="02040503050406030204" pitchFamily="18" charset="0"/>
                <a:ea typeface="Cambria" panose="02040503050406030204" pitchFamily="18" charset="0"/>
              </a:rPr>
              <a:t> notes</a:t>
            </a:r>
            <a:endParaRPr lang="ca-ES" sz="2400" dirty="0">
              <a:solidFill>
                <a:schemeClr val="bg1"/>
              </a:solidFill>
              <a:latin typeface="Cambria" panose="02040503050406030204" pitchFamily="18" charset="0"/>
              <a:ea typeface="Cambria" panose="02040503050406030204" pitchFamily="18" charset="0"/>
            </a:endParaRPr>
          </a:p>
        </p:txBody>
      </p:sp>
      <p:sp>
        <p:nvSpPr>
          <p:cNvPr id="2" name="QuadreDeText 1"/>
          <p:cNvSpPr txBox="1"/>
          <p:nvPr/>
        </p:nvSpPr>
        <p:spPr>
          <a:xfrm>
            <a:off x="733926" y="1058013"/>
            <a:ext cx="10677024" cy="5355312"/>
          </a:xfrm>
          <a:prstGeom prst="rect">
            <a:avLst/>
          </a:prstGeom>
          <a:noFill/>
        </p:spPr>
        <p:txBody>
          <a:bodyPr wrap="square" rtlCol="0">
            <a:spAutoFit/>
          </a:bodyPr>
          <a:lstStyle/>
          <a:p>
            <a:r>
              <a:rPr lang="fr-FR" dirty="0"/>
              <a:t>En tant qu'Observatoire : il convient de se concentrer davantage sur la variation des hypothèses (type de wagon, locomotive, etc.) que sur l'augmentation des coûts, qui sont beaucoup plus stables</a:t>
            </a:r>
            <a:r>
              <a:rPr lang="fr-FR" dirty="0" smtClean="0"/>
              <a:t>.</a:t>
            </a:r>
          </a:p>
          <a:p>
            <a:endParaRPr lang="fr-FR" dirty="0"/>
          </a:p>
          <a:p>
            <a:r>
              <a:rPr lang="fr-FR" dirty="0"/>
              <a:t>Le passage à de nouvelles locomotives éco-diesel devrait être encouragé afin de réduire la pollution excessive due à ce type de traction</a:t>
            </a:r>
            <a:r>
              <a:rPr lang="fr-FR" dirty="0" smtClean="0"/>
              <a:t>.</a:t>
            </a:r>
          </a:p>
          <a:p>
            <a:endParaRPr lang="fr-FR" dirty="0"/>
          </a:p>
          <a:p>
            <a:r>
              <a:rPr lang="fr-FR" dirty="0"/>
              <a:t>Le problème de la longueur des trains est centré sur les porte-voitures. D’autres charges dépendent davantage de la capacité de traction</a:t>
            </a:r>
            <a:r>
              <a:rPr lang="fr-FR" dirty="0" smtClean="0"/>
              <a:t>.</a:t>
            </a:r>
          </a:p>
          <a:p>
            <a:endParaRPr lang="fr-FR" dirty="0"/>
          </a:p>
          <a:p>
            <a:r>
              <a:rPr lang="fr-FR" dirty="0"/>
              <a:t>Le passage frontalier par </a:t>
            </a:r>
            <a:r>
              <a:rPr lang="fr-FR" dirty="0" err="1"/>
              <a:t>Portbou</a:t>
            </a:r>
            <a:r>
              <a:rPr lang="fr-FR" dirty="0"/>
              <a:t> - Cerbère est plus cher que le passage par le tunnel de Perthus. D'autres facteurs doivent être pris en compte, tels que la disponibilité du sillon et la traction en UIC vs ibérique</a:t>
            </a:r>
            <a:r>
              <a:rPr lang="fr-FR" dirty="0" smtClean="0"/>
              <a:t>.</a:t>
            </a:r>
          </a:p>
          <a:p>
            <a:endParaRPr lang="fr-FR" dirty="0"/>
          </a:p>
          <a:p>
            <a:r>
              <a:rPr lang="fr-FR" dirty="0"/>
              <a:t>Logiquement, le coût de Barcelone-frontière et du passage frontalier est relativisé en fonction de l'itinéraire à travers l'Europe</a:t>
            </a:r>
            <a:r>
              <a:rPr lang="fr-FR" dirty="0" smtClean="0"/>
              <a:t>.</a:t>
            </a:r>
          </a:p>
          <a:p>
            <a:endParaRPr lang="fr-FR" dirty="0"/>
          </a:p>
          <a:p>
            <a:r>
              <a:rPr lang="fr-FR" dirty="0"/>
              <a:t>La compétitivité dépend de l'amélioration de l'efficacité des terminaux</a:t>
            </a:r>
            <a:r>
              <a:rPr lang="fr-FR" dirty="0" smtClean="0"/>
              <a:t>.</a:t>
            </a:r>
          </a:p>
          <a:p>
            <a:endParaRPr lang="fr-FR" dirty="0"/>
          </a:p>
          <a:p>
            <a:r>
              <a:rPr lang="fr-FR" dirty="0"/>
              <a:t>En général, les coûts sont plus élevés en France</a:t>
            </a:r>
          </a:p>
          <a:p>
            <a:endParaRPr lang="ca-ES" dirty="0"/>
          </a:p>
        </p:txBody>
      </p:sp>
    </p:spTree>
    <p:extLst>
      <p:ext uri="{BB962C8B-B14F-4D97-AF65-F5344CB8AC3E}">
        <p14:creationId xmlns:p14="http://schemas.microsoft.com/office/powerpoint/2010/main" val="242159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adroTexto 5">
            <a:extLst>
              <a:ext uri="{FF2B5EF4-FFF2-40B4-BE49-F238E27FC236}">
                <a16:creationId xmlns="" xmlns:a16="http://schemas.microsoft.com/office/drawing/2014/main" id="{B7EFF278-2979-45A5-AC26-E6C574C54DF9}"/>
              </a:ext>
            </a:extLst>
          </p:cNvPr>
          <p:cNvSpPr txBox="1"/>
          <p:nvPr/>
        </p:nvSpPr>
        <p:spPr>
          <a:xfrm>
            <a:off x="3180924" y="1654080"/>
            <a:ext cx="5830153" cy="3539430"/>
          </a:xfrm>
          <a:prstGeom prst="rect">
            <a:avLst/>
          </a:prstGeom>
          <a:noFill/>
        </p:spPr>
        <p:txBody>
          <a:bodyPr wrap="square" rtlCol="0">
            <a:spAutoFit/>
          </a:bodyPr>
          <a:lstStyle/>
          <a:p>
            <a:pPr algn="ctr"/>
            <a:r>
              <a:rPr lang="fr-FR" sz="2800" b="1" dirty="0">
                <a:solidFill>
                  <a:schemeClr val="tx1">
                    <a:lumMod val="65000"/>
                    <a:lumOff val="35000"/>
                  </a:schemeClr>
                </a:solidFill>
                <a:latin typeface="+mj-lt"/>
              </a:rPr>
              <a:t>Toute contribution permettra d'améliorer les éditions </a:t>
            </a:r>
            <a:r>
              <a:rPr lang="fr-FR" sz="2800" b="1" dirty="0" smtClean="0">
                <a:solidFill>
                  <a:schemeClr val="tx1">
                    <a:lumMod val="65000"/>
                    <a:lumOff val="35000"/>
                  </a:schemeClr>
                </a:solidFill>
                <a:latin typeface="+mj-lt"/>
              </a:rPr>
              <a:t>futures</a:t>
            </a:r>
          </a:p>
          <a:p>
            <a:pPr algn="ctr"/>
            <a:endParaRPr lang="ca-ES" sz="2800" dirty="0" smtClean="0">
              <a:solidFill>
                <a:schemeClr val="tx1">
                  <a:lumMod val="65000"/>
                  <a:lumOff val="35000"/>
                </a:schemeClr>
              </a:solidFill>
              <a:latin typeface="+mj-lt"/>
            </a:endParaRPr>
          </a:p>
          <a:p>
            <a:pPr algn="ctr"/>
            <a:r>
              <a:rPr lang="ca-ES" sz="2800" dirty="0" err="1">
                <a:solidFill>
                  <a:schemeClr val="tx1">
                    <a:lumMod val="65000"/>
                    <a:lumOff val="35000"/>
                  </a:schemeClr>
                </a:solidFill>
                <a:latin typeface="+mj-lt"/>
              </a:rPr>
              <a:t>Prière</a:t>
            </a:r>
            <a:r>
              <a:rPr lang="ca-ES" sz="2800" dirty="0">
                <a:solidFill>
                  <a:schemeClr val="tx1">
                    <a:lumMod val="65000"/>
                    <a:lumOff val="35000"/>
                  </a:schemeClr>
                </a:solidFill>
                <a:latin typeface="+mj-lt"/>
              </a:rPr>
              <a:t> de </a:t>
            </a:r>
            <a:r>
              <a:rPr lang="ca-ES" sz="2800" dirty="0" err="1">
                <a:solidFill>
                  <a:schemeClr val="tx1">
                    <a:lumMod val="65000"/>
                    <a:lumOff val="35000"/>
                  </a:schemeClr>
                </a:solidFill>
                <a:latin typeface="+mj-lt"/>
              </a:rPr>
              <a:t>contacter</a:t>
            </a:r>
            <a:r>
              <a:rPr lang="ca-ES" sz="2800" dirty="0">
                <a:solidFill>
                  <a:schemeClr val="tx1">
                    <a:lumMod val="65000"/>
                    <a:lumOff val="35000"/>
                  </a:schemeClr>
                </a:solidFill>
                <a:latin typeface="+mj-lt"/>
              </a:rPr>
              <a:t> </a:t>
            </a:r>
            <a:r>
              <a:rPr lang="ca-ES" sz="2800" dirty="0" smtClean="0">
                <a:solidFill>
                  <a:schemeClr val="tx1">
                    <a:lumMod val="65000"/>
                    <a:lumOff val="35000"/>
                  </a:schemeClr>
                </a:solidFill>
                <a:latin typeface="+mj-lt"/>
                <a:hlinkClick r:id="rId2"/>
              </a:rPr>
              <a:t>cimalsa@cimalsa.cat</a:t>
            </a:r>
            <a:endParaRPr lang="ca-ES" sz="2800" dirty="0" smtClean="0">
              <a:solidFill>
                <a:schemeClr val="tx1">
                  <a:lumMod val="65000"/>
                  <a:lumOff val="35000"/>
                </a:schemeClr>
              </a:solidFill>
              <a:latin typeface="+mj-lt"/>
            </a:endParaRPr>
          </a:p>
          <a:p>
            <a:pPr algn="ctr"/>
            <a:endParaRPr lang="ca-ES" sz="2800" dirty="0" smtClean="0">
              <a:solidFill>
                <a:schemeClr val="tx1">
                  <a:lumMod val="65000"/>
                  <a:lumOff val="35000"/>
                </a:schemeClr>
              </a:solidFill>
              <a:latin typeface="+mj-lt"/>
            </a:endParaRPr>
          </a:p>
          <a:p>
            <a:pPr algn="ctr"/>
            <a:r>
              <a:rPr lang="ca-ES" sz="2800" dirty="0" smtClean="0">
                <a:solidFill>
                  <a:schemeClr val="tx1">
                    <a:lumMod val="65000"/>
                    <a:lumOff val="35000"/>
                  </a:schemeClr>
                </a:solidFill>
                <a:latin typeface="+mj-lt"/>
                <a:hlinkClick r:id="rId3"/>
              </a:rPr>
              <a:t>www.cimalsa.cat</a:t>
            </a:r>
            <a:endParaRPr lang="ca-ES" sz="2800" dirty="0" smtClean="0">
              <a:solidFill>
                <a:schemeClr val="tx1">
                  <a:lumMod val="65000"/>
                  <a:lumOff val="35000"/>
                </a:schemeClr>
              </a:solidFill>
              <a:latin typeface="+mj-lt"/>
            </a:endParaRPr>
          </a:p>
          <a:p>
            <a:pPr algn="ctr"/>
            <a:endParaRPr lang="ca-ES" sz="2800" dirty="0">
              <a:solidFill>
                <a:schemeClr val="tx1">
                  <a:lumMod val="65000"/>
                  <a:lumOff val="35000"/>
                </a:schemeClr>
              </a:solidFill>
              <a:latin typeface="+mj-lt"/>
            </a:endParaRPr>
          </a:p>
        </p:txBody>
      </p:sp>
      <p:grpSp>
        <p:nvGrpSpPr>
          <p:cNvPr id="45" name="Grupo 44">
            <a:extLst>
              <a:ext uri="{FF2B5EF4-FFF2-40B4-BE49-F238E27FC236}">
                <a16:creationId xmlns="" xmlns:a16="http://schemas.microsoft.com/office/drawing/2014/main" id="{211617BE-7DCB-4734-B01F-B412FA856A7B}"/>
              </a:ext>
            </a:extLst>
          </p:cNvPr>
          <p:cNvGrpSpPr/>
          <p:nvPr/>
        </p:nvGrpSpPr>
        <p:grpSpPr>
          <a:xfrm>
            <a:off x="4215493" y="5446332"/>
            <a:ext cx="5445987" cy="478683"/>
            <a:chOff x="4345338" y="5122253"/>
            <a:chExt cx="5445987" cy="478683"/>
          </a:xfrm>
        </p:grpSpPr>
        <p:pic>
          <p:nvPicPr>
            <p:cNvPr id="46" name="8 Imagen">
              <a:extLst>
                <a:ext uri="{FF2B5EF4-FFF2-40B4-BE49-F238E27FC236}">
                  <a16:creationId xmlns="" xmlns:a16="http://schemas.microsoft.com/office/drawing/2014/main" id="{8D7D3A8C-649D-4BDC-A157-39FFA698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877" y="5178847"/>
              <a:ext cx="1789448" cy="365494"/>
            </a:xfrm>
            <a:prstGeom prst="rect">
              <a:avLst/>
            </a:prstGeom>
          </p:spPr>
        </p:pic>
        <p:pic>
          <p:nvPicPr>
            <p:cNvPr id="48" name="Imagen 47" descr="https://trello-attachments.s3.amazonaws.com/5a74835aab7890d6cbe85e2e/5b081dae0f95864c97f818f0/0a50183d6e8b9af012c6eb758e00824c/TRAILS-LogoQ-HD.png">
              <a:extLst>
                <a:ext uri="{FF2B5EF4-FFF2-40B4-BE49-F238E27FC236}">
                  <a16:creationId xmlns="" xmlns:a16="http://schemas.microsoft.com/office/drawing/2014/main" id="{9DE2EB6E-73AD-406A-AFB2-356C2A378B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21" t="11678" r="3459" b="12354"/>
            <a:stretch/>
          </p:blipFill>
          <p:spPr bwMode="auto">
            <a:xfrm>
              <a:off x="4345338" y="5122253"/>
              <a:ext cx="947376" cy="478683"/>
            </a:xfrm>
            <a:prstGeom prst="rect">
              <a:avLst/>
            </a:prstGeom>
            <a:noFill/>
            <a:ln>
              <a:noFill/>
            </a:ln>
            <a:extLst>
              <a:ext uri="{53640926-AAD7-44D8-BBD7-CCE9431645EC}">
                <a14:shadowObscured xmlns:a14="http://schemas.microsoft.com/office/drawing/2010/main"/>
              </a:ext>
            </a:extLst>
          </p:spPr>
        </p:pic>
        <p:pic>
          <p:nvPicPr>
            <p:cNvPr id="49" name="Imagen 48" descr="Resultat d'imatges de interreg poctefa">
              <a:extLst>
                <a:ext uri="{FF2B5EF4-FFF2-40B4-BE49-F238E27FC236}">
                  <a16:creationId xmlns="" xmlns:a16="http://schemas.microsoft.com/office/drawing/2014/main" id="{9F35AFCE-2993-4EE4-A159-5914E400B7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5" t="19626" r="7479" b="19792"/>
            <a:stretch/>
          </p:blipFill>
          <p:spPr bwMode="auto">
            <a:xfrm>
              <a:off x="5936571" y="5187563"/>
              <a:ext cx="1421448" cy="348063"/>
            </a:xfrm>
            <a:prstGeom prst="rect">
              <a:avLst/>
            </a:prstGeom>
            <a:noFill/>
            <a:ln>
              <a:noFill/>
            </a:ln>
            <a:extLst>
              <a:ext uri="{53640926-AAD7-44D8-BBD7-CCE9431645EC}">
                <a14:shadowObscured xmlns:a14="http://schemas.microsoft.com/office/drawing/2010/main"/>
              </a:ext>
            </a:extLst>
          </p:spPr>
        </p:pic>
      </p:grpSp>
      <p:pic>
        <p:nvPicPr>
          <p:cNvPr id="1026" name="Picture 2" descr="N:\DADES_TRANSVERSALS\DADES_TREBALL\LOGOTIPS\logos_CIMALSA_propis\CIMALSA\COLOR_pant\Logo_Cimalsa COL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8484" y="5396218"/>
            <a:ext cx="1319685"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8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de cambres de comerÃ§ de catalunya">
            <a:extLst>
              <a:ext uri="{FF2B5EF4-FFF2-40B4-BE49-F238E27FC236}">
                <a16:creationId xmlns="" xmlns:a16="http://schemas.microsoft.com/office/drawing/2014/main" id="{759F9A64-C517-42B1-AFCC-0ECAADA40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4" t="3332" r="6559" b="3045"/>
          <a:stretch/>
        </p:blipFill>
        <p:spPr bwMode="auto">
          <a:xfrm>
            <a:off x="10015872" y="5231384"/>
            <a:ext cx="1695164" cy="936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 xmlns:a16="http://schemas.microsoft.com/office/drawing/2014/main" id="{1300B102-5787-4109-AA52-65B4B0F74397}"/>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0. </a:t>
            </a:r>
            <a:r>
              <a:rPr lang="ca-ES" sz="2400" dirty="0" err="1">
                <a:solidFill>
                  <a:schemeClr val="bg1"/>
                </a:solidFill>
                <a:latin typeface="Cambria" panose="02040503050406030204" pitchFamily="18" charset="0"/>
                <a:ea typeface="Cambria" panose="02040503050406030204" pitchFamily="18" charset="0"/>
              </a:rPr>
              <a:t>Présentation</a:t>
            </a:r>
            <a:r>
              <a:rPr lang="ca-ES" sz="2400" dirty="0">
                <a:solidFill>
                  <a:schemeClr val="bg1"/>
                </a:solidFill>
                <a:latin typeface="Cambria" panose="02040503050406030204" pitchFamily="18" charset="0"/>
                <a:ea typeface="Cambria" panose="02040503050406030204" pitchFamily="18" charset="0"/>
              </a:rPr>
              <a:t> de </a:t>
            </a:r>
            <a:r>
              <a:rPr lang="ca-ES" sz="2400" dirty="0" err="1">
                <a:solidFill>
                  <a:schemeClr val="bg1"/>
                </a:solidFill>
                <a:latin typeface="Cambria" panose="02040503050406030204" pitchFamily="18" charset="0"/>
                <a:ea typeface="Cambria" panose="02040503050406030204" pitchFamily="18" charset="0"/>
              </a:rPr>
              <a:t>l’Observatoire</a:t>
            </a:r>
            <a:endParaRPr lang="ca-ES" sz="2400" dirty="0">
              <a:solidFill>
                <a:schemeClr val="bg1"/>
              </a:solidFill>
              <a:latin typeface="Cambria" panose="02040503050406030204" pitchFamily="18" charset="0"/>
              <a:ea typeface="Cambria" panose="02040503050406030204" pitchFamily="18" charset="0"/>
            </a:endParaRPr>
          </a:p>
        </p:txBody>
      </p:sp>
      <p:sp>
        <p:nvSpPr>
          <p:cNvPr id="4" name="CuadroTexto 3">
            <a:extLst>
              <a:ext uri="{FF2B5EF4-FFF2-40B4-BE49-F238E27FC236}">
                <a16:creationId xmlns="" xmlns:a16="http://schemas.microsoft.com/office/drawing/2014/main" id="{00FC727E-7369-4426-B3E8-6D4011B12EFD}"/>
              </a:ext>
            </a:extLst>
          </p:cNvPr>
          <p:cNvSpPr txBox="1"/>
          <p:nvPr/>
        </p:nvSpPr>
        <p:spPr>
          <a:xfrm>
            <a:off x="445271" y="3647737"/>
            <a:ext cx="11301458" cy="630942"/>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Cette première édition fait partie du projet TRAILS, inclus dans le programme européen POCTEFA, développé conjointement par des entités de Catalogne et d'Occitanie</a:t>
            </a:r>
            <a:endParaRPr lang="ca-ES" sz="1600" dirty="0">
              <a:latin typeface="Cambria" panose="02040503050406030204" pitchFamily="18" charset="0"/>
              <a:ea typeface="Cambria" panose="02040503050406030204" pitchFamily="18" charset="0"/>
            </a:endParaRPr>
          </a:p>
        </p:txBody>
      </p:sp>
      <p:sp>
        <p:nvSpPr>
          <p:cNvPr id="5" name="Rectángulo 4">
            <a:extLst>
              <a:ext uri="{FF2B5EF4-FFF2-40B4-BE49-F238E27FC236}">
                <a16:creationId xmlns="" xmlns:a16="http://schemas.microsoft.com/office/drawing/2014/main" id="{EA8FA251-7038-4F8E-8D5E-D82AC44E07F9}"/>
              </a:ext>
            </a:extLst>
          </p:cNvPr>
          <p:cNvSpPr/>
          <p:nvPr/>
        </p:nvSpPr>
        <p:spPr>
          <a:xfrm>
            <a:off x="445271" y="992686"/>
            <a:ext cx="11301458" cy="97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t"/>
          <a:lstStyle/>
          <a:p>
            <a:pPr algn="just"/>
            <a:r>
              <a:rPr lang="fr-FR" sz="2000" dirty="0">
                <a:solidFill>
                  <a:srgbClr val="203864"/>
                </a:solidFill>
                <a:latin typeface="Cambria" panose="02040503050406030204" pitchFamily="18" charset="0"/>
                <a:ea typeface="Cambria" panose="02040503050406030204" pitchFamily="18" charset="0"/>
              </a:rPr>
              <a:t>L'objectif de cet Observatoire est de promouvoir le transport multimodal par la connaissance de la structure des coûts du transport ferroviaire de marchandises.</a:t>
            </a:r>
            <a:r>
              <a:rPr lang="ca-ES" sz="2000" dirty="0" smtClean="0">
                <a:solidFill>
                  <a:srgbClr val="203864"/>
                </a:solidFill>
                <a:latin typeface="Cambria" panose="02040503050406030204" pitchFamily="18" charset="0"/>
                <a:ea typeface="Cambria" panose="02040503050406030204" pitchFamily="18" charset="0"/>
              </a:rPr>
              <a:t>.</a:t>
            </a:r>
            <a:endParaRPr lang="ca-ES" sz="2000" dirty="0">
              <a:solidFill>
                <a:srgbClr val="203864"/>
              </a:solidFill>
              <a:latin typeface="Cambria" panose="02040503050406030204" pitchFamily="18" charset="0"/>
              <a:ea typeface="Cambria" panose="02040503050406030204" pitchFamily="18" charset="0"/>
            </a:endParaRPr>
          </a:p>
        </p:txBody>
      </p:sp>
      <p:pic>
        <p:nvPicPr>
          <p:cNvPr id="2050" name="Picture 2" descr="http://identitatcorporativa.gencat.cat/web/.content/Documentacio/descarregues/dpt/COLOR/Territori/territori_h3.jpg">
            <a:extLst>
              <a:ext uri="{FF2B5EF4-FFF2-40B4-BE49-F238E27FC236}">
                <a16:creationId xmlns="" xmlns:a16="http://schemas.microsoft.com/office/drawing/2014/main" id="{E8C4D738-76D6-42F3-B942-2875DB33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8136" y="4539884"/>
            <a:ext cx="2239095" cy="473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de fgc">
            <a:extLst>
              <a:ext uri="{FF2B5EF4-FFF2-40B4-BE49-F238E27FC236}">
                <a16:creationId xmlns="" xmlns:a16="http://schemas.microsoft.com/office/drawing/2014/main" id="{9A47E07C-A2EE-4A98-BD94-A25F87B0EC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28" t="16667" r="21208" b="22868"/>
          <a:stretch/>
        </p:blipFill>
        <p:spPr bwMode="auto">
          <a:xfrm>
            <a:off x="7426086" y="5329912"/>
            <a:ext cx="1515156" cy="52778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 xmlns:a16="http://schemas.microsoft.com/office/drawing/2014/main" id="{75A31F25-27CF-4498-A71E-147B79F4619F}"/>
              </a:ext>
            </a:extLst>
          </p:cNvPr>
          <p:cNvPicPr>
            <a:picLocks noChangeAspect="1"/>
          </p:cNvPicPr>
          <p:nvPr/>
        </p:nvPicPr>
        <p:blipFill>
          <a:blip r:embed="rId5"/>
          <a:stretch>
            <a:fillRect/>
          </a:stretch>
        </p:blipFill>
        <p:spPr>
          <a:xfrm>
            <a:off x="538591" y="4939696"/>
            <a:ext cx="952500" cy="952500"/>
          </a:xfrm>
          <a:prstGeom prst="rect">
            <a:avLst/>
          </a:prstGeom>
        </p:spPr>
      </p:pic>
      <p:pic>
        <p:nvPicPr>
          <p:cNvPr id="2056" name="Picture 8" descr="logo saint charles international">
            <a:extLst>
              <a:ext uri="{FF2B5EF4-FFF2-40B4-BE49-F238E27FC236}">
                <a16:creationId xmlns="" xmlns:a16="http://schemas.microsoft.com/office/drawing/2014/main" id="{272485D2-D5D8-4FD6-AAD3-D5FCDC5EF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784" y="4548898"/>
            <a:ext cx="1614597" cy="5263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de FNTR">
            <a:extLst>
              <a:ext uri="{FF2B5EF4-FFF2-40B4-BE49-F238E27FC236}">
                <a16:creationId xmlns="" xmlns:a16="http://schemas.microsoft.com/office/drawing/2014/main" id="{B6133824-6AEC-45D0-9CB9-AC67FC8B6D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5115" y="5078318"/>
            <a:ext cx="811264" cy="77938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http://i65.tinypic.com/ei0c2r.png">
            <a:extLst>
              <a:ext uri="{FF2B5EF4-FFF2-40B4-BE49-F238E27FC236}">
                <a16:creationId xmlns="" xmlns:a16="http://schemas.microsoft.com/office/drawing/2014/main" id="{9D7066B5-3E25-47EE-974B-047DF2ECDD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8715" y="5247916"/>
            <a:ext cx="1710350" cy="70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https://www.trails-project.com/content/uploads/2018/12/PMInvest-logo-Q-650x379.jpg">
            <a:extLst>
              <a:ext uri="{FF2B5EF4-FFF2-40B4-BE49-F238E27FC236}">
                <a16:creationId xmlns="" xmlns:a16="http://schemas.microsoft.com/office/drawing/2014/main" id="{33315158-7900-4390-BF1B-460EE2469DE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1622" y="4894701"/>
            <a:ext cx="1820834" cy="106168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 xmlns:a16="http://schemas.microsoft.com/office/drawing/2014/main" id="{F3BAC29E-0710-411B-B34C-B892CAAA7FEC}"/>
              </a:ext>
            </a:extLst>
          </p:cNvPr>
          <p:cNvSpPr txBox="1"/>
          <p:nvPr/>
        </p:nvSpPr>
        <p:spPr>
          <a:xfrm>
            <a:off x="445271" y="2029406"/>
            <a:ext cx="11301458" cy="900246"/>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La continuité de l'Observatoire est assurée par la mise à jour des hypothèses et grâce à l'espace pour s’enrichir, édition après édition, de données provenant d'autres pays, augmenter les coûts externes et ajouter à son contenu des contributions venant des opérateurs du secteur ferroviaire.</a:t>
            </a:r>
            <a:endParaRPr lang="ca-ES" sz="1600" dirty="0">
              <a:latin typeface="Cambria" panose="02040503050406030204" pitchFamily="18" charset="0"/>
              <a:ea typeface="Cambria" panose="02040503050406030204" pitchFamily="18" charset="0"/>
            </a:endParaRPr>
          </a:p>
        </p:txBody>
      </p:sp>
      <p:sp>
        <p:nvSpPr>
          <p:cNvPr id="17" name="CuadroTexto 16">
            <a:extLst>
              <a:ext uri="{FF2B5EF4-FFF2-40B4-BE49-F238E27FC236}">
                <a16:creationId xmlns="" xmlns:a16="http://schemas.microsoft.com/office/drawing/2014/main" id="{2EA7F3BF-2168-42AA-89C0-42923FD140A8}"/>
              </a:ext>
            </a:extLst>
          </p:cNvPr>
          <p:cNvSpPr txBox="1"/>
          <p:nvPr/>
        </p:nvSpPr>
        <p:spPr>
          <a:xfrm>
            <a:off x="445271" y="2951811"/>
            <a:ext cx="11301458" cy="610295"/>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Il vise également à le relier à l'Observatoire des coûts du transport routier sur tout le territoire de la Généralité de Catalogne afin de définir le coût de la chaîne logistique à travers un Observatoire des coûts du transport multimodal de marchandises.</a:t>
            </a:r>
            <a:endParaRPr lang="ca-ES" sz="1600" dirty="0">
              <a:latin typeface="Cambria" panose="02040503050406030204" pitchFamily="18" charset="0"/>
              <a:ea typeface="Cambria" panose="02040503050406030204" pitchFamily="18" charset="0"/>
            </a:endParaRPr>
          </a:p>
        </p:txBody>
      </p:sp>
      <p:pic>
        <p:nvPicPr>
          <p:cNvPr id="15" name="Picture 2" descr="N:\DADES_TRANSVERSALS\DADES_TREBALL\LOGOTIPS\logos_CIMALSA_propis\CIMALSA\COLOR_pant\Logo_Cimalsa COL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46443" y="4535692"/>
            <a:ext cx="1507425" cy="6990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18510" y="4536866"/>
            <a:ext cx="3048000" cy="548868"/>
          </a:xfrm>
          <a:prstGeom prst="rect">
            <a:avLst/>
          </a:prstGeom>
        </p:spPr>
        <p:txBody>
          <a:bodyPr wrap="square">
            <a:spAutoFit/>
          </a:bodyPr>
          <a:lstStyle/>
          <a:p>
            <a:pPr>
              <a:spcBef>
                <a:spcPts val="210"/>
              </a:spcBef>
              <a:spcAft>
                <a:spcPts val="0"/>
              </a:spcAft>
            </a:pPr>
            <a:r>
              <a:rPr lang="fr-FR" sz="1400" b="1" i="1" dirty="0">
                <a:solidFill>
                  <a:srgbClr val="008EB9"/>
                </a:solidFill>
                <a:latin typeface="Tahoma"/>
                <a:ea typeface="Calibri"/>
                <a:cs typeface="Times New Roman"/>
              </a:rPr>
              <a:t>WE4LOG</a:t>
            </a:r>
            <a:endParaRPr lang="ca-ES" sz="1400" dirty="0">
              <a:ea typeface="Calibri"/>
              <a:cs typeface="Times New Roman"/>
            </a:endParaRPr>
          </a:p>
          <a:p>
            <a:pPr>
              <a:spcBef>
                <a:spcPts val="210"/>
              </a:spcBef>
              <a:spcAft>
                <a:spcPts val="0"/>
              </a:spcAft>
            </a:pPr>
            <a:r>
              <a:rPr lang="fr-FR" sz="1400" b="1" i="1" dirty="0">
                <a:solidFill>
                  <a:srgbClr val="008EB9"/>
                </a:solidFill>
                <a:latin typeface="Tahoma"/>
                <a:ea typeface="Calibri"/>
                <a:cs typeface="Times New Roman"/>
              </a:rPr>
              <a:t>Occitanie Cluster Logistique</a:t>
            </a:r>
            <a:endParaRPr lang="ca-ES" sz="1400" dirty="0">
              <a:ea typeface="Calibri"/>
              <a:cs typeface="Times New Roman"/>
            </a:endParaRPr>
          </a:p>
        </p:txBody>
      </p:sp>
    </p:spTree>
    <p:extLst>
      <p:ext uri="{BB962C8B-B14F-4D97-AF65-F5344CB8AC3E}">
        <p14:creationId xmlns:p14="http://schemas.microsoft.com/office/powerpoint/2010/main" val="295615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1300B102-5787-4109-AA52-65B4B0F74397}"/>
              </a:ext>
            </a:extLst>
          </p:cNvPr>
          <p:cNvSpPr/>
          <p:nvPr/>
        </p:nvSpPr>
        <p:spPr>
          <a:xfrm>
            <a:off x="445272" y="304122"/>
            <a:ext cx="9482500"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0. </a:t>
            </a:r>
            <a:r>
              <a:rPr lang="fr-FR" sz="2400" dirty="0">
                <a:solidFill>
                  <a:schemeClr val="bg1"/>
                </a:solidFill>
                <a:latin typeface="Cambria" panose="02040503050406030204" pitchFamily="18" charset="0"/>
                <a:ea typeface="Cambria" panose="02040503050406030204" pitchFamily="18" charset="0"/>
              </a:rPr>
              <a:t>Présentation de l’Observatoire. Index du document complet</a:t>
            </a:r>
            <a:r>
              <a:rPr lang="ca-ES" sz="2400" dirty="0" smtClean="0">
                <a:solidFill>
                  <a:schemeClr val="bg1"/>
                </a:solidFill>
                <a:latin typeface="Cambria" panose="02040503050406030204" pitchFamily="18" charset="0"/>
                <a:ea typeface="Cambria" panose="02040503050406030204" pitchFamily="18" charset="0"/>
              </a:rPr>
              <a:t>.</a:t>
            </a:r>
            <a:endParaRPr lang="ca-ES" sz="2400" dirty="0">
              <a:solidFill>
                <a:schemeClr val="bg1"/>
              </a:solidFill>
              <a:latin typeface="Cambria" panose="02040503050406030204" pitchFamily="18" charset="0"/>
              <a:ea typeface="Cambria" panose="02040503050406030204" pitchFamily="18" charset="0"/>
            </a:endParaRPr>
          </a:p>
        </p:txBody>
      </p:sp>
      <p:sp>
        <p:nvSpPr>
          <p:cNvPr id="5" name="Rectángulo 4">
            <a:extLst>
              <a:ext uri="{FF2B5EF4-FFF2-40B4-BE49-F238E27FC236}">
                <a16:creationId xmlns="" xmlns:a16="http://schemas.microsoft.com/office/drawing/2014/main" id="{EA8FA251-7038-4F8E-8D5E-D82AC44E07F9}"/>
              </a:ext>
            </a:extLst>
          </p:cNvPr>
          <p:cNvSpPr/>
          <p:nvPr/>
        </p:nvSpPr>
        <p:spPr>
          <a:xfrm>
            <a:off x="445271" y="992686"/>
            <a:ext cx="8150776" cy="97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t"/>
          <a:lstStyle/>
          <a:p>
            <a:pPr algn="just">
              <a:spcAft>
                <a:spcPts val="600"/>
              </a:spcAft>
            </a:pPr>
            <a:r>
              <a:rPr lang="ca-ES" sz="2000" dirty="0" err="1" smtClean="0">
                <a:solidFill>
                  <a:srgbClr val="203864"/>
                </a:solidFill>
                <a:latin typeface="Cambria" panose="02040503050406030204" pitchFamily="18" charset="0"/>
                <a:ea typeface="Cambria" panose="02040503050406030204" pitchFamily="18" charset="0"/>
              </a:rPr>
              <a:t>Présentation</a:t>
            </a:r>
            <a:endParaRPr lang="ca-ES" sz="2000" dirty="0" smtClean="0">
              <a:solidFill>
                <a:srgbClr val="203864"/>
              </a:solidFill>
              <a:latin typeface="Cambria" panose="02040503050406030204" pitchFamily="18" charset="0"/>
              <a:ea typeface="Cambria" panose="02040503050406030204" pitchFamily="18" charset="0"/>
            </a:endParaRPr>
          </a:p>
          <a:p>
            <a:pPr algn="just">
              <a:spcAft>
                <a:spcPts val="600"/>
              </a:spcAft>
            </a:pPr>
            <a:r>
              <a:rPr lang="ca-ES" sz="2000" dirty="0" err="1" smtClean="0">
                <a:solidFill>
                  <a:srgbClr val="203864"/>
                </a:solidFill>
                <a:latin typeface="Cambria" panose="02040503050406030204" pitchFamily="18" charset="0"/>
                <a:ea typeface="Cambria" panose="02040503050406030204" pitchFamily="18" charset="0"/>
              </a:rPr>
              <a:t>Index</a:t>
            </a:r>
            <a:endParaRPr lang="ca-ES" sz="2000" dirty="0">
              <a:solidFill>
                <a:schemeClr val="accent1">
                  <a:lumMod val="40000"/>
                  <a:lumOff val="60000"/>
                </a:schemeClr>
              </a:solidFill>
              <a:latin typeface="Cambria" panose="02040503050406030204" pitchFamily="18" charset="0"/>
              <a:ea typeface="Cambria" panose="02040503050406030204" pitchFamily="18" charset="0"/>
            </a:endParaRP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Infrastructure </a:t>
            </a:r>
            <a:r>
              <a:rPr lang="fr-FR" sz="2000" dirty="0">
                <a:solidFill>
                  <a:srgbClr val="203864"/>
                </a:solidFill>
                <a:latin typeface="Cambria" panose="02040503050406030204" pitchFamily="18" charset="0"/>
                <a:ea typeface="Cambria" panose="02040503050406030204" pitchFamily="18" charset="0"/>
              </a:rPr>
              <a:t>ferroviaire de fret en Catalogne</a:t>
            </a: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Opérateurs </a:t>
            </a:r>
            <a:r>
              <a:rPr lang="fr-FR" sz="2000" dirty="0">
                <a:solidFill>
                  <a:srgbClr val="203864"/>
                </a:solidFill>
                <a:latin typeface="Cambria" panose="02040503050406030204" pitchFamily="18" charset="0"/>
                <a:ea typeface="Cambria" panose="02040503050406030204" pitchFamily="18" charset="0"/>
              </a:rPr>
              <a:t>ferroviaires en Espagne</a:t>
            </a: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Flotte </a:t>
            </a:r>
            <a:r>
              <a:rPr lang="fr-FR" sz="2000" dirty="0">
                <a:solidFill>
                  <a:srgbClr val="203864"/>
                </a:solidFill>
                <a:latin typeface="Cambria" panose="02040503050406030204" pitchFamily="18" charset="0"/>
                <a:ea typeface="Cambria" panose="02040503050406030204" pitchFamily="18" charset="0"/>
              </a:rPr>
              <a:t>ferroviaire</a:t>
            </a: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Structure </a:t>
            </a:r>
            <a:r>
              <a:rPr lang="fr-FR" sz="2000" dirty="0">
                <a:solidFill>
                  <a:srgbClr val="203864"/>
                </a:solidFill>
                <a:latin typeface="Cambria" panose="02040503050406030204" pitchFamily="18" charset="0"/>
                <a:ea typeface="Cambria" panose="02040503050406030204" pitchFamily="18" charset="0"/>
              </a:rPr>
              <a:t>des coûts et durabilité du chemin de fer</a:t>
            </a: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Cas </a:t>
            </a:r>
            <a:r>
              <a:rPr lang="fr-FR" sz="2000" dirty="0">
                <a:solidFill>
                  <a:srgbClr val="203864"/>
                </a:solidFill>
                <a:latin typeface="Cambria" panose="02040503050406030204" pitchFamily="18" charset="0"/>
                <a:ea typeface="Cambria" panose="02040503050406030204" pitchFamily="18" charset="0"/>
              </a:rPr>
              <a:t>pratiques : Coûts et durabilité des itinéraires de référence</a:t>
            </a:r>
          </a:p>
          <a:p>
            <a:pPr marL="914400" lvl="1" indent="-457200" algn="just">
              <a:spcAft>
                <a:spcPts val="600"/>
              </a:spcAft>
              <a:buAutoNum type="arabicPeriod"/>
            </a:pPr>
            <a:r>
              <a:rPr lang="fr-FR" sz="2000" dirty="0" smtClean="0">
                <a:solidFill>
                  <a:srgbClr val="203864"/>
                </a:solidFill>
                <a:latin typeface="Cambria" panose="02040503050406030204" pitchFamily="18" charset="0"/>
                <a:ea typeface="Cambria" panose="02040503050406030204" pitchFamily="18" charset="0"/>
              </a:rPr>
              <a:t>Annexes</a:t>
            </a:r>
            <a:endParaRPr lang="fr-FR" sz="2000" dirty="0">
              <a:solidFill>
                <a:srgbClr val="203864"/>
              </a:solidFill>
              <a:latin typeface="Cambria" panose="02040503050406030204" pitchFamily="18" charset="0"/>
              <a:ea typeface="Cambria" panose="02040503050406030204" pitchFamily="18" charset="0"/>
            </a:endParaRP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1. Description et méthodologie de calcul des coûts</a:t>
            </a: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2. Description et méthodologie des calculs de durabilité</a:t>
            </a: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3. Calcul détaillé du coût des trajets de référence</a:t>
            </a: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4. Calcul détaillé de la durabilité des itinéraires de référence</a:t>
            </a: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5. Calcul de la charge maximale d'un train</a:t>
            </a:r>
          </a:p>
          <a:p>
            <a:pPr lvl="2" algn="just">
              <a:spcAft>
                <a:spcPts val="400"/>
              </a:spcAft>
            </a:pPr>
            <a:r>
              <a:rPr lang="fr-FR" sz="1600" dirty="0">
                <a:solidFill>
                  <a:schemeClr val="tx1"/>
                </a:solidFill>
                <a:latin typeface="Cambria" panose="02040503050406030204" pitchFamily="18" charset="0"/>
                <a:ea typeface="Cambria" panose="02040503050406030204" pitchFamily="18" charset="0"/>
              </a:rPr>
              <a:t>Annexe 6. Cartographie du réseau ferroviaire en Catalogne</a:t>
            </a:r>
          </a:p>
        </p:txBody>
      </p:sp>
    </p:spTree>
    <p:extLst>
      <p:ext uri="{BB962C8B-B14F-4D97-AF65-F5344CB8AC3E}">
        <p14:creationId xmlns:p14="http://schemas.microsoft.com/office/powerpoint/2010/main" val="359623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mapa, texto&#10;&#10;Descripción generada automáticamente">
            <a:extLst>
              <a:ext uri="{FF2B5EF4-FFF2-40B4-BE49-F238E27FC236}">
                <a16:creationId xmlns="" xmlns:a16="http://schemas.microsoft.com/office/drawing/2014/main" id="{E6F847BF-267D-4973-8A40-78047354B7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25" r="13998"/>
          <a:stretch/>
        </p:blipFill>
        <p:spPr>
          <a:xfrm>
            <a:off x="1265842" y="1698592"/>
            <a:ext cx="4359013" cy="4258277"/>
          </a:xfrm>
          <a:prstGeom prst="rect">
            <a:avLst/>
          </a:prstGeom>
        </p:spPr>
      </p:pic>
      <p:sp>
        <p:nvSpPr>
          <p:cNvPr id="4" name="Rectángulo 3">
            <a:extLst>
              <a:ext uri="{FF2B5EF4-FFF2-40B4-BE49-F238E27FC236}">
                <a16:creationId xmlns="" xmlns:a16="http://schemas.microsoft.com/office/drawing/2014/main" id="{4D8DD46E-3C97-4776-A760-9C9FC8265D43}"/>
              </a:ext>
            </a:extLst>
          </p:cNvPr>
          <p:cNvSpPr/>
          <p:nvPr/>
        </p:nvSpPr>
        <p:spPr>
          <a:xfrm>
            <a:off x="445271" y="992686"/>
            <a:ext cx="9394053"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fr-FR" sz="2000" dirty="0">
                <a:solidFill>
                  <a:srgbClr val="203864"/>
                </a:solidFill>
                <a:latin typeface="Cambria" panose="02040503050406030204" pitchFamily="18" charset="0"/>
                <a:ea typeface="Cambria" panose="02040503050406030204" pitchFamily="18" charset="0"/>
              </a:rPr>
              <a:t>Terminaux de fret privés et chargeurs sur le réseau ADIF</a:t>
            </a:r>
            <a:endParaRPr lang="ca-ES" sz="2000" dirty="0">
              <a:solidFill>
                <a:srgbClr val="203864"/>
              </a:solidFill>
              <a:latin typeface="Cambria" panose="02040503050406030204" pitchFamily="18" charset="0"/>
              <a:ea typeface="Cambria" panose="02040503050406030204" pitchFamily="18" charset="0"/>
            </a:endParaRPr>
          </a:p>
        </p:txBody>
      </p:sp>
      <p:pic>
        <p:nvPicPr>
          <p:cNvPr id="9" name="Imagen 8" descr="Imagen que contiene mapa, texto&#10;&#10;Descripción generada automáticamente">
            <a:extLst>
              <a:ext uri="{FF2B5EF4-FFF2-40B4-BE49-F238E27FC236}">
                <a16:creationId xmlns="" xmlns:a16="http://schemas.microsoft.com/office/drawing/2014/main" id="{1A740537-52A2-4224-BD55-C5D51697C4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56" r="14067"/>
          <a:stretch/>
        </p:blipFill>
        <p:spPr>
          <a:xfrm>
            <a:off x="6567145" y="1698592"/>
            <a:ext cx="4359013" cy="4258277"/>
          </a:xfrm>
          <a:prstGeom prst="rect">
            <a:avLst/>
          </a:prstGeom>
        </p:spPr>
      </p:pic>
      <p:pic>
        <p:nvPicPr>
          <p:cNvPr id="10" name="Imagen 9" descr="Imagen que contiene texto, mapa&#10;&#10;Descripción generada automáticamente">
            <a:extLst>
              <a:ext uri="{FF2B5EF4-FFF2-40B4-BE49-F238E27FC236}">
                <a16:creationId xmlns="" xmlns:a16="http://schemas.microsoft.com/office/drawing/2014/main" id="{57BC6E21-647C-4520-889D-12F1E352EA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791" t="88652" b="8952"/>
          <a:stretch/>
        </p:blipFill>
        <p:spPr>
          <a:xfrm>
            <a:off x="4061988" y="5162937"/>
            <a:ext cx="259251" cy="198812"/>
          </a:xfrm>
          <a:prstGeom prst="rect">
            <a:avLst/>
          </a:prstGeom>
        </p:spPr>
      </p:pic>
      <p:pic>
        <p:nvPicPr>
          <p:cNvPr id="11" name="Imagen 10" descr="Imagen que contiene mapa, texto&#10;&#10;Descripción generada automáticamente">
            <a:extLst>
              <a:ext uri="{FF2B5EF4-FFF2-40B4-BE49-F238E27FC236}">
                <a16:creationId xmlns="" xmlns:a16="http://schemas.microsoft.com/office/drawing/2014/main" id="{8559AD1C-6DCA-461D-A74B-1126CEDAD5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791" t="87749" b="9543"/>
          <a:stretch/>
        </p:blipFill>
        <p:spPr>
          <a:xfrm>
            <a:off x="9279451" y="5159191"/>
            <a:ext cx="247707" cy="214734"/>
          </a:xfrm>
          <a:prstGeom prst="rect">
            <a:avLst/>
          </a:prstGeom>
        </p:spPr>
      </p:pic>
      <p:pic>
        <p:nvPicPr>
          <p:cNvPr id="12" name="Imagen 11" descr="Imagen que contiene texto, mapa&#10;&#10;Descripción generada automáticamente">
            <a:extLst>
              <a:ext uri="{FF2B5EF4-FFF2-40B4-BE49-F238E27FC236}">
                <a16:creationId xmlns="" xmlns:a16="http://schemas.microsoft.com/office/drawing/2014/main" id="{DD3EE0D8-E45A-4779-965A-5649B979EC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792" t="85909" b="11695"/>
          <a:stretch/>
        </p:blipFill>
        <p:spPr>
          <a:xfrm>
            <a:off x="4061988" y="5413522"/>
            <a:ext cx="259250" cy="198812"/>
          </a:xfrm>
          <a:prstGeom prst="rect">
            <a:avLst/>
          </a:prstGeom>
        </p:spPr>
      </p:pic>
      <p:graphicFrame>
        <p:nvGraphicFramePr>
          <p:cNvPr id="13" name="Tabla 12">
            <a:extLst>
              <a:ext uri="{FF2B5EF4-FFF2-40B4-BE49-F238E27FC236}">
                <a16:creationId xmlns="" xmlns:a16="http://schemas.microsoft.com/office/drawing/2014/main" id="{409309C2-0BBD-4479-8462-DB65A4163A40}"/>
              </a:ext>
            </a:extLst>
          </p:cNvPr>
          <p:cNvGraphicFramePr>
            <a:graphicFrameLocks noGrp="1"/>
          </p:cNvGraphicFramePr>
          <p:nvPr>
            <p:extLst>
              <p:ext uri="{D42A27DB-BD31-4B8C-83A1-F6EECF244321}">
                <p14:modId xmlns:p14="http://schemas.microsoft.com/office/powerpoint/2010/main" val="3841630338"/>
              </p:ext>
            </p:extLst>
          </p:nvPr>
        </p:nvGraphicFramePr>
        <p:xfrm>
          <a:off x="4309454" y="5142504"/>
          <a:ext cx="1655709" cy="764640"/>
        </p:xfrm>
        <a:graphic>
          <a:graphicData uri="http://schemas.openxmlformats.org/drawingml/2006/table">
            <a:tbl>
              <a:tblPr firstRow="1" firstCol="1" bandRow="1">
                <a:tableStyleId>{5C22544A-7EE6-4342-B048-85BDC9FD1C3A}</a:tableStyleId>
              </a:tblPr>
              <a:tblGrid>
                <a:gridCol w="1655709">
                  <a:extLst>
                    <a:ext uri="{9D8B030D-6E8A-4147-A177-3AD203B41FA5}">
                      <a16:colId xmlns="" xmlns:a16="http://schemas.microsoft.com/office/drawing/2014/main" val="532884613"/>
                    </a:ext>
                  </a:extLst>
                </a:gridCol>
              </a:tblGrid>
              <a:tr h="177105">
                <a:tc>
                  <a:txBody>
                    <a:bodyPr/>
                    <a:lstStyle/>
                    <a:p>
                      <a:pPr algn="l">
                        <a:lnSpc>
                          <a:spcPct val="120000"/>
                        </a:lnSpc>
                        <a:spcBef>
                          <a:spcPts val="200"/>
                        </a:spcBef>
                        <a:spcAft>
                          <a:spcPts val="200"/>
                        </a:spcAft>
                      </a:pP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Terminaux</a:t>
                      </a:r>
                      <a:endParaRPr lang="ca-ES" sz="10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90896910"/>
                  </a:ext>
                </a:extLst>
              </a:tr>
              <a:tr h="177105">
                <a:tc>
                  <a:txBody>
                    <a:bodyPr/>
                    <a:lstStyle/>
                    <a:p>
                      <a:pPr marL="0" marR="0" lvl="0" indent="0" algn="l" defTabSz="914400" rtl="0" eaLnBrk="1" fontAlgn="auto" latinLnBrk="0" hangingPunct="1">
                        <a:lnSpc>
                          <a:spcPct val="120000"/>
                        </a:lnSpc>
                        <a:spcBef>
                          <a:spcPts val="200"/>
                        </a:spcBef>
                        <a:spcAft>
                          <a:spcPts val="200"/>
                        </a:spcAft>
                        <a:buClrTx/>
                        <a:buSzTx/>
                        <a:buFontTx/>
                        <a:buNone/>
                        <a:tabLst/>
                        <a:defRPr/>
                      </a:pP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Terminaux</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a:t>
                      </a: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intermodaux</a:t>
                      </a:r>
                      <a:endParaRPr lang="ca-ES" sz="10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73774594"/>
                  </a:ext>
                </a:extLst>
              </a:tr>
              <a:tr h="177105">
                <a:tc>
                  <a:txBody>
                    <a:bodyPr/>
                    <a:lstStyle/>
                    <a:p>
                      <a:pPr marL="0" marR="0" lvl="0" indent="0" algn="l" defTabSz="914400" rtl="0" eaLnBrk="1" fontAlgn="auto" latinLnBrk="0" hangingPunct="1">
                        <a:lnSpc>
                          <a:spcPct val="120000"/>
                        </a:lnSpc>
                        <a:spcBef>
                          <a:spcPts val="200"/>
                        </a:spcBef>
                        <a:spcAft>
                          <a:spcPts val="200"/>
                        </a:spcAft>
                        <a:buClrTx/>
                        <a:buSzTx/>
                        <a:buFontTx/>
                        <a:buNone/>
                        <a:tabLst/>
                        <a:defRPr/>
                      </a:pP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Réseau</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a:t>
                      </a: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mixte</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de </a:t>
                      </a: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fret</a:t>
                      </a:r>
                      <a:endParaRPr lang="ca-ES" sz="10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07716892"/>
                  </a:ext>
                </a:extLst>
              </a:tr>
            </a:tbl>
          </a:graphicData>
        </a:graphic>
      </p:graphicFrame>
      <p:graphicFrame>
        <p:nvGraphicFramePr>
          <p:cNvPr id="14" name="Tabla 13">
            <a:extLst>
              <a:ext uri="{FF2B5EF4-FFF2-40B4-BE49-F238E27FC236}">
                <a16:creationId xmlns="" xmlns:a16="http://schemas.microsoft.com/office/drawing/2014/main" id="{7F8D0FE5-1965-4598-A5E6-A583EAB79A1F}"/>
              </a:ext>
            </a:extLst>
          </p:cNvPr>
          <p:cNvGraphicFramePr>
            <a:graphicFrameLocks noGrp="1"/>
          </p:cNvGraphicFramePr>
          <p:nvPr>
            <p:extLst>
              <p:ext uri="{D42A27DB-BD31-4B8C-83A1-F6EECF244321}">
                <p14:modId xmlns:p14="http://schemas.microsoft.com/office/powerpoint/2010/main" val="1771394110"/>
              </p:ext>
            </p:extLst>
          </p:nvPr>
        </p:nvGraphicFramePr>
        <p:xfrm>
          <a:off x="9517806" y="5142504"/>
          <a:ext cx="1705157" cy="509760"/>
        </p:xfrm>
        <a:graphic>
          <a:graphicData uri="http://schemas.openxmlformats.org/drawingml/2006/table">
            <a:tbl>
              <a:tblPr firstRow="1" firstCol="1" bandRow="1">
                <a:tableStyleId>{5C22544A-7EE6-4342-B048-85BDC9FD1C3A}</a:tableStyleId>
              </a:tblPr>
              <a:tblGrid>
                <a:gridCol w="1705157">
                  <a:extLst>
                    <a:ext uri="{9D8B030D-6E8A-4147-A177-3AD203B41FA5}">
                      <a16:colId xmlns="" xmlns:a16="http://schemas.microsoft.com/office/drawing/2014/main" val="532884613"/>
                    </a:ext>
                  </a:extLst>
                </a:gridCol>
              </a:tblGrid>
              <a:tr h="177105">
                <a:tc>
                  <a:txBody>
                    <a:bodyPr/>
                    <a:lstStyle/>
                    <a:p>
                      <a:pPr algn="l">
                        <a:lnSpc>
                          <a:spcPct val="120000"/>
                        </a:lnSpc>
                        <a:spcBef>
                          <a:spcPts val="200"/>
                        </a:spcBef>
                        <a:spcAft>
                          <a:spcPts val="200"/>
                        </a:spcAft>
                      </a:pP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Chargeurs</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privés</a:t>
                      </a:r>
                      <a:endParaRPr lang="ca-ES" sz="10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90896910"/>
                  </a:ext>
                </a:extLst>
              </a:tr>
              <a:tr h="177105">
                <a:tc>
                  <a:txBody>
                    <a:bodyPr/>
                    <a:lstStyle/>
                    <a:p>
                      <a:pPr marL="0" marR="0" lvl="0" indent="0" algn="l" defTabSz="914400" rtl="0" eaLnBrk="1" fontAlgn="auto" latinLnBrk="0" hangingPunct="1">
                        <a:lnSpc>
                          <a:spcPct val="120000"/>
                        </a:lnSpc>
                        <a:spcBef>
                          <a:spcPts val="200"/>
                        </a:spcBef>
                        <a:spcAft>
                          <a:spcPts val="200"/>
                        </a:spcAft>
                        <a:buClrTx/>
                        <a:buSzTx/>
                        <a:buFontTx/>
                        <a:buNone/>
                        <a:tabLst/>
                        <a:defRPr/>
                      </a:pP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Réseau</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a:t>
                      </a: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mixte</a:t>
                      </a:r>
                      <a:r>
                        <a:rPr lang="ca-ES" sz="1000" b="0" dirty="0"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 de </a:t>
                      </a:r>
                      <a:r>
                        <a:rPr lang="ca-ES" sz="1000" b="0" dirty="0" err="1" smtClean="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fret</a:t>
                      </a:r>
                      <a:endParaRPr lang="ca-ES" sz="10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73774594"/>
                  </a:ext>
                </a:extLst>
              </a:tr>
            </a:tbl>
          </a:graphicData>
        </a:graphic>
      </p:graphicFrame>
      <p:cxnSp>
        <p:nvCxnSpPr>
          <p:cNvPr id="15" name="Conector recto 14">
            <a:extLst>
              <a:ext uri="{FF2B5EF4-FFF2-40B4-BE49-F238E27FC236}">
                <a16:creationId xmlns="" xmlns:a16="http://schemas.microsoft.com/office/drawing/2014/main" id="{D072D4FE-42D9-4C3E-8C28-DCBB7EBF5E96}"/>
              </a:ext>
            </a:extLst>
          </p:cNvPr>
          <p:cNvCxnSpPr/>
          <p:nvPr/>
        </p:nvCxnSpPr>
        <p:spPr>
          <a:xfrm>
            <a:off x="4092121" y="5741601"/>
            <a:ext cx="184131" cy="0"/>
          </a:xfrm>
          <a:prstGeom prst="line">
            <a:avLst/>
          </a:prstGeom>
          <a:ln w="28575">
            <a:solidFill>
              <a:srgbClr val="2572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 xmlns:a16="http://schemas.microsoft.com/office/drawing/2014/main" id="{6FC35DD1-8B84-4323-B6FC-ABF7044880CF}"/>
              </a:ext>
            </a:extLst>
          </p:cNvPr>
          <p:cNvCxnSpPr/>
          <p:nvPr/>
        </p:nvCxnSpPr>
        <p:spPr>
          <a:xfrm>
            <a:off x="9306600" y="5505041"/>
            <a:ext cx="184131" cy="0"/>
          </a:xfrm>
          <a:prstGeom prst="line">
            <a:avLst/>
          </a:prstGeom>
          <a:ln w="28575">
            <a:solidFill>
              <a:srgbClr val="257200"/>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 xmlns:a16="http://schemas.microsoft.com/office/drawing/2014/main" id="{984B0830-94E5-4B82-8DF5-55D316B02F50}"/>
              </a:ext>
            </a:extLst>
          </p:cNvPr>
          <p:cNvSpPr txBox="1"/>
          <p:nvPr/>
        </p:nvSpPr>
        <p:spPr>
          <a:xfrm>
            <a:off x="445271" y="1660492"/>
            <a:ext cx="3864183" cy="340991"/>
          </a:xfrm>
          <a:prstGeom prst="rect">
            <a:avLst/>
          </a:prstGeom>
          <a:solidFill>
            <a:srgbClr val="DAE3F3"/>
          </a:solidFill>
        </p:spPr>
        <p:txBody>
          <a:bodyPr wrap="square" rtlCol="0">
            <a:spAutoFit/>
          </a:bodyPr>
          <a:lstStyle/>
          <a:p>
            <a:pPr marL="180000" lvl="1" algn="just" defTabSz="180000">
              <a:lnSpc>
                <a:spcPts val="2100"/>
              </a:lnSpc>
              <a:spcAft>
                <a:spcPts val="600"/>
              </a:spcAft>
              <a:tabLst>
                <a:tab pos="180000" algn="l"/>
              </a:tabLst>
            </a:pPr>
            <a:r>
              <a:rPr lang="ca-ES" sz="1600" b="1" dirty="0" err="1" smtClean="0">
                <a:latin typeface="Cambria" panose="02040503050406030204" pitchFamily="18" charset="0"/>
                <a:ea typeface="Cambria" panose="02040503050406030204" pitchFamily="18" charset="0"/>
              </a:rPr>
              <a:t>Terminaux</a:t>
            </a:r>
            <a:r>
              <a:rPr lang="ca-ES" sz="1600" b="1" dirty="0" smtClean="0">
                <a:latin typeface="Cambria" panose="02040503050406030204" pitchFamily="18" charset="0"/>
                <a:ea typeface="Cambria" panose="02040503050406030204" pitchFamily="18" charset="0"/>
              </a:rPr>
              <a:t> </a:t>
            </a:r>
            <a:r>
              <a:rPr lang="ca-ES" sz="1600" b="1" dirty="0">
                <a:latin typeface="Cambria" panose="02040503050406030204" pitchFamily="18" charset="0"/>
                <a:ea typeface="Cambria" panose="02040503050406030204" pitchFamily="18" charset="0"/>
              </a:rPr>
              <a:t>de </a:t>
            </a:r>
            <a:r>
              <a:rPr lang="ca-ES" sz="1600" b="1" dirty="0" err="1">
                <a:latin typeface="Cambria" panose="02040503050406030204" pitchFamily="18" charset="0"/>
                <a:ea typeface="Cambria" panose="02040503050406030204" pitchFamily="18" charset="0"/>
              </a:rPr>
              <a:t>fret</a:t>
            </a:r>
            <a:r>
              <a:rPr lang="ca-ES" sz="1600" b="1" dirty="0">
                <a:latin typeface="Cambria" panose="02040503050406030204" pitchFamily="18" charset="0"/>
                <a:ea typeface="Cambria" panose="02040503050406030204" pitchFamily="18" charset="0"/>
              </a:rPr>
              <a:t> </a:t>
            </a:r>
          </a:p>
        </p:txBody>
      </p:sp>
      <p:sp>
        <p:nvSpPr>
          <p:cNvPr id="19" name="CuadroTexto 18">
            <a:extLst>
              <a:ext uri="{FF2B5EF4-FFF2-40B4-BE49-F238E27FC236}">
                <a16:creationId xmlns="" xmlns:a16="http://schemas.microsoft.com/office/drawing/2014/main" id="{29BA5F7F-E8CB-43E4-BB22-02E4C1D7C9D0}"/>
              </a:ext>
            </a:extLst>
          </p:cNvPr>
          <p:cNvSpPr txBox="1"/>
          <p:nvPr/>
        </p:nvSpPr>
        <p:spPr>
          <a:xfrm>
            <a:off x="236841" y="2059229"/>
            <a:ext cx="4805059" cy="610295"/>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b="1" dirty="0">
                <a:latin typeface="Cambria" panose="02040503050406030204" pitchFamily="18" charset="0"/>
                <a:ea typeface="Cambria" panose="02040503050406030204" pitchFamily="18" charset="0"/>
              </a:rPr>
              <a:t>18 terminaux de fret en Catalogne, dont 8 intermodaux</a:t>
            </a:r>
            <a:endParaRPr lang="ca-ES" sz="1600" b="1" dirty="0">
              <a:latin typeface="Cambria" panose="02040503050406030204" pitchFamily="18" charset="0"/>
              <a:ea typeface="Cambria" panose="02040503050406030204" pitchFamily="18" charset="0"/>
            </a:endParaRPr>
          </a:p>
        </p:txBody>
      </p:sp>
      <p:sp>
        <p:nvSpPr>
          <p:cNvPr id="20" name="CuadroTexto 19">
            <a:extLst>
              <a:ext uri="{FF2B5EF4-FFF2-40B4-BE49-F238E27FC236}">
                <a16:creationId xmlns="" xmlns:a16="http://schemas.microsoft.com/office/drawing/2014/main" id="{4C136527-D64A-4458-AA8D-EB0A6E1607DC}"/>
              </a:ext>
            </a:extLst>
          </p:cNvPr>
          <p:cNvSpPr txBox="1"/>
          <p:nvPr/>
        </p:nvSpPr>
        <p:spPr>
          <a:xfrm>
            <a:off x="6194216" y="1660492"/>
            <a:ext cx="3864183" cy="340991"/>
          </a:xfrm>
          <a:prstGeom prst="rect">
            <a:avLst/>
          </a:prstGeom>
          <a:solidFill>
            <a:srgbClr val="DAE3F3"/>
          </a:solidFill>
        </p:spPr>
        <p:txBody>
          <a:bodyPr wrap="square" rtlCol="0">
            <a:spAutoFit/>
          </a:bodyPr>
          <a:lstStyle/>
          <a:p>
            <a:pPr marL="180000" lvl="1" algn="just" defTabSz="180000">
              <a:lnSpc>
                <a:spcPts val="2100"/>
              </a:lnSpc>
              <a:spcAft>
                <a:spcPts val="600"/>
              </a:spcAft>
              <a:tabLst>
                <a:tab pos="180000" algn="l"/>
              </a:tabLst>
            </a:pPr>
            <a:r>
              <a:rPr lang="ca-ES" sz="1600" b="1" dirty="0" err="1">
                <a:latin typeface="Cambria" panose="02040503050406030204" pitchFamily="18" charset="0"/>
                <a:ea typeface="Cambria" panose="02040503050406030204" pitchFamily="18" charset="0"/>
              </a:rPr>
              <a:t>Chargeurs</a:t>
            </a:r>
            <a:r>
              <a:rPr lang="ca-ES" sz="1600" b="1" dirty="0">
                <a:latin typeface="Cambria" panose="02040503050406030204" pitchFamily="18" charset="0"/>
                <a:ea typeface="Cambria" panose="02040503050406030204" pitchFamily="18" charset="0"/>
              </a:rPr>
              <a:t> privés</a:t>
            </a:r>
          </a:p>
        </p:txBody>
      </p:sp>
      <p:sp>
        <p:nvSpPr>
          <p:cNvPr id="21" name="CuadroTexto 20">
            <a:extLst>
              <a:ext uri="{FF2B5EF4-FFF2-40B4-BE49-F238E27FC236}">
                <a16:creationId xmlns="" xmlns:a16="http://schemas.microsoft.com/office/drawing/2014/main" id="{2D391C90-EFEC-43A5-B8C1-A65BAA4138F9}"/>
              </a:ext>
            </a:extLst>
          </p:cNvPr>
          <p:cNvSpPr txBox="1"/>
          <p:nvPr/>
        </p:nvSpPr>
        <p:spPr>
          <a:xfrm>
            <a:off x="5985786" y="2059229"/>
            <a:ext cx="4805059" cy="879600"/>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b="1" dirty="0">
                <a:latin typeface="Cambria" panose="02040503050406030204" pitchFamily="18" charset="0"/>
                <a:ea typeface="Cambria" panose="02040503050406030204" pitchFamily="18" charset="0"/>
              </a:rPr>
              <a:t>22 chargeurs en Catalogne, principalement dans les secteurs de la chimie (23%) et de l'acier (18%)</a:t>
            </a:r>
            <a:endParaRPr lang="ca-ES" sz="1600" b="1" dirty="0">
              <a:latin typeface="Cambria" panose="02040503050406030204" pitchFamily="18" charset="0"/>
              <a:ea typeface="Cambria" panose="02040503050406030204" pitchFamily="18" charset="0"/>
            </a:endParaRPr>
          </a:p>
        </p:txBody>
      </p:sp>
      <p:sp>
        <p:nvSpPr>
          <p:cNvPr id="22" name="Rectángulo 21">
            <a:extLst>
              <a:ext uri="{FF2B5EF4-FFF2-40B4-BE49-F238E27FC236}">
                <a16:creationId xmlns="" xmlns:a16="http://schemas.microsoft.com/office/drawing/2014/main" id="{E2232609-B14C-420B-971A-9A0CC6184137}"/>
              </a:ext>
            </a:extLst>
          </p:cNvPr>
          <p:cNvSpPr/>
          <p:nvPr/>
        </p:nvSpPr>
        <p:spPr>
          <a:xfrm>
            <a:off x="445272" y="304122"/>
            <a:ext cx="1067992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1. </a:t>
            </a:r>
            <a:r>
              <a:rPr lang="fr-FR" sz="2400" dirty="0">
                <a:solidFill>
                  <a:schemeClr val="bg1"/>
                </a:solidFill>
                <a:latin typeface="Cambria" panose="02040503050406030204" pitchFamily="18" charset="0"/>
                <a:ea typeface="Cambria" panose="02040503050406030204" pitchFamily="18" charset="0"/>
              </a:rPr>
              <a:t>Contexte du transport ferroviaire de marchandises en Catalogne</a:t>
            </a:r>
            <a:endParaRPr lang="ca-ES" sz="2400" dirty="0">
              <a:solidFill>
                <a:schemeClr val="bg1"/>
              </a:solidFill>
              <a:latin typeface="Cambria" panose="02040503050406030204" pitchFamily="18" charset="0"/>
              <a:ea typeface="Cambria" panose="02040503050406030204" pitchFamily="18" charset="0"/>
            </a:endParaRPr>
          </a:p>
        </p:txBody>
      </p:sp>
      <p:sp>
        <p:nvSpPr>
          <p:cNvPr id="26" name="CuadroTexto 25">
            <a:extLst>
              <a:ext uri="{FF2B5EF4-FFF2-40B4-BE49-F238E27FC236}">
                <a16:creationId xmlns="" xmlns:a16="http://schemas.microsoft.com/office/drawing/2014/main" id="{180B77B2-2782-4DE1-81B9-8AAF88F4EF90}"/>
              </a:ext>
            </a:extLst>
          </p:cNvPr>
          <p:cNvSpPr txBox="1"/>
          <p:nvPr/>
        </p:nvSpPr>
        <p:spPr>
          <a:xfrm>
            <a:off x="4462757" y="5980560"/>
            <a:ext cx="3266486" cy="218623"/>
          </a:xfrm>
          <a:prstGeom prst="rect">
            <a:avLst/>
          </a:prstGeom>
          <a:noFill/>
        </p:spPr>
        <p:txBody>
          <a:bodyPr wrap="square" lIns="0" rIns="0" numCol="1" rtlCol="0">
            <a:noAutofit/>
          </a:bodyPr>
          <a:lstStyle/>
          <a:p>
            <a:pPr marL="0" lvl="1" algn="ctr" defTabSz="180000">
              <a:spcAft>
                <a:spcPts val="600"/>
              </a:spcAft>
              <a:tabLst>
                <a:tab pos="180000" algn="l"/>
              </a:tabLst>
            </a:pPr>
            <a:r>
              <a:rPr lang="ca-ES" sz="1000" dirty="0" err="1">
                <a:latin typeface="Cambria" panose="02040503050406030204" pitchFamily="18" charset="0"/>
                <a:ea typeface="Cambria" panose="02040503050406030204" pitchFamily="18" charset="0"/>
              </a:rPr>
              <a:t>Source</a:t>
            </a:r>
            <a:r>
              <a:rPr lang="ca-ES" sz="1000" dirty="0">
                <a:latin typeface="Cambria" panose="02040503050406030204" pitchFamily="18" charset="0"/>
                <a:ea typeface="Cambria" panose="02040503050406030204" pitchFamily="18" charset="0"/>
              </a:rPr>
              <a:t> : </a:t>
            </a:r>
            <a:r>
              <a:rPr lang="ca-ES" sz="1000" dirty="0" err="1">
                <a:latin typeface="Cambria" panose="02040503050406030204" pitchFamily="18" charset="0"/>
                <a:ea typeface="Cambria" panose="02040503050406030204" pitchFamily="18" charset="0"/>
              </a:rPr>
              <a:t>fiche</a:t>
            </a:r>
            <a:r>
              <a:rPr lang="ca-ES" sz="1000" dirty="0">
                <a:latin typeface="Cambria" panose="02040503050406030204" pitchFamily="18" charset="0"/>
                <a:ea typeface="Cambria" panose="02040503050406030204" pitchFamily="18" charset="0"/>
              </a:rPr>
              <a:t> </a:t>
            </a:r>
            <a:r>
              <a:rPr lang="ca-ES" sz="1000" dirty="0" err="1">
                <a:latin typeface="Cambria" panose="02040503050406030204" pitchFamily="18" charset="0"/>
                <a:ea typeface="Cambria" panose="02040503050406030204" pitchFamily="18" charset="0"/>
              </a:rPr>
              <a:t>réseau</a:t>
            </a:r>
            <a:r>
              <a:rPr lang="ca-ES" sz="1000" dirty="0">
                <a:latin typeface="Cambria" panose="02040503050406030204" pitchFamily="18" charset="0"/>
                <a:ea typeface="Cambria" panose="02040503050406030204" pitchFamily="18" charset="0"/>
              </a:rPr>
              <a:t> </a:t>
            </a:r>
            <a:r>
              <a:rPr lang="ca-ES" sz="1000" dirty="0" smtClean="0">
                <a:latin typeface="Cambria" panose="02040503050406030204" pitchFamily="18" charset="0"/>
                <a:ea typeface="Cambria" panose="02040503050406030204" pitchFamily="18" charset="0"/>
              </a:rPr>
              <a:t>ADIF et </a:t>
            </a:r>
            <a:r>
              <a:rPr lang="ca-ES" sz="1000" dirty="0">
                <a:latin typeface="Cambria" panose="02040503050406030204" pitchFamily="18" charset="0"/>
                <a:ea typeface="Cambria" panose="02040503050406030204" pitchFamily="18" charset="0"/>
              </a:rPr>
              <a:t>CIMALSA</a:t>
            </a:r>
          </a:p>
        </p:txBody>
      </p:sp>
    </p:spTree>
    <p:extLst>
      <p:ext uri="{BB962C8B-B14F-4D97-AF65-F5344CB8AC3E}">
        <p14:creationId xmlns:p14="http://schemas.microsoft.com/office/powerpoint/2010/main" val="161041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 xmlns:a16="http://schemas.microsoft.com/office/drawing/2014/main" id="{17152483-C3C0-4E1C-9B50-DC382A619F7D}"/>
              </a:ext>
            </a:extLst>
          </p:cNvPr>
          <p:cNvSpPr/>
          <p:nvPr/>
        </p:nvSpPr>
        <p:spPr>
          <a:xfrm>
            <a:off x="569017" y="2877897"/>
            <a:ext cx="4946412" cy="295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Rectángulo 3">
            <a:extLst>
              <a:ext uri="{FF2B5EF4-FFF2-40B4-BE49-F238E27FC236}">
                <a16:creationId xmlns="" xmlns:a16="http://schemas.microsoft.com/office/drawing/2014/main" id="{90CF2E25-B61E-48E5-A58E-78CEFD962CA8}"/>
              </a:ext>
            </a:extLst>
          </p:cNvPr>
          <p:cNvSpPr/>
          <p:nvPr/>
        </p:nvSpPr>
        <p:spPr>
          <a:xfrm>
            <a:off x="445272" y="992686"/>
            <a:ext cx="662227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err="1">
                <a:solidFill>
                  <a:srgbClr val="203864"/>
                </a:solidFill>
                <a:latin typeface="Cambria" panose="02040503050406030204" pitchFamily="18" charset="0"/>
                <a:ea typeface="Cambria" panose="02040503050406030204" pitchFamily="18" charset="0"/>
              </a:rPr>
              <a:t>Opérateurs</a:t>
            </a:r>
            <a:r>
              <a:rPr lang="ca-ES" sz="2000" dirty="0">
                <a:solidFill>
                  <a:srgbClr val="203864"/>
                </a:solidFill>
                <a:latin typeface="Cambria" panose="02040503050406030204" pitchFamily="18" charset="0"/>
                <a:ea typeface="Cambria" panose="02040503050406030204" pitchFamily="18" charset="0"/>
              </a:rPr>
              <a:t> </a:t>
            </a:r>
            <a:r>
              <a:rPr lang="ca-ES" sz="2000" dirty="0" err="1">
                <a:solidFill>
                  <a:srgbClr val="203864"/>
                </a:solidFill>
                <a:latin typeface="Cambria" panose="02040503050406030204" pitchFamily="18" charset="0"/>
                <a:ea typeface="Cambria" panose="02040503050406030204" pitchFamily="18" charset="0"/>
              </a:rPr>
              <a:t>ferroviaires</a:t>
            </a:r>
            <a:endParaRPr lang="ca-ES" sz="2000" dirty="0">
              <a:solidFill>
                <a:srgbClr val="203864"/>
              </a:solidFill>
              <a:latin typeface="Cambria" panose="02040503050406030204" pitchFamily="18" charset="0"/>
              <a:ea typeface="Cambria" panose="02040503050406030204" pitchFamily="18" charset="0"/>
            </a:endParaRPr>
          </a:p>
        </p:txBody>
      </p:sp>
      <p:pic>
        <p:nvPicPr>
          <p:cNvPr id="12" name="Imagen 11" descr="Imagen que contiene exterior, señal, cielo&#10;&#10;Descripción generada automáticamente">
            <a:extLst>
              <a:ext uri="{FF2B5EF4-FFF2-40B4-BE49-F238E27FC236}">
                <a16:creationId xmlns="" xmlns:a16="http://schemas.microsoft.com/office/drawing/2014/main" id="{428D92B8-B329-46F6-879E-60D6E680F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795" y="4176023"/>
            <a:ext cx="511628" cy="511628"/>
          </a:xfrm>
          <a:prstGeom prst="rect">
            <a:avLst/>
          </a:prstGeom>
        </p:spPr>
      </p:pic>
      <p:sp>
        <p:nvSpPr>
          <p:cNvPr id="13" name="CuadroTexto 12">
            <a:extLst>
              <a:ext uri="{FF2B5EF4-FFF2-40B4-BE49-F238E27FC236}">
                <a16:creationId xmlns="" xmlns:a16="http://schemas.microsoft.com/office/drawing/2014/main" id="{09D296F8-D6A1-4802-B8AD-2D6491623842}"/>
              </a:ext>
            </a:extLst>
          </p:cNvPr>
          <p:cNvSpPr txBox="1"/>
          <p:nvPr/>
        </p:nvSpPr>
        <p:spPr>
          <a:xfrm>
            <a:off x="1455191" y="4139219"/>
            <a:ext cx="3701536" cy="610295"/>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7 opérateurs dont le fret constitue l’unique activité</a:t>
            </a:r>
            <a:endParaRPr lang="ca-ES" sz="1600" dirty="0">
              <a:latin typeface="Cambria" panose="02040503050406030204" pitchFamily="18" charset="0"/>
              <a:ea typeface="Cambria" panose="02040503050406030204" pitchFamily="18" charset="0"/>
            </a:endParaRPr>
          </a:p>
        </p:txBody>
      </p:sp>
      <p:pic>
        <p:nvPicPr>
          <p:cNvPr id="15" name="Imagen 14" descr="Imagen que contiene señal, exterior&#10;&#10;Descripción generada automáticamente">
            <a:extLst>
              <a:ext uri="{FF2B5EF4-FFF2-40B4-BE49-F238E27FC236}">
                <a16:creationId xmlns="" xmlns:a16="http://schemas.microsoft.com/office/drawing/2014/main" id="{59057DED-FFB0-4E95-8C79-9EEF893F3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18" y="4981306"/>
            <a:ext cx="511631" cy="511631"/>
          </a:xfrm>
          <a:prstGeom prst="rect">
            <a:avLst/>
          </a:prstGeom>
        </p:spPr>
      </p:pic>
      <p:sp>
        <p:nvSpPr>
          <p:cNvPr id="16" name="CuadroTexto 15">
            <a:extLst>
              <a:ext uri="{FF2B5EF4-FFF2-40B4-BE49-F238E27FC236}">
                <a16:creationId xmlns="" xmlns:a16="http://schemas.microsoft.com/office/drawing/2014/main" id="{46E7A3E4-5B07-4F9B-B0E5-F4EF961A6BB0}"/>
              </a:ext>
            </a:extLst>
          </p:cNvPr>
          <p:cNvSpPr txBox="1"/>
          <p:nvPr/>
        </p:nvSpPr>
        <p:spPr>
          <a:xfrm>
            <a:off x="1455191" y="4997729"/>
            <a:ext cx="3701536" cy="630942"/>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12 opérateurs de l'activité de voyageurs et de marchandises</a:t>
            </a:r>
            <a:endParaRPr lang="ca-ES" sz="1600" dirty="0">
              <a:latin typeface="Cambria" panose="02040503050406030204" pitchFamily="18" charset="0"/>
              <a:ea typeface="Cambria" panose="02040503050406030204" pitchFamily="18" charset="0"/>
            </a:endParaRPr>
          </a:p>
        </p:txBody>
      </p:sp>
      <p:sp>
        <p:nvSpPr>
          <p:cNvPr id="14" name="Rectángulo 13">
            <a:extLst>
              <a:ext uri="{FF2B5EF4-FFF2-40B4-BE49-F238E27FC236}">
                <a16:creationId xmlns="" xmlns:a16="http://schemas.microsoft.com/office/drawing/2014/main" id="{51E5DFB7-4688-45A1-981B-42F7BDACD441}"/>
              </a:ext>
            </a:extLst>
          </p:cNvPr>
          <p:cNvSpPr/>
          <p:nvPr/>
        </p:nvSpPr>
        <p:spPr>
          <a:xfrm>
            <a:off x="445272" y="304122"/>
            <a:ext cx="1067992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1. Context del transport de mercaderies per ferrocarril a Catalunya</a:t>
            </a:r>
          </a:p>
        </p:txBody>
      </p:sp>
      <p:sp>
        <p:nvSpPr>
          <p:cNvPr id="17" name="CuadroTexto 16">
            <a:extLst>
              <a:ext uri="{FF2B5EF4-FFF2-40B4-BE49-F238E27FC236}">
                <a16:creationId xmlns="" xmlns:a16="http://schemas.microsoft.com/office/drawing/2014/main" id="{6568BB09-9259-4F56-88D2-2377427068FF}"/>
              </a:ext>
            </a:extLst>
          </p:cNvPr>
          <p:cNvSpPr txBox="1"/>
          <p:nvPr/>
        </p:nvSpPr>
        <p:spPr>
          <a:xfrm>
            <a:off x="3704769" y="5980560"/>
            <a:ext cx="4782463" cy="218623"/>
          </a:xfrm>
          <a:prstGeom prst="rect">
            <a:avLst/>
          </a:prstGeom>
          <a:noFill/>
        </p:spPr>
        <p:txBody>
          <a:bodyPr wrap="square" lIns="0" rIns="0" numCol="1" rtlCol="0">
            <a:noAutofit/>
          </a:bodyPr>
          <a:lstStyle/>
          <a:p>
            <a:pPr marL="0" lvl="1" algn="ctr" defTabSz="180000">
              <a:spcAft>
                <a:spcPts val="600"/>
              </a:spcAft>
              <a:tabLst>
                <a:tab pos="180000" algn="l"/>
              </a:tabLst>
            </a:pPr>
            <a:r>
              <a:rPr lang="ca-ES" sz="1000" dirty="0" err="1" smtClean="0">
                <a:latin typeface="Cambria" panose="02040503050406030204" pitchFamily="18" charset="0"/>
                <a:ea typeface="Cambria" panose="02040503050406030204" pitchFamily="18" charset="0"/>
              </a:rPr>
              <a:t>Source</a:t>
            </a:r>
            <a:r>
              <a:rPr lang="ca-ES" sz="1000" dirty="0" smtClean="0">
                <a:latin typeface="Cambria" panose="02040503050406030204" pitchFamily="18" charset="0"/>
                <a:ea typeface="Cambria" panose="02040503050406030204" pitchFamily="18" charset="0"/>
              </a:rPr>
              <a:t>: </a:t>
            </a:r>
            <a:r>
              <a:rPr lang="ca-ES" sz="1000" dirty="0" err="1">
                <a:latin typeface="Cambria" panose="02040503050406030204" pitchFamily="18" charset="0"/>
                <a:ea typeface="Cambria" panose="02040503050406030204" pitchFamily="18" charset="0"/>
              </a:rPr>
              <a:t>Observatorio</a:t>
            </a:r>
            <a:r>
              <a:rPr lang="ca-ES" sz="1000" dirty="0">
                <a:latin typeface="Cambria" panose="02040503050406030204" pitchFamily="18" charset="0"/>
                <a:ea typeface="Cambria" panose="02040503050406030204" pitchFamily="18" charset="0"/>
              </a:rPr>
              <a:t> del ferrocarril en España (OFE) 2017 </a:t>
            </a:r>
            <a:r>
              <a:rPr lang="ca-ES" sz="1000" dirty="0" smtClean="0">
                <a:latin typeface="Cambria" panose="02040503050406030204" pitchFamily="18" charset="0"/>
                <a:ea typeface="Cambria" panose="02040503050406030204" pitchFamily="18" charset="0"/>
              </a:rPr>
              <a:t>et Memòria </a:t>
            </a:r>
            <a:r>
              <a:rPr lang="ca-ES" sz="1000" dirty="0">
                <a:latin typeface="Cambria" panose="02040503050406030204" pitchFamily="18" charset="0"/>
                <a:ea typeface="Cambria" panose="02040503050406030204" pitchFamily="18" charset="0"/>
              </a:rPr>
              <a:t>de FGC 2017</a:t>
            </a:r>
          </a:p>
        </p:txBody>
      </p:sp>
      <p:pic>
        <p:nvPicPr>
          <p:cNvPr id="11" name="Gráfico 10" descr="Usuarios">
            <a:extLst>
              <a:ext uri="{FF2B5EF4-FFF2-40B4-BE49-F238E27FC236}">
                <a16:creationId xmlns="" xmlns:a16="http://schemas.microsoft.com/office/drawing/2014/main" id="{20688CFC-EEE2-4AC2-9725-5EC64D2B4A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69120" y="2997800"/>
            <a:ext cx="1005840" cy="1005840"/>
          </a:xfrm>
          <a:prstGeom prst="rect">
            <a:avLst/>
          </a:prstGeom>
        </p:spPr>
      </p:pic>
      <p:sp>
        <p:nvSpPr>
          <p:cNvPr id="18" name="CuadroTexto 17">
            <a:extLst>
              <a:ext uri="{FF2B5EF4-FFF2-40B4-BE49-F238E27FC236}">
                <a16:creationId xmlns="" xmlns:a16="http://schemas.microsoft.com/office/drawing/2014/main" id="{531BF909-EAAE-4A75-9D9F-25F506E9A0F9}"/>
              </a:ext>
            </a:extLst>
          </p:cNvPr>
          <p:cNvSpPr txBox="1"/>
          <p:nvPr/>
        </p:nvSpPr>
        <p:spPr>
          <a:xfrm>
            <a:off x="445271" y="1518872"/>
            <a:ext cx="5273358" cy="1418209"/>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Une entreprise ferroviaire est une entreprise dont l'activité principale est la prestation des services de transport de marchandises (ou de voyageurs) par chemin de fer, fournissant, en tout état de cause, la traction au train</a:t>
            </a:r>
            <a:endParaRPr lang="ca-ES" sz="1600" dirty="0">
              <a:latin typeface="Cambria" panose="02040503050406030204" pitchFamily="18" charset="0"/>
              <a:ea typeface="Cambria" panose="02040503050406030204" pitchFamily="18" charset="0"/>
            </a:endParaRPr>
          </a:p>
        </p:txBody>
      </p:sp>
      <p:sp>
        <p:nvSpPr>
          <p:cNvPr id="24" name="CuadroTexto 23">
            <a:extLst>
              <a:ext uri="{FF2B5EF4-FFF2-40B4-BE49-F238E27FC236}">
                <a16:creationId xmlns="" xmlns:a16="http://schemas.microsoft.com/office/drawing/2014/main" id="{27F2CB82-E524-42D7-BC8D-2624EDED7E4E}"/>
              </a:ext>
            </a:extLst>
          </p:cNvPr>
          <p:cNvSpPr txBox="1"/>
          <p:nvPr/>
        </p:nvSpPr>
        <p:spPr>
          <a:xfrm>
            <a:off x="1980231" y="3235025"/>
            <a:ext cx="2958193" cy="610295"/>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b="1" dirty="0">
                <a:latin typeface="Cambria" panose="02040503050406030204" pitchFamily="18" charset="0"/>
                <a:ea typeface="Cambria" panose="02040503050406030204" pitchFamily="18" charset="0"/>
              </a:rPr>
              <a:t>19 opérateurs de fret ferroviaire en Espagne</a:t>
            </a:r>
            <a:endParaRPr lang="ca-ES" sz="1600" b="1" dirty="0">
              <a:latin typeface="Cambria" panose="02040503050406030204" pitchFamily="18" charset="0"/>
              <a:ea typeface="Cambria" panose="02040503050406030204" pitchFamily="18" charset="0"/>
            </a:endParaRPr>
          </a:p>
        </p:txBody>
      </p:sp>
      <p:sp>
        <p:nvSpPr>
          <p:cNvPr id="19" name="Rectángulo 18">
            <a:extLst>
              <a:ext uri="{FF2B5EF4-FFF2-40B4-BE49-F238E27FC236}">
                <a16:creationId xmlns="" xmlns:a16="http://schemas.microsoft.com/office/drawing/2014/main" id="{6E6D8BE6-CFBF-41DC-B95F-F8DE7CF74CAE}"/>
              </a:ext>
            </a:extLst>
          </p:cNvPr>
          <p:cNvSpPr/>
          <p:nvPr/>
        </p:nvSpPr>
        <p:spPr>
          <a:xfrm>
            <a:off x="6456069" y="986754"/>
            <a:ext cx="5561759"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err="1">
                <a:solidFill>
                  <a:srgbClr val="203864"/>
                </a:solidFill>
                <a:latin typeface="Cambria" panose="02040503050406030204" pitchFamily="18" charset="0"/>
                <a:ea typeface="Cambria" panose="02040503050406030204" pitchFamily="18" charset="0"/>
              </a:rPr>
              <a:t>Flotte</a:t>
            </a:r>
            <a:r>
              <a:rPr lang="ca-ES" sz="2000" dirty="0">
                <a:solidFill>
                  <a:srgbClr val="203864"/>
                </a:solidFill>
                <a:latin typeface="Cambria" panose="02040503050406030204" pitchFamily="18" charset="0"/>
                <a:ea typeface="Cambria" panose="02040503050406030204" pitchFamily="18" charset="0"/>
              </a:rPr>
              <a:t> de </a:t>
            </a:r>
            <a:r>
              <a:rPr lang="ca-ES" sz="2000" dirty="0" err="1">
                <a:solidFill>
                  <a:srgbClr val="203864"/>
                </a:solidFill>
                <a:latin typeface="Cambria" panose="02040503050406030204" pitchFamily="18" charset="0"/>
                <a:ea typeface="Cambria" panose="02040503050406030204" pitchFamily="18" charset="0"/>
              </a:rPr>
              <a:t>matériel</a:t>
            </a:r>
            <a:r>
              <a:rPr lang="ca-ES" sz="2000" dirty="0">
                <a:solidFill>
                  <a:srgbClr val="203864"/>
                </a:solidFill>
                <a:latin typeface="Cambria" panose="02040503050406030204" pitchFamily="18" charset="0"/>
                <a:ea typeface="Cambria" panose="02040503050406030204" pitchFamily="18" charset="0"/>
              </a:rPr>
              <a:t> </a:t>
            </a:r>
            <a:r>
              <a:rPr lang="ca-ES" sz="2000" dirty="0" err="1">
                <a:solidFill>
                  <a:srgbClr val="203864"/>
                </a:solidFill>
                <a:latin typeface="Cambria" panose="02040503050406030204" pitchFamily="18" charset="0"/>
                <a:ea typeface="Cambria" panose="02040503050406030204" pitchFamily="18" charset="0"/>
              </a:rPr>
              <a:t>roulant</a:t>
            </a:r>
            <a:endParaRPr lang="ca-ES" sz="2000" dirty="0">
              <a:solidFill>
                <a:srgbClr val="203864"/>
              </a:solidFill>
              <a:latin typeface="Cambria" panose="02040503050406030204" pitchFamily="18" charset="0"/>
              <a:ea typeface="Cambria" panose="02040503050406030204" pitchFamily="18" charset="0"/>
            </a:endParaRPr>
          </a:p>
        </p:txBody>
      </p:sp>
      <p:sp>
        <p:nvSpPr>
          <p:cNvPr id="20" name="CuadroTexto 19">
            <a:extLst>
              <a:ext uri="{FF2B5EF4-FFF2-40B4-BE49-F238E27FC236}">
                <a16:creationId xmlns="" xmlns:a16="http://schemas.microsoft.com/office/drawing/2014/main" id="{77F93F2E-0116-4F08-9347-3515D71304ED}"/>
              </a:ext>
            </a:extLst>
          </p:cNvPr>
          <p:cNvSpPr txBox="1"/>
          <p:nvPr/>
        </p:nvSpPr>
        <p:spPr>
          <a:xfrm>
            <a:off x="6456069" y="1530904"/>
            <a:ext cx="5290660" cy="1169551"/>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Le parc se compose de locomotives et de wagons. Ceux-ci peuvent appartenir à un opérateur ferroviaire (comme </a:t>
            </a:r>
            <a:r>
              <a:rPr lang="fr-FR" sz="1600" dirty="0" err="1">
                <a:latin typeface="Cambria" panose="02040503050406030204" pitchFamily="18" charset="0"/>
                <a:ea typeface="Cambria" panose="02040503050406030204" pitchFamily="18" charset="0"/>
              </a:rPr>
              <a:t>Renfe</a:t>
            </a:r>
            <a:r>
              <a:rPr lang="fr-FR" sz="1600" dirty="0">
                <a:latin typeface="Cambria" panose="02040503050406030204" pitchFamily="18" charset="0"/>
                <a:ea typeface="Cambria" panose="02040503050406030204" pitchFamily="18" charset="0"/>
              </a:rPr>
              <a:t> </a:t>
            </a:r>
            <a:r>
              <a:rPr lang="fr-FR" sz="1600" dirty="0" err="1">
                <a:latin typeface="Cambria" panose="02040503050406030204" pitchFamily="18" charset="0"/>
                <a:ea typeface="Cambria" panose="02040503050406030204" pitchFamily="18" charset="0"/>
              </a:rPr>
              <a:t>Mercancías</a:t>
            </a:r>
            <a:r>
              <a:rPr lang="fr-FR" sz="1600" dirty="0">
                <a:latin typeface="Cambria" panose="02040503050406030204" pitchFamily="18" charset="0"/>
                <a:ea typeface="Cambria" panose="02040503050406030204" pitchFamily="18" charset="0"/>
              </a:rPr>
              <a:t> ou FGC) ou être loués auprès des tiers (comme par exemple : </a:t>
            </a:r>
            <a:r>
              <a:rPr lang="fr-FR" sz="1600" dirty="0" err="1">
                <a:latin typeface="Cambria" panose="02040503050406030204" pitchFamily="18" charset="0"/>
                <a:ea typeface="Cambria" panose="02040503050406030204" pitchFamily="18" charset="0"/>
              </a:rPr>
              <a:t>Renfe</a:t>
            </a:r>
            <a:r>
              <a:rPr lang="fr-FR" sz="1600" dirty="0">
                <a:latin typeface="Cambria" panose="02040503050406030204" pitchFamily="18" charset="0"/>
                <a:ea typeface="Cambria" panose="02040503050406030204" pitchFamily="18" charset="0"/>
              </a:rPr>
              <a:t> </a:t>
            </a:r>
            <a:r>
              <a:rPr lang="fr-FR" sz="1600" dirty="0" err="1">
                <a:latin typeface="Cambria" panose="02040503050406030204" pitchFamily="18" charset="0"/>
                <a:ea typeface="Cambria" panose="02040503050406030204" pitchFamily="18" charset="0"/>
              </a:rPr>
              <a:t>Alquiler</a:t>
            </a:r>
            <a:endParaRPr lang="ca-ES" sz="1600" dirty="0">
              <a:latin typeface="Cambria" panose="02040503050406030204" pitchFamily="18" charset="0"/>
              <a:ea typeface="Cambria" panose="02040503050406030204" pitchFamily="18" charset="0"/>
            </a:endParaRPr>
          </a:p>
        </p:txBody>
      </p:sp>
      <p:sp>
        <p:nvSpPr>
          <p:cNvPr id="21" name="CuadroTexto 20">
            <a:extLst>
              <a:ext uri="{FF2B5EF4-FFF2-40B4-BE49-F238E27FC236}">
                <a16:creationId xmlns="" xmlns:a16="http://schemas.microsoft.com/office/drawing/2014/main" id="{D5E6EA83-AD0F-428A-A644-7F6E8942F0C9}"/>
              </a:ext>
            </a:extLst>
          </p:cNvPr>
          <p:cNvSpPr txBox="1"/>
          <p:nvPr/>
        </p:nvSpPr>
        <p:spPr>
          <a:xfrm>
            <a:off x="6456069" y="2877897"/>
            <a:ext cx="2999976"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a:solidFill>
                  <a:schemeClr val="bg1"/>
                </a:solidFill>
                <a:latin typeface="Cambria" panose="02040503050406030204" pitchFamily="18" charset="0"/>
                <a:ea typeface="Cambria" panose="02040503050406030204" pitchFamily="18" charset="0"/>
              </a:rPr>
              <a:t>Locomotives</a:t>
            </a:r>
          </a:p>
        </p:txBody>
      </p:sp>
      <p:sp>
        <p:nvSpPr>
          <p:cNvPr id="27" name="CuadroTexto 26">
            <a:extLst>
              <a:ext uri="{FF2B5EF4-FFF2-40B4-BE49-F238E27FC236}">
                <a16:creationId xmlns="" xmlns:a16="http://schemas.microsoft.com/office/drawing/2014/main" id="{95519689-AC15-443B-AEE0-4C009583B144}"/>
              </a:ext>
            </a:extLst>
          </p:cNvPr>
          <p:cNvSpPr txBox="1"/>
          <p:nvPr/>
        </p:nvSpPr>
        <p:spPr>
          <a:xfrm>
            <a:off x="6456069" y="3310829"/>
            <a:ext cx="5290660" cy="1054135"/>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err="1">
                <a:latin typeface="Cambria" panose="02040503050406030204" pitchFamily="18" charset="0"/>
                <a:ea typeface="Cambria" panose="02040503050406030204" pitchFamily="18" charset="0"/>
              </a:rPr>
              <a:t>Renfe</a:t>
            </a:r>
            <a:r>
              <a:rPr lang="fr-FR" sz="1600" dirty="0">
                <a:latin typeface="Cambria" panose="02040503050406030204" pitchFamily="18" charset="0"/>
                <a:ea typeface="Cambria" panose="02040503050406030204" pitchFamily="18" charset="0"/>
              </a:rPr>
              <a:t> </a:t>
            </a:r>
            <a:r>
              <a:rPr lang="fr-FR" sz="1600" dirty="0" err="1">
                <a:latin typeface="Cambria" panose="02040503050406030204" pitchFamily="18" charset="0"/>
                <a:ea typeface="Cambria" panose="02040503050406030204" pitchFamily="18" charset="0"/>
              </a:rPr>
              <a:t>Mercancías</a:t>
            </a:r>
            <a:r>
              <a:rPr lang="fr-FR" sz="1600" dirty="0">
                <a:latin typeface="Cambria" panose="02040503050406030204" pitchFamily="18" charset="0"/>
                <a:ea typeface="Cambria" panose="02040503050406030204" pitchFamily="18" charset="0"/>
              </a:rPr>
              <a:t> : 83 diesels + 140 électriques</a:t>
            </a:r>
          </a:p>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FGC </a:t>
            </a:r>
            <a:r>
              <a:rPr lang="fr-FR" sz="1600" dirty="0" smtClean="0">
                <a:latin typeface="Cambria" panose="02040503050406030204" pitchFamily="18" charset="0"/>
                <a:ea typeface="Cambria" panose="02040503050406030204" pitchFamily="18" charset="0"/>
              </a:rPr>
              <a:t> </a:t>
            </a:r>
            <a:r>
              <a:rPr lang="fr-FR" sz="1600" dirty="0">
                <a:latin typeface="Cambria" panose="02040503050406030204" pitchFamily="18" charset="0"/>
                <a:ea typeface="Cambria" panose="02040503050406030204" pitchFamily="18" charset="0"/>
              </a:rPr>
              <a:t>: 11 diesels (4 hybrides) </a:t>
            </a:r>
          </a:p>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Privées : 67 diesels (3 hybrides) + 8 électriques</a:t>
            </a:r>
          </a:p>
        </p:txBody>
      </p:sp>
      <p:sp>
        <p:nvSpPr>
          <p:cNvPr id="30" name="CuadroTexto 29">
            <a:extLst>
              <a:ext uri="{FF2B5EF4-FFF2-40B4-BE49-F238E27FC236}">
                <a16:creationId xmlns="" xmlns:a16="http://schemas.microsoft.com/office/drawing/2014/main" id="{BF571A09-4E7A-4F6A-8EAF-A4A8B2D57FA9}"/>
              </a:ext>
            </a:extLst>
          </p:cNvPr>
          <p:cNvSpPr txBox="1"/>
          <p:nvPr/>
        </p:nvSpPr>
        <p:spPr>
          <a:xfrm>
            <a:off x="6456069" y="4436924"/>
            <a:ext cx="2999976" cy="347173"/>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err="1">
                <a:solidFill>
                  <a:schemeClr val="bg1"/>
                </a:solidFill>
                <a:latin typeface="Cambria" panose="02040503050406030204" pitchFamily="18" charset="0"/>
                <a:ea typeface="Cambria" panose="02040503050406030204" pitchFamily="18" charset="0"/>
              </a:rPr>
              <a:t>W</a:t>
            </a:r>
            <a:r>
              <a:rPr lang="ca-ES" sz="1600" b="1" dirty="0" err="1" smtClean="0">
                <a:solidFill>
                  <a:schemeClr val="bg1"/>
                </a:solidFill>
                <a:latin typeface="Cambria" panose="02040503050406030204" pitchFamily="18" charset="0"/>
                <a:ea typeface="Cambria" panose="02040503050406030204" pitchFamily="18" charset="0"/>
              </a:rPr>
              <a:t>agons</a:t>
            </a:r>
            <a:endParaRPr lang="ca-ES" sz="1600" b="1" dirty="0">
              <a:solidFill>
                <a:schemeClr val="bg1"/>
              </a:solidFill>
              <a:latin typeface="Cambria" panose="02040503050406030204" pitchFamily="18" charset="0"/>
              <a:ea typeface="Cambria" panose="02040503050406030204" pitchFamily="18" charset="0"/>
            </a:endParaRPr>
          </a:p>
        </p:txBody>
      </p:sp>
      <p:sp>
        <p:nvSpPr>
          <p:cNvPr id="31" name="CuadroTexto 30">
            <a:extLst>
              <a:ext uri="{FF2B5EF4-FFF2-40B4-BE49-F238E27FC236}">
                <a16:creationId xmlns="" xmlns:a16="http://schemas.microsoft.com/office/drawing/2014/main" id="{36AB99F7-C5EF-4D69-9434-D48D4742DAE6}"/>
              </a:ext>
            </a:extLst>
          </p:cNvPr>
          <p:cNvSpPr txBox="1"/>
          <p:nvPr/>
        </p:nvSpPr>
        <p:spPr>
          <a:xfrm>
            <a:off x="6456069" y="4845090"/>
            <a:ext cx="5290660" cy="1054135"/>
          </a:xfrm>
          <a:prstGeom prst="rect">
            <a:avLst/>
          </a:prstGeom>
          <a:noFill/>
        </p:spPr>
        <p:txBody>
          <a:bodyPr wrap="square" lIns="90000" rtlCol="0">
            <a:spAutoFit/>
          </a:bodyPr>
          <a:lstStyle/>
          <a:p>
            <a:pPr marL="0" lvl="1" algn="just" defTabSz="180000">
              <a:lnSpc>
                <a:spcPts val="2100"/>
              </a:lnSpc>
              <a:spcAft>
                <a:spcPts val="600"/>
              </a:spcAft>
              <a:tabLst>
                <a:tab pos="180000" algn="l"/>
              </a:tabLst>
            </a:pPr>
            <a:r>
              <a:rPr lang="fr-FR" sz="1600" dirty="0" err="1">
                <a:latin typeface="Cambria" panose="02040503050406030204" pitchFamily="18" charset="0"/>
                <a:ea typeface="Cambria" panose="02040503050406030204" pitchFamily="18" charset="0"/>
              </a:rPr>
              <a:t>Renfe</a:t>
            </a:r>
            <a:r>
              <a:rPr lang="fr-FR" sz="1600" dirty="0">
                <a:latin typeface="Cambria" panose="02040503050406030204" pitchFamily="18" charset="0"/>
                <a:ea typeface="Cambria" panose="02040503050406030204" pitchFamily="18" charset="0"/>
              </a:rPr>
              <a:t> </a:t>
            </a:r>
            <a:r>
              <a:rPr lang="fr-FR" sz="1600" dirty="0" err="1">
                <a:latin typeface="Cambria" panose="02040503050406030204" pitchFamily="18" charset="0"/>
                <a:ea typeface="Cambria" panose="02040503050406030204" pitchFamily="18" charset="0"/>
              </a:rPr>
              <a:t>Mercancías</a:t>
            </a:r>
            <a:r>
              <a:rPr lang="fr-FR" sz="1600" dirty="0">
                <a:latin typeface="Cambria" panose="02040503050406030204" pitchFamily="18" charset="0"/>
                <a:ea typeface="Cambria" panose="02040503050406030204" pitchFamily="18" charset="0"/>
              </a:rPr>
              <a:t> : 9 397</a:t>
            </a:r>
          </a:p>
          <a:p>
            <a:pPr marL="0" lvl="1" algn="just" defTabSz="180000">
              <a:lnSpc>
                <a:spcPts val="2100"/>
              </a:lnSpc>
              <a:spcAft>
                <a:spcPts val="600"/>
              </a:spcAft>
              <a:tabLst>
                <a:tab pos="180000" algn="l"/>
              </a:tabLst>
            </a:pPr>
            <a:r>
              <a:rPr lang="fr-FR" sz="1600" dirty="0" smtClean="0">
                <a:latin typeface="Cambria" panose="02040503050406030204" pitchFamily="18" charset="0"/>
                <a:ea typeface="Cambria" panose="02040503050406030204" pitchFamily="18" charset="0"/>
              </a:rPr>
              <a:t>FGC: </a:t>
            </a:r>
            <a:r>
              <a:rPr lang="fr-FR" sz="1600" dirty="0">
                <a:latin typeface="Cambria" panose="02040503050406030204" pitchFamily="18" charset="0"/>
                <a:ea typeface="Cambria" panose="02040503050406030204" pitchFamily="18" charset="0"/>
              </a:rPr>
              <a:t>99</a:t>
            </a:r>
          </a:p>
          <a:p>
            <a:pPr marL="0" lvl="1" algn="just" defTabSz="180000">
              <a:lnSpc>
                <a:spcPts val="2100"/>
              </a:lnSpc>
              <a:spcAft>
                <a:spcPts val="600"/>
              </a:spcAft>
              <a:tabLst>
                <a:tab pos="180000" algn="l"/>
              </a:tabLst>
            </a:pPr>
            <a:r>
              <a:rPr lang="fr-FR" sz="1600" dirty="0">
                <a:latin typeface="Cambria" panose="02040503050406030204" pitchFamily="18" charset="0"/>
                <a:ea typeface="Cambria" panose="02040503050406030204" pitchFamily="18" charset="0"/>
              </a:rPr>
              <a:t>Privées : 165</a:t>
            </a:r>
          </a:p>
        </p:txBody>
      </p:sp>
    </p:spTree>
    <p:extLst>
      <p:ext uri="{BB962C8B-B14F-4D97-AF65-F5344CB8AC3E}">
        <p14:creationId xmlns:p14="http://schemas.microsoft.com/office/powerpoint/2010/main" val="181218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8232651C-EC4C-4B5F-BF2F-E6737F651434}"/>
              </a:ext>
            </a:extLst>
          </p:cNvPr>
          <p:cNvSpPr/>
          <p:nvPr/>
        </p:nvSpPr>
        <p:spPr>
          <a:xfrm>
            <a:off x="445272" y="304122"/>
            <a:ext cx="1096567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2. </a:t>
            </a:r>
            <a:r>
              <a:rPr lang="fr-FR" sz="2400" dirty="0">
                <a:solidFill>
                  <a:schemeClr val="bg1"/>
                </a:solidFill>
                <a:latin typeface="Cambria" panose="02040503050406030204" pitchFamily="18" charset="0"/>
                <a:ea typeface="Cambria" panose="02040503050406030204" pitchFamily="18" charset="0"/>
              </a:rPr>
              <a:t>Structure des coûts et durabilité</a:t>
            </a:r>
            <a:r>
              <a:rPr lang="ca-ES" sz="2400" dirty="0" smtClean="0">
                <a:solidFill>
                  <a:schemeClr val="bg1"/>
                </a:solidFill>
                <a:latin typeface="Cambria" panose="02040503050406030204" pitchFamily="18" charset="0"/>
                <a:ea typeface="Cambria" panose="02040503050406030204" pitchFamily="18" charset="0"/>
              </a:rPr>
              <a:t>.</a:t>
            </a:r>
            <a:endParaRPr lang="ca-ES" sz="2400" dirty="0">
              <a:solidFill>
                <a:schemeClr val="bg1"/>
              </a:solidFill>
              <a:latin typeface="Cambria" panose="02040503050406030204" pitchFamily="18" charset="0"/>
              <a:ea typeface="Cambria" panose="02040503050406030204" pitchFamily="18" charset="0"/>
            </a:endParaRPr>
          </a:p>
        </p:txBody>
      </p:sp>
      <p:grpSp>
        <p:nvGrpSpPr>
          <p:cNvPr id="12" name="Agrupa 11"/>
          <p:cNvGrpSpPr/>
          <p:nvPr/>
        </p:nvGrpSpPr>
        <p:grpSpPr>
          <a:xfrm>
            <a:off x="1672389" y="1160626"/>
            <a:ext cx="9629737" cy="4999542"/>
            <a:chOff x="284817" y="1918889"/>
            <a:chExt cx="9333701" cy="4765245"/>
          </a:xfrm>
        </p:grpSpPr>
        <p:sp>
          <p:nvSpPr>
            <p:cNvPr id="14" name="CuadroTexto 292">
              <a:extLst>
                <a:ext uri="{FF2B5EF4-FFF2-40B4-BE49-F238E27FC236}">
                  <a16:creationId xmlns="" xmlns:a16="http://schemas.microsoft.com/office/drawing/2014/main" id="{C6BCC781-21BE-4604-B6AC-3CA89E8070AE}"/>
                </a:ext>
              </a:extLst>
            </p:cNvPr>
            <p:cNvSpPr txBox="1"/>
            <p:nvPr/>
          </p:nvSpPr>
          <p:spPr>
            <a:xfrm>
              <a:off x="3705121" y="1918889"/>
              <a:ext cx="2340000" cy="249933"/>
            </a:xfrm>
            <a:prstGeom prst="rect">
              <a:avLst/>
            </a:prstGeom>
            <a:solidFill>
              <a:schemeClr val="accent1">
                <a:lumMod val="20000"/>
                <a:lumOff val="80000"/>
              </a:schemeClr>
            </a:solidFill>
            <a:ln>
              <a:solidFill>
                <a:schemeClr val="accent1"/>
              </a:solidFill>
            </a:ln>
          </p:spPr>
          <p:txBody>
            <a:bodyPr wrap="square" lIns="107287" tIns="53643" rIns="107287" bIns="53643" rtlCol="0">
              <a:spAutoFit/>
            </a:bodyPr>
            <a:lstStyle>
              <a:defPPr>
                <a:defRPr lang="es-ES"/>
              </a:defPPr>
              <a:lvl1pPr algn="ctr" defTabSz="914400">
                <a:defRPr sz="1000" b="1">
                  <a:solidFill>
                    <a:schemeClr val="accent1">
                      <a:lumMod val="75000"/>
                    </a:schemeClr>
                  </a:soli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dirty="0" err="1"/>
                <a:t>Coûts</a:t>
              </a:r>
              <a:r>
                <a:rPr lang="ca-ES" dirty="0"/>
                <a:t> </a:t>
              </a:r>
              <a:r>
                <a:rPr lang="ca-ES" dirty="0" err="1"/>
                <a:t>totaux</a:t>
              </a:r>
              <a:endParaRPr lang="ca-ES" dirty="0"/>
            </a:p>
          </p:txBody>
        </p:sp>
        <p:sp>
          <p:nvSpPr>
            <p:cNvPr id="15" name="CuadroTexto 293">
              <a:extLst>
                <a:ext uri="{FF2B5EF4-FFF2-40B4-BE49-F238E27FC236}">
                  <a16:creationId xmlns="" xmlns:a16="http://schemas.microsoft.com/office/drawing/2014/main" id="{DD3EE724-D254-4A8D-96A6-686E65E79DF8}"/>
                </a:ext>
              </a:extLst>
            </p:cNvPr>
            <p:cNvSpPr txBox="1"/>
            <p:nvPr/>
          </p:nvSpPr>
          <p:spPr>
            <a:xfrm>
              <a:off x="3431062" y="2547637"/>
              <a:ext cx="1950000" cy="326400"/>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es-ES"/>
              </a:defPPr>
              <a:lvl1pPr algn="ctr" defTabSz="914378">
                <a:defRPr sz="900" b="1">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200" dirty="0" err="1"/>
                <a:t>Coûts</a:t>
              </a:r>
              <a:r>
                <a:rPr lang="ca-ES" sz="1200" dirty="0"/>
                <a:t> </a:t>
              </a:r>
              <a:r>
                <a:rPr lang="ca-ES" sz="1200" dirty="0" err="1"/>
                <a:t>directs</a:t>
              </a:r>
              <a:endParaRPr lang="ca-ES" sz="1200" dirty="0"/>
            </a:p>
          </p:txBody>
        </p:sp>
        <p:sp>
          <p:nvSpPr>
            <p:cNvPr id="16" name="CuadroTexto 295">
              <a:extLst>
                <a:ext uri="{FF2B5EF4-FFF2-40B4-BE49-F238E27FC236}">
                  <a16:creationId xmlns="" xmlns:a16="http://schemas.microsoft.com/office/drawing/2014/main" id="{590AF80B-C2BD-4537-9965-81BF6D794BDD}"/>
                </a:ext>
              </a:extLst>
            </p:cNvPr>
            <p:cNvSpPr txBox="1"/>
            <p:nvPr/>
          </p:nvSpPr>
          <p:spPr>
            <a:xfrm>
              <a:off x="7668518" y="2550655"/>
              <a:ext cx="1950000" cy="326400"/>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ca-ES"/>
              </a:defPPr>
              <a:lvl1pPr algn="ctr" defTabSz="914378">
                <a:defRPr sz="1200" b="1">
                  <a:solidFill>
                    <a:prstClr val="black">
                      <a:lumMod val="65000"/>
                      <a:lumOff val="35000"/>
                    </a:prstClr>
                  </a:solidFill>
                  <a:effectLst>
                    <a:glow>
                      <a:prstClr val="white">
                        <a:lumMod val="50000"/>
                        <a:alpha val="92000"/>
                      </a:prstClr>
                    </a:glow>
                  </a:effectLst>
                  <a:latin typeface="Calibri"/>
                </a:defRPr>
              </a:lvl1pPr>
            </a:lstStyle>
            <a:p>
              <a:r>
                <a:rPr lang="ca-ES" dirty="0" err="1"/>
                <a:t>Coûts</a:t>
              </a:r>
              <a:r>
                <a:rPr lang="ca-ES" dirty="0"/>
                <a:t> </a:t>
              </a:r>
              <a:r>
                <a:rPr lang="ca-ES" dirty="0" err="1"/>
                <a:t>indirects</a:t>
              </a:r>
              <a:endParaRPr lang="ca-ES" dirty="0"/>
            </a:p>
          </p:txBody>
        </p:sp>
        <p:sp>
          <p:nvSpPr>
            <p:cNvPr id="17" name="CuadroTexto 296">
              <a:extLst>
                <a:ext uri="{FF2B5EF4-FFF2-40B4-BE49-F238E27FC236}">
                  <a16:creationId xmlns="" xmlns:a16="http://schemas.microsoft.com/office/drawing/2014/main" id="{5D79D7A4-C203-4A85-A4CE-7654C8B5B262}"/>
                </a:ext>
              </a:extLst>
            </p:cNvPr>
            <p:cNvSpPr txBox="1"/>
            <p:nvPr/>
          </p:nvSpPr>
          <p:spPr>
            <a:xfrm>
              <a:off x="2346737" y="3100999"/>
              <a:ext cx="1560000" cy="328295"/>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es-ES"/>
              </a:defPPr>
              <a:lvl1pPr algn="ctr" defTabSz="914378">
                <a:defRPr sz="1000" b="1">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dirty="0" err="1"/>
                <a:t>Utilisation</a:t>
              </a:r>
              <a:r>
                <a:rPr lang="ca-ES" dirty="0"/>
                <a:t> de </a:t>
              </a:r>
              <a:r>
                <a:rPr lang="ca-ES" dirty="0" err="1"/>
                <a:t>l'infrastructure</a:t>
              </a:r>
              <a:endParaRPr lang="ca-ES" dirty="0"/>
            </a:p>
          </p:txBody>
        </p:sp>
        <p:sp>
          <p:nvSpPr>
            <p:cNvPr id="18" name="CuadroTexto 297">
              <a:extLst>
                <a:ext uri="{FF2B5EF4-FFF2-40B4-BE49-F238E27FC236}">
                  <a16:creationId xmlns="" xmlns:a16="http://schemas.microsoft.com/office/drawing/2014/main" id="{41052A7F-B43B-4DF4-B199-54539B9F19B3}"/>
                </a:ext>
              </a:extLst>
            </p:cNvPr>
            <p:cNvSpPr txBox="1"/>
            <p:nvPr/>
          </p:nvSpPr>
          <p:spPr>
            <a:xfrm>
              <a:off x="4929563" y="3107939"/>
              <a:ext cx="1560000" cy="328295"/>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es-ES"/>
              </a:defPPr>
              <a:lvl1pPr algn="ctr" defTabSz="914378">
                <a:defRPr sz="1000" b="1">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dirty="0" err="1"/>
                <a:t>Exploitation</a:t>
              </a:r>
              <a:r>
                <a:rPr lang="ca-ES" dirty="0"/>
                <a:t> du </a:t>
              </a:r>
              <a:r>
                <a:rPr lang="ca-ES" dirty="0" err="1"/>
                <a:t>service</a:t>
              </a:r>
              <a:endParaRPr lang="ca-ES" dirty="0"/>
            </a:p>
          </p:txBody>
        </p:sp>
        <p:sp>
          <p:nvSpPr>
            <p:cNvPr id="19" name="CuadroTexto 298">
              <a:extLst>
                <a:ext uri="{FF2B5EF4-FFF2-40B4-BE49-F238E27FC236}">
                  <a16:creationId xmlns="" xmlns:a16="http://schemas.microsoft.com/office/drawing/2014/main" id="{ABE04FCD-3434-4518-8B69-5A70EA099F5A}"/>
                </a:ext>
              </a:extLst>
            </p:cNvPr>
            <p:cNvSpPr txBox="1"/>
            <p:nvPr/>
          </p:nvSpPr>
          <p:spPr>
            <a:xfrm>
              <a:off x="8058518" y="3079008"/>
              <a:ext cx="156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b="1">
                  <a:solidFill>
                    <a:prstClr val="black">
                      <a:lumMod val="65000"/>
                      <a:lumOff val="35000"/>
                    </a:prstClr>
                  </a:solidFill>
                  <a:effectLst>
                    <a:glow>
                      <a:prstClr val="white">
                        <a:lumMod val="50000"/>
                        <a:alpha val="92000"/>
                      </a:prstClr>
                    </a:glow>
                  </a:effectLst>
                  <a:latin typeface="Calibri"/>
                </a:defRPr>
              </a:lvl1pPr>
            </a:lstStyle>
            <a:p>
              <a:r>
                <a:rPr lang="ca-ES" dirty="0" err="1"/>
                <a:t>Infrastructure</a:t>
              </a:r>
              <a:endParaRPr lang="ca-ES" dirty="0"/>
            </a:p>
          </p:txBody>
        </p:sp>
        <p:sp>
          <p:nvSpPr>
            <p:cNvPr id="20" name="CuadroTexto 299">
              <a:extLst>
                <a:ext uri="{FF2B5EF4-FFF2-40B4-BE49-F238E27FC236}">
                  <a16:creationId xmlns="" xmlns:a16="http://schemas.microsoft.com/office/drawing/2014/main" id="{2A6B60A7-9B7E-4550-800E-0B5ACE3E7497}"/>
                </a:ext>
              </a:extLst>
            </p:cNvPr>
            <p:cNvSpPr txBox="1"/>
            <p:nvPr/>
          </p:nvSpPr>
          <p:spPr>
            <a:xfrm>
              <a:off x="8058518" y="3527055"/>
              <a:ext cx="156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b="1">
                  <a:solidFill>
                    <a:prstClr val="black">
                      <a:lumMod val="65000"/>
                      <a:lumOff val="35000"/>
                    </a:prstClr>
                  </a:solidFill>
                  <a:effectLst>
                    <a:glow>
                      <a:prstClr val="white">
                        <a:lumMod val="50000"/>
                        <a:alpha val="92000"/>
                      </a:prstClr>
                    </a:glow>
                  </a:effectLst>
                  <a:latin typeface="Calibri"/>
                </a:defRPr>
              </a:lvl1pPr>
            </a:lstStyle>
            <a:p>
              <a:r>
                <a:rPr lang="ca-ES" dirty="0" err="1"/>
                <a:t>Administration</a:t>
              </a:r>
              <a:endParaRPr lang="ca-ES" dirty="0"/>
            </a:p>
          </p:txBody>
        </p:sp>
        <p:sp>
          <p:nvSpPr>
            <p:cNvPr id="21" name="CuadroTexto 301">
              <a:extLst>
                <a:ext uri="{FF2B5EF4-FFF2-40B4-BE49-F238E27FC236}">
                  <a16:creationId xmlns="" xmlns:a16="http://schemas.microsoft.com/office/drawing/2014/main" id="{D8E9A0EA-C4C8-4F43-8A9E-C5F570526C28}"/>
                </a:ext>
              </a:extLst>
            </p:cNvPr>
            <p:cNvSpPr txBox="1"/>
            <p:nvPr/>
          </p:nvSpPr>
          <p:spPr>
            <a:xfrm>
              <a:off x="8058518" y="3975101"/>
              <a:ext cx="156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b="1">
                  <a:solidFill>
                    <a:prstClr val="black">
                      <a:lumMod val="65000"/>
                      <a:lumOff val="35000"/>
                    </a:prstClr>
                  </a:solidFill>
                  <a:effectLst>
                    <a:glow>
                      <a:prstClr val="white">
                        <a:lumMod val="50000"/>
                        <a:alpha val="92000"/>
                      </a:prstClr>
                    </a:glow>
                  </a:effectLst>
                  <a:latin typeface="Calibri"/>
                </a:defRPr>
              </a:lvl1pPr>
            </a:lstStyle>
            <a:p>
              <a:r>
                <a:rPr lang="ca-ES" dirty="0"/>
                <a:t>Commercial</a:t>
              </a:r>
            </a:p>
          </p:txBody>
        </p:sp>
        <p:sp>
          <p:nvSpPr>
            <p:cNvPr id="22" name="CuadroTexto 303">
              <a:extLst>
                <a:ext uri="{FF2B5EF4-FFF2-40B4-BE49-F238E27FC236}">
                  <a16:creationId xmlns="" xmlns:a16="http://schemas.microsoft.com/office/drawing/2014/main" id="{9EEFA9D9-146C-4790-BF4A-5E546289DEB5}"/>
                </a:ext>
              </a:extLst>
            </p:cNvPr>
            <p:cNvSpPr txBox="1"/>
            <p:nvPr/>
          </p:nvSpPr>
          <p:spPr>
            <a:xfrm>
              <a:off x="2736380" y="3611344"/>
              <a:ext cx="1170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a:t>Taxes</a:t>
              </a:r>
            </a:p>
          </p:txBody>
        </p:sp>
        <p:sp>
          <p:nvSpPr>
            <p:cNvPr id="23" name="CuadroTexto 304">
              <a:extLst>
                <a:ext uri="{FF2B5EF4-FFF2-40B4-BE49-F238E27FC236}">
                  <a16:creationId xmlns="" xmlns:a16="http://schemas.microsoft.com/office/drawing/2014/main" id="{F7750D12-EB26-4E14-92AD-4B58FEEE3DCF}"/>
                </a:ext>
              </a:extLst>
            </p:cNvPr>
            <p:cNvSpPr txBox="1"/>
            <p:nvPr/>
          </p:nvSpPr>
          <p:spPr>
            <a:xfrm>
              <a:off x="2736380" y="4038784"/>
              <a:ext cx="1170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Péage</a:t>
              </a:r>
              <a:endParaRPr lang="ca-ES" sz="1100" b="1" dirty="0"/>
            </a:p>
          </p:txBody>
        </p:sp>
        <p:sp>
          <p:nvSpPr>
            <p:cNvPr id="24" name="CuadroTexto 305">
              <a:extLst>
                <a:ext uri="{FF2B5EF4-FFF2-40B4-BE49-F238E27FC236}">
                  <a16:creationId xmlns="" xmlns:a16="http://schemas.microsoft.com/office/drawing/2014/main" id="{750A69E7-E1A0-468B-9CF4-00AFF5E7B632}"/>
                </a:ext>
              </a:extLst>
            </p:cNvPr>
            <p:cNvSpPr txBox="1"/>
            <p:nvPr/>
          </p:nvSpPr>
          <p:spPr>
            <a:xfrm>
              <a:off x="2736380" y="4466224"/>
              <a:ext cx="1170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Autres</a:t>
              </a:r>
              <a:r>
                <a:rPr lang="ca-ES" sz="1100" b="1" dirty="0"/>
                <a:t> </a:t>
              </a:r>
              <a:r>
                <a:rPr lang="ca-ES" sz="1100" b="1" dirty="0" err="1"/>
                <a:t>services</a:t>
              </a:r>
              <a:endParaRPr lang="ca-ES" sz="1100" b="1" dirty="0"/>
            </a:p>
          </p:txBody>
        </p:sp>
        <p:sp>
          <p:nvSpPr>
            <p:cNvPr id="25" name="CuadroTexto 306">
              <a:extLst>
                <a:ext uri="{FF2B5EF4-FFF2-40B4-BE49-F238E27FC236}">
                  <a16:creationId xmlns="" xmlns:a16="http://schemas.microsoft.com/office/drawing/2014/main" id="{A1922D6F-FD98-4DD8-96B5-432114D89C00}"/>
                </a:ext>
              </a:extLst>
            </p:cNvPr>
            <p:cNvSpPr txBox="1"/>
            <p:nvPr/>
          </p:nvSpPr>
          <p:spPr>
            <a:xfrm>
              <a:off x="4325532" y="3600614"/>
              <a:ext cx="1170000" cy="504841"/>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es-ES"/>
              </a:defPPr>
              <a:lvl1pPr algn="ctr" defTabSz="914378">
                <a:defRPr sz="1000" b="1">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dirty="0"/>
                <a:t>Fixe (</a:t>
              </a:r>
              <a:r>
                <a:rPr lang="ca-ES" sz="1100" dirty="0" err="1"/>
                <a:t>horaires</a:t>
              </a:r>
              <a:r>
                <a:rPr lang="ca-ES" sz="1100" dirty="0"/>
                <a:t>)</a:t>
              </a:r>
            </a:p>
          </p:txBody>
        </p:sp>
        <p:sp>
          <p:nvSpPr>
            <p:cNvPr id="26" name="CuadroTexto 307">
              <a:extLst>
                <a:ext uri="{FF2B5EF4-FFF2-40B4-BE49-F238E27FC236}">
                  <a16:creationId xmlns="" xmlns:a16="http://schemas.microsoft.com/office/drawing/2014/main" id="{6F66B111-F549-4336-97CC-9736322E2BAE}"/>
                </a:ext>
              </a:extLst>
            </p:cNvPr>
            <p:cNvSpPr txBox="1"/>
            <p:nvPr/>
          </p:nvSpPr>
          <p:spPr>
            <a:xfrm>
              <a:off x="5993113" y="3600615"/>
              <a:ext cx="1170000" cy="504840"/>
            </a:xfrm>
            <a:prstGeom prst="rect">
              <a:avLst/>
            </a:prstGeom>
            <a:solidFill>
              <a:schemeClr val="accent1">
                <a:lumMod val="20000"/>
                <a:lumOff val="80000"/>
              </a:schemeClr>
            </a:solidFill>
          </p:spPr>
          <p:txBody>
            <a:bodyPr wrap="square" lIns="107287" tIns="84478" rIns="107287" bIns="53643" rtlCol="0" anchor="ctr" anchorCtr="0">
              <a:noAutofit/>
            </a:bodyPr>
            <a:lstStyle>
              <a:defPPr>
                <a:defRPr lang="es-ES"/>
              </a:defPPr>
              <a:lvl1pPr algn="ctr" defTabSz="914378">
                <a:defRPr sz="1000" b="1">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dirty="0"/>
                <a:t>Variables (</a:t>
              </a:r>
              <a:r>
                <a:rPr lang="ca-ES" sz="1100" dirty="0" err="1"/>
                <a:t>kilomètres</a:t>
              </a:r>
              <a:r>
                <a:rPr lang="ca-ES" sz="1100" dirty="0"/>
                <a:t>)) </a:t>
              </a:r>
            </a:p>
          </p:txBody>
        </p:sp>
        <p:sp>
          <p:nvSpPr>
            <p:cNvPr id="27" name="CuadroTexto 308">
              <a:extLst>
                <a:ext uri="{FF2B5EF4-FFF2-40B4-BE49-F238E27FC236}">
                  <a16:creationId xmlns="" xmlns:a16="http://schemas.microsoft.com/office/drawing/2014/main" id="{786C6790-81FE-4D24-B2AD-47013392D56D}"/>
                </a:ext>
              </a:extLst>
            </p:cNvPr>
            <p:cNvSpPr txBox="1"/>
            <p:nvPr/>
          </p:nvSpPr>
          <p:spPr>
            <a:xfrm>
              <a:off x="4499024" y="4263019"/>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Amortissement</a:t>
              </a:r>
              <a:r>
                <a:rPr lang="ca-ES" sz="1100" b="1" dirty="0"/>
                <a:t> </a:t>
              </a:r>
            </a:p>
          </p:txBody>
        </p:sp>
        <p:sp>
          <p:nvSpPr>
            <p:cNvPr id="28" name="CuadroTexto 309">
              <a:extLst>
                <a:ext uri="{FF2B5EF4-FFF2-40B4-BE49-F238E27FC236}">
                  <a16:creationId xmlns="" xmlns:a16="http://schemas.microsoft.com/office/drawing/2014/main" id="{324F1BE8-2C82-4B7E-B063-A1A37C31EC75}"/>
                </a:ext>
              </a:extLst>
            </p:cNvPr>
            <p:cNvSpPr txBox="1"/>
            <p:nvPr/>
          </p:nvSpPr>
          <p:spPr>
            <a:xfrm>
              <a:off x="4499024" y="4663423"/>
              <a:ext cx="975000" cy="408055"/>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Frais</a:t>
              </a:r>
              <a:r>
                <a:rPr lang="ca-ES" sz="1100" b="1" dirty="0"/>
                <a:t> </a:t>
              </a:r>
              <a:r>
                <a:rPr lang="ca-ES" sz="1100" b="1" dirty="0" err="1"/>
                <a:t>financiers</a:t>
              </a:r>
              <a:r>
                <a:rPr lang="ca-ES" sz="1100" b="1" dirty="0"/>
                <a:t> </a:t>
              </a:r>
            </a:p>
          </p:txBody>
        </p:sp>
        <p:sp>
          <p:nvSpPr>
            <p:cNvPr id="29" name="CuadroTexto 310">
              <a:extLst>
                <a:ext uri="{FF2B5EF4-FFF2-40B4-BE49-F238E27FC236}">
                  <a16:creationId xmlns="" xmlns:a16="http://schemas.microsoft.com/office/drawing/2014/main" id="{536C62ED-90C8-4670-AA14-5624E5B8497A}"/>
                </a:ext>
              </a:extLst>
            </p:cNvPr>
            <p:cNvSpPr txBox="1"/>
            <p:nvPr/>
          </p:nvSpPr>
          <p:spPr>
            <a:xfrm>
              <a:off x="4520532" y="5192480"/>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Personnell</a:t>
              </a:r>
              <a:endParaRPr lang="ca-ES" sz="1100" b="1" dirty="0"/>
            </a:p>
          </p:txBody>
        </p:sp>
        <p:sp>
          <p:nvSpPr>
            <p:cNvPr id="30" name="CuadroTexto 311">
              <a:extLst>
                <a:ext uri="{FF2B5EF4-FFF2-40B4-BE49-F238E27FC236}">
                  <a16:creationId xmlns="" xmlns:a16="http://schemas.microsoft.com/office/drawing/2014/main" id="{66821F58-4388-41C1-A0FB-C991CFE320C3}"/>
                </a:ext>
              </a:extLst>
            </p:cNvPr>
            <p:cNvSpPr txBox="1"/>
            <p:nvPr/>
          </p:nvSpPr>
          <p:spPr>
            <a:xfrm>
              <a:off x="4499024" y="5590547"/>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Assurance</a:t>
              </a:r>
              <a:endParaRPr lang="ca-ES" sz="1100" b="1" dirty="0"/>
            </a:p>
          </p:txBody>
        </p:sp>
        <p:sp>
          <p:nvSpPr>
            <p:cNvPr id="31" name="CuadroTexto 312">
              <a:extLst>
                <a:ext uri="{FF2B5EF4-FFF2-40B4-BE49-F238E27FC236}">
                  <a16:creationId xmlns="" xmlns:a16="http://schemas.microsoft.com/office/drawing/2014/main" id="{26FFAA00-5B06-4B89-9CA4-5854BDFFD77D}"/>
                </a:ext>
              </a:extLst>
            </p:cNvPr>
            <p:cNvSpPr txBox="1"/>
            <p:nvPr/>
          </p:nvSpPr>
          <p:spPr>
            <a:xfrm>
              <a:off x="4499024" y="5988613"/>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Impôts</a:t>
              </a:r>
              <a:endParaRPr lang="ca-ES" sz="1100" b="1" dirty="0"/>
            </a:p>
          </p:txBody>
        </p:sp>
        <p:sp>
          <p:nvSpPr>
            <p:cNvPr id="32" name="CuadroTexto 316">
              <a:extLst>
                <a:ext uri="{FF2B5EF4-FFF2-40B4-BE49-F238E27FC236}">
                  <a16:creationId xmlns="" xmlns:a16="http://schemas.microsoft.com/office/drawing/2014/main" id="{12228A09-7B55-4DEE-AD72-BCD111D2F9F3}"/>
                </a:ext>
              </a:extLst>
            </p:cNvPr>
            <p:cNvSpPr txBox="1"/>
            <p:nvPr/>
          </p:nvSpPr>
          <p:spPr>
            <a:xfrm>
              <a:off x="4520532" y="6396875"/>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Frais</a:t>
              </a:r>
              <a:endParaRPr lang="ca-ES" sz="1100" b="1" dirty="0"/>
            </a:p>
          </p:txBody>
        </p:sp>
        <p:sp>
          <p:nvSpPr>
            <p:cNvPr id="33" name="CuadroTexto 317">
              <a:extLst>
                <a:ext uri="{FF2B5EF4-FFF2-40B4-BE49-F238E27FC236}">
                  <a16:creationId xmlns="" xmlns:a16="http://schemas.microsoft.com/office/drawing/2014/main" id="{AFB45D28-61B3-410A-B5F5-D055C68C65B8}"/>
                </a:ext>
              </a:extLst>
            </p:cNvPr>
            <p:cNvSpPr txBox="1"/>
            <p:nvPr/>
          </p:nvSpPr>
          <p:spPr>
            <a:xfrm>
              <a:off x="6188113" y="4263563"/>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a:t>Carburant</a:t>
              </a:r>
            </a:p>
          </p:txBody>
        </p:sp>
        <p:sp>
          <p:nvSpPr>
            <p:cNvPr id="34" name="CuadroTexto 318">
              <a:extLst>
                <a:ext uri="{FF2B5EF4-FFF2-40B4-BE49-F238E27FC236}">
                  <a16:creationId xmlns="" xmlns:a16="http://schemas.microsoft.com/office/drawing/2014/main" id="{1EC5BD1A-BBFF-47B2-A33D-8F727184EDFA}"/>
                </a:ext>
              </a:extLst>
            </p:cNvPr>
            <p:cNvSpPr txBox="1"/>
            <p:nvPr/>
          </p:nvSpPr>
          <p:spPr>
            <a:xfrm>
              <a:off x="6188026" y="4605193"/>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Maintenance</a:t>
              </a:r>
              <a:endParaRPr lang="ca-ES" sz="1100" b="1" dirty="0"/>
            </a:p>
          </p:txBody>
        </p:sp>
        <p:sp>
          <p:nvSpPr>
            <p:cNvPr id="35" name="CuadroTexto 319">
              <a:extLst>
                <a:ext uri="{FF2B5EF4-FFF2-40B4-BE49-F238E27FC236}">
                  <a16:creationId xmlns="" xmlns:a16="http://schemas.microsoft.com/office/drawing/2014/main" id="{53D6A691-0662-4C64-9FF2-ACDE0969D077}"/>
                </a:ext>
              </a:extLst>
            </p:cNvPr>
            <p:cNvSpPr txBox="1"/>
            <p:nvPr/>
          </p:nvSpPr>
          <p:spPr>
            <a:xfrm>
              <a:off x="6188026" y="4942263"/>
              <a:ext cx="975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Réparations</a:t>
              </a:r>
              <a:endParaRPr lang="ca-ES" sz="1100" b="1" dirty="0"/>
            </a:p>
          </p:txBody>
        </p:sp>
        <p:cxnSp>
          <p:nvCxnSpPr>
            <p:cNvPr id="36" name="Conector: angular 18">
              <a:extLst>
                <a:ext uri="{FF2B5EF4-FFF2-40B4-BE49-F238E27FC236}">
                  <a16:creationId xmlns="" xmlns:a16="http://schemas.microsoft.com/office/drawing/2014/main" id="{981BFD57-5622-4470-A2F2-52C686CB71BD}"/>
                </a:ext>
              </a:extLst>
            </p:cNvPr>
            <p:cNvCxnSpPr>
              <a:stCxn id="14" idx="2"/>
              <a:endCxn id="15" idx="0"/>
            </p:cNvCxnSpPr>
            <p:nvPr/>
          </p:nvCxnSpPr>
          <p:spPr>
            <a:xfrm rot="5400000">
              <a:off x="4451184" y="2123700"/>
              <a:ext cx="378814" cy="469059"/>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ector: angular 22">
              <a:extLst>
                <a:ext uri="{FF2B5EF4-FFF2-40B4-BE49-F238E27FC236}">
                  <a16:creationId xmlns="" xmlns:a16="http://schemas.microsoft.com/office/drawing/2014/main" id="{5684B3E9-A66F-40A7-B797-5849161F43D4}"/>
                </a:ext>
              </a:extLst>
            </p:cNvPr>
            <p:cNvCxnSpPr>
              <a:stCxn id="14" idx="2"/>
              <a:endCxn id="16" idx="0"/>
            </p:cNvCxnSpPr>
            <p:nvPr/>
          </p:nvCxnSpPr>
          <p:spPr>
            <a:xfrm rot="16200000" flipH="1">
              <a:off x="6568403" y="475539"/>
              <a:ext cx="381833" cy="3768397"/>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Conector: angular 26">
              <a:extLst>
                <a:ext uri="{FF2B5EF4-FFF2-40B4-BE49-F238E27FC236}">
                  <a16:creationId xmlns="" xmlns:a16="http://schemas.microsoft.com/office/drawing/2014/main" id="{3F98C2E5-F380-4EA1-9E94-2FCBB781102C}"/>
                </a:ext>
              </a:extLst>
            </p:cNvPr>
            <p:cNvCxnSpPr>
              <a:stCxn id="15" idx="2"/>
              <a:endCxn id="17" idx="0"/>
            </p:cNvCxnSpPr>
            <p:nvPr/>
          </p:nvCxnSpPr>
          <p:spPr>
            <a:xfrm rot="5400000">
              <a:off x="3652921" y="2347856"/>
              <a:ext cx="226961" cy="1279325"/>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Conector: angular 28">
              <a:extLst>
                <a:ext uri="{FF2B5EF4-FFF2-40B4-BE49-F238E27FC236}">
                  <a16:creationId xmlns="" xmlns:a16="http://schemas.microsoft.com/office/drawing/2014/main" id="{FCED0B8A-D3B1-4FFF-909B-3FDCAD777DFD}"/>
                </a:ext>
              </a:extLst>
            </p:cNvPr>
            <p:cNvCxnSpPr>
              <a:stCxn id="15" idx="2"/>
              <a:endCxn id="18" idx="0"/>
            </p:cNvCxnSpPr>
            <p:nvPr/>
          </p:nvCxnSpPr>
          <p:spPr>
            <a:xfrm rot="16200000" flipH="1">
              <a:off x="4940862" y="2339238"/>
              <a:ext cx="233901" cy="1303501"/>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ector: angular 30">
              <a:extLst>
                <a:ext uri="{FF2B5EF4-FFF2-40B4-BE49-F238E27FC236}">
                  <a16:creationId xmlns="" xmlns:a16="http://schemas.microsoft.com/office/drawing/2014/main" id="{DB73B32B-4FBB-46FD-94F6-AAFFB9257139}"/>
                </a:ext>
              </a:extLst>
            </p:cNvPr>
            <p:cNvCxnSpPr>
              <a:stCxn id="18" idx="2"/>
              <a:endCxn id="25" idx="0"/>
            </p:cNvCxnSpPr>
            <p:nvPr/>
          </p:nvCxnSpPr>
          <p:spPr>
            <a:xfrm rot="5400000">
              <a:off x="5227859" y="3118908"/>
              <a:ext cx="164380" cy="799031"/>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Conector: angular 32">
              <a:extLst>
                <a:ext uri="{FF2B5EF4-FFF2-40B4-BE49-F238E27FC236}">
                  <a16:creationId xmlns="" xmlns:a16="http://schemas.microsoft.com/office/drawing/2014/main" id="{122D851F-3B15-4BF3-8A04-4791FCAF23C9}"/>
                </a:ext>
              </a:extLst>
            </p:cNvPr>
            <p:cNvCxnSpPr>
              <a:stCxn id="18" idx="2"/>
              <a:endCxn id="26" idx="0"/>
            </p:cNvCxnSpPr>
            <p:nvPr/>
          </p:nvCxnSpPr>
          <p:spPr>
            <a:xfrm rot="16200000" flipH="1">
              <a:off x="6061647" y="3084149"/>
              <a:ext cx="164381" cy="868550"/>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ector: angular 34">
              <a:extLst>
                <a:ext uri="{FF2B5EF4-FFF2-40B4-BE49-F238E27FC236}">
                  <a16:creationId xmlns="" xmlns:a16="http://schemas.microsoft.com/office/drawing/2014/main" id="{7BCF3D84-BE16-4A2F-A8DC-9CF9D76591F6}"/>
                </a:ext>
              </a:extLst>
            </p:cNvPr>
            <p:cNvCxnSpPr>
              <a:stCxn id="16" idx="2"/>
              <a:endCxn id="19" idx="1"/>
            </p:cNvCxnSpPr>
            <p:nvPr/>
          </p:nvCxnSpPr>
          <p:spPr>
            <a:xfrm rot="5400000">
              <a:off x="8178228" y="2757345"/>
              <a:ext cx="345583" cy="585000"/>
            </a:xfrm>
            <a:prstGeom prst="bentConnector4">
              <a:avLst>
                <a:gd name="adj1" fmla="val 31057"/>
                <a:gd name="adj2" fmla="val 142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angular 36">
              <a:extLst>
                <a:ext uri="{FF2B5EF4-FFF2-40B4-BE49-F238E27FC236}">
                  <a16:creationId xmlns="" xmlns:a16="http://schemas.microsoft.com/office/drawing/2014/main" id="{80C3E052-4AEC-4D98-B9E3-A85BE11A81D1}"/>
                </a:ext>
              </a:extLst>
            </p:cNvPr>
            <p:cNvCxnSpPr>
              <a:stCxn id="16" idx="2"/>
              <a:endCxn id="20" idx="1"/>
            </p:cNvCxnSpPr>
            <p:nvPr/>
          </p:nvCxnSpPr>
          <p:spPr>
            <a:xfrm rot="5400000">
              <a:off x="7954204" y="2981369"/>
              <a:ext cx="793629" cy="585000"/>
            </a:xfrm>
            <a:prstGeom prst="bentConnector4">
              <a:avLst>
                <a:gd name="adj1" fmla="val 13561"/>
                <a:gd name="adj2" fmla="val 14233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angular 38">
              <a:extLst>
                <a:ext uri="{FF2B5EF4-FFF2-40B4-BE49-F238E27FC236}">
                  <a16:creationId xmlns="" xmlns:a16="http://schemas.microsoft.com/office/drawing/2014/main" id="{C16B6A9E-15F7-4979-9FA7-1824BB5F9868}"/>
                </a:ext>
              </a:extLst>
            </p:cNvPr>
            <p:cNvCxnSpPr>
              <a:stCxn id="21" idx="1"/>
              <a:endCxn id="16" idx="2"/>
            </p:cNvCxnSpPr>
            <p:nvPr/>
          </p:nvCxnSpPr>
          <p:spPr>
            <a:xfrm rot="10800000" flipH="1">
              <a:off x="8058518" y="2877057"/>
              <a:ext cx="585000" cy="1241676"/>
            </a:xfrm>
            <a:prstGeom prst="bentConnector4">
              <a:avLst>
                <a:gd name="adj1" fmla="val -42333"/>
                <a:gd name="adj2" fmla="val 91559"/>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angular 47">
              <a:extLst>
                <a:ext uri="{FF2B5EF4-FFF2-40B4-BE49-F238E27FC236}">
                  <a16:creationId xmlns="" xmlns:a16="http://schemas.microsoft.com/office/drawing/2014/main" id="{994D508D-8698-45E9-BF07-B7A3314F9EEE}"/>
                </a:ext>
              </a:extLst>
            </p:cNvPr>
            <p:cNvCxnSpPr>
              <a:stCxn id="17" idx="2"/>
              <a:endCxn id="22" idx="1"/>
            </p:cNvCxnSpPr>
            <p:nvPr/>
          </p:nvCxnSpPr>
          <p:spPr>
            <a:xfrm rot="5400000">
              <a:off x="2768719" y="3396954"/>
              <a:ext cx="325680" cy="390358"/>
            </a:xfrm>
            <a:prstGeom prst="bentConnector4">
              <a:avLst>
                <a:gd name="adj1" fmla="val 27949"/>
                <a:gd name="adj2" fmla="val 163442"/>
              </a:avLst>
            </a:prstGeom>
          </p:spPr>
          <p:style>
            <a:lnRef idx="1">
              <a:schemeClr val="accent1"/>
            </a:lnRef>
            <a:fillRef idx="0">
              <a:schemeClr val="accent1"/>
            </a:fillRef>
            <a:effectRef idx="0">
              <a:schemeClr val="accent1"/>
            </a:effectRef>
            <a:fontRef idx="minor">
              <a:schemeClr val="tx1"/>
            </a:fontRef>
          </p:style>
        </p:cxnSp>
        <p:cxnSp>
          <p:nvCxnSpPr>
            <p:cNvPr id="46" name="Conector: angular 49">
              <a:extLst>
                <a:ext uri="{FF2B5EF4-FFF2-40B4-BE49-F238E27FC236}">
                  <a16:creationId xmlns="" xmlns:a16="http://schemas.microsoft.com/office/drawing/2014/main" id="{4BB26FD7-4122-4CBC-AB05-03F311FCC15A}"/>
                </a:ext>
              </a:extLst>
            </p:cNvPr>
            <p:cNvCxnSpPr>
              <a:stCxn id="17" idx="2"/>
              <a:endCxn id="23" idx="1"/>
            </p:cNvCxnSpPr>
            <p:nvPr/>
          </p:nvCxnSpPr>
          <p:spPr>
            <a:xfrm rot="5400000">
              <a:off x="2554999" y="3610674"/>
              <a:ext cx="753120" cy="390358"/>
            </a:xfrm>
            <a:prstGeom prst="bentConnector4">
              <a:avLst>
                <a:gd name="adj1" fmla="val 11797"/>
                <a:gd name="adj2" fmla="val 163442"/>
              </a:avLst>
            </a:prstGeom>
          </p:spPr>
          <p:style>
            <a:lnRef idx="1">
              <a:schemeClr val="accent1"/>
            </a:lnRef>
            <a:fillRef idx="0">
              <a:schemeClr val="accent1"/>
            </a:fillRef>
            <a:effectRef idx="0">
              <a:schemeClr val="accent1"/>
            </a:effectRef>
            <a:fontRef idx="minor">
              <a:schemeClr val="tx1"/>
            </a:fontRef>
          </p:style>
        </p:cxnSp>
        <p:cxnSp>
          <p:nvCxnSpPr>
            <p:cNvPr id="47" name="Conector: angular 52">
              <a:extLst>
                <a:ext uri="{FF2B5EF4-FFF2-40B4-BE49-F238E27FC236}">
                  <a16:creationId xmlns="" xmlns:a16="http://schemas.microsoft.com/office/drawing/2014/main" id="{54C22667-C48C-4698-8A57-963238F513B5}"/>
                </a:ext>
              </a:extLst>
            </p:cNvPr>
            <p:cNvCxnSpPr>
              <a:stCxn id="17" idx="2"/>
              <a:endCxn id="24" idx="1"/>
            </p:cNvCxnSpPr>
            <p:nvPr/>
          </p:nvCxnSpPr>
          <p:spPr>
            <a:xfrm rot="5400000">
              <a:off x="2341279" y="3824394"/>
              <a:ext cx="1180560" cy="390358"/>
            </a:xfrm>
            <a:prstGeom prst="bentConnector4">
              <a:avLst>
                <a:gd name="adj1" fmla="val 7341"/>
                <a:gd name="adj2" fmla="val 163442"/>
              </a:avLst>
            </a:prstGeom>
          </p:spPr>
          <p:style>
            <a:lnRef idx="1">
              <a:schemeClr val="accent1"/>
            </a:lnRef>
            <a:fillRef idx="0">
              <a:schemeClr val="accent1"/>
            </a:fillRef>
            <a:effectRef idx="0">
              <a:schemeClr val="accent1"/>
            </a:effectRef>
            <a:fontRef idx="minor">
              <a:schemeClr val="tx1"/>
            </a:fontRef>
          </p:style>
        </p:cxnSp>
        <p:cxnSp>
          <p:nvCxnSpPr>
            <p:cNvPr id="48" name="Conector: angular 56">
              <a:extLst>
                <a:ext uri="{FF2B5EF4-FFF2-40B4-BE49-F238E27FC236}">
                  <a16:creationId xmlns="" xmlns:a16="http://schemas.microsoft.com/office/drawing/2014/main" id="{2D18AC5E-1171-4C65-A570-9FE012541C18}"/>
                </a:ext>
              </a:extLst>
            </p:cNvPr>
            <p:cNvCxnSpPr>
              <a:stCxn id="25" idx="2"/>
              <a:endCxn id="27" idx="1"/>
            </p:cNvCxnSpPr>
            <p:nvPr/>
          </p:nvCxnSpPr>
          <p:spPr>
            <a:xfrm rot="5400000">
              <a:off x="4554183" y="4050296"/>
              <a:ext cx="301193" cy="411509"/>
            </a:xfrm>
            <a:prstGeom prst="bentConnector4">
              <a:avLst>
                <a:gd name="adj1" fmla="val 26156"/>
                <a:gd name="adj2" fmla="val 160181"/>
              </a:avLst>
            </a:prstGeom>
          </p:spPr>
          <p:style>
            <a:lnRef idx="1">
              <a:schemeClr val="accent1"/>
            </a:lnRef>
            <a:fillRef idx="0">
              <a:schemeClr val="accent1"/>
            </a:fillRef>
            <a:effectRef idx="0">
              <a:schemeClr val="accent1"/>
            </a:effectRef>
            <a:fontRef idx="minor">
              <a:schemeClr val="tx1"/>
            </a:fontRef>
          </p:style>
        </p:cxnSp>
        <p:cxnSp>
          <p:nvCxnSpPr>
            <p:cNvPr id="49" name="Conector: angular 288">
              <a:extLst>
                <a:ext uri="{FF2B5EF4-FFF2-40B4-BE49-F238E27FC236}">
                  <a16:creationId xmlns="" xmlns:a16="http://schemas.microsoft.com/office/drawing/2014/main" id="{C2C4FE4A-2C84-4430-A92D-1ACA02B48854}"/>
                </a:ext>
              </a:extLst>
            </p:cNvPr>
            <p:cNvCxnSpPr>
              <a:stCxn id="26" idx="2"/>
              <a:endCxn id="35" idx="1"/>
            </p:cNvCxnSpPr>
            <p:nvPr/>
          </p:nvCxnSpPr>
          <p:spPr>
            <a:xfrm rot="5400000">
              <a:off x="5892851" y="4400630"/>
              <a:ext cx="980437" cy="390087"/>
            </a:xfrm>
            <a:prstGeom prst="bentConnector4">
              <a:avLst>
                <a:gd name="adj1" fmla="val 8348"/>
                <a:gd name="adj2" fmla="val 163486"/>
              </a:avLst>
            </a:prstGeom>
          </p:spPr>
          <p:style>
            <a:lnRef idx="1">
              <a:schemeClr val="accent1"/>
            </a:lnRef>
            <a:fillRef idx="0">
              <a:schemeClr val="accent1"/>
            </a:fillRef>
            <a:effectRef idx="0">
              <a:schemeClr val="accent1"/>
            </a:effectRef>
            <a:fontRef idx="minor">
              <a:schemeClr val="tx1"/>
            </a:fontRef>
          </p:style>
        </p:cxnSp>
        <p:cxnSp>
          <p:nvCxnSpPr>
            <p:cNvPr id="50" name="Conector: angular 290">
              <a:extLst>
                <a:ext uri="{FF2B5EF4-FFF2-40B4-BE49-F238E27FC236}">
                  <a16:creationId xmlns="" xmlns:a16="http://schemas.microsoft.com/office/drawing/2014/main" id="{03B83FAC-B678-40BA-A460-FB6E5CD19BB4}"/>
                </a:ext>
              </a:extLst>
            </p:cNvPr>
            <p:cNvCxnSpPr>
              <a:stCxn id="26" idx="2"/>
              <a:endCxn id="34" idx="1"/>
            </p:cNvCxnSpPr>
            <p:nvPr/>
          </p:nvCxnSpPr>
          <p:spPr>
            <a:xfrm rot="5400000">
              <a:off x="6061385" y="4232095"/>
              <a:ext cx="643368" cy="390087"/>
            </a:xfrm>
            <a:prstGeom prst="bentConnector4">
              <a:avLst>
                <a:gd name="adj1" fmla="val 12189"/>
                <a:gd name="adj2" fmla="val 163486"/>
              </a:avLst>
            </a:prstGeom>
          </p:spPr>
          <p:style>
            <a:lnRef idx="1">
              <a:schemeClr val="accent1"/>
            </a:lnRef>
            <a:fillRef idx="0">
              <a:schemeClr val="accent1"/>
            </a:fillRef>
            <a:effectRef idx="0">
              <a:schemeClr val="accent1"/>
            </a:effectRef>
            <a:fontRef idx="minor">
              <a:schemeClr val="tx1"/>
            </a:fontRef>
          </p:style>
        </p:cxnSp>
        <p:cxnSp>
          <p:nvCxnSpPr>
            <p:cNvPr id="51" name="Conector: angular 300">
              <a:extLst>
                <a:ext uri="{FF2B5EF4-FFF2-40B4-BE49-F238E27FC236}">
                  <a16:creationId xmlns="" xmlns:a16="http://schemas.microsoft.com/office/drawing/2014/main" id="{9A703934-73F2-408D-B9AD-F9C83260D63A}"/>
                </a:ext>
              </a:extLst>
            </p:cNvPr>
            <p:cNvCxnSpPr>
              <a:stCxn id="26" idx="2"/>
              <a:endCxn id="33" idx="1"/>
            </p:cNvCxnSpPr>
            <p:nvPr/>
          </p:nvCxnSpPr>
          <p:spPr>
            <a:xfrm rot="5400000">
              <a:off x="6232245" y="4061323"/>
              <a:ext cx="301737" cy="390000"/>
            </a:xfrm>
            <a:prstGeom prst="bentConnector4">
              <a:avLst>
                <a:gd name="adj1" fmla="val 26198"/>
                <a:gd name="adj2" fmla="val 163500"/>
              </a:avLst>
            </a:prstGeom>
          </p:spPr>
          <p:style>
            <a:lnRef idx="1">
              <a:schemeClr val="accent1"/>
            </a:lnRef>
            <a:fillRef idx="0">
              <a:schemeClr val="accent1"/>
            </a:fillRef>
            <a:effectRef idx="0">
              <a:schemeClr val="accent1"/>
            </a:effectRef>
            <a:fontRef idx="minor">
              <a:schemeClr val="tx1"/>
            </a:fontRef>
          </p:style>
        </p:cxnSp>
        <p:cxnSp>
          <p:nvCxnSpPr>
            <p:cNvPr id="52" name="Conector: angular 333">
              <a:extLst>
                <a:ext uri="{FF2B5EF4-FFF2-40B4-BE49-F238E27FC236}">
                  <a16:creationId xmlns="" xmlns:a16="http://schemas.microsoft.com/office/drawing/2014/main" id="{88F24BDB-7567-46A1-ACDF-8C616EA1CA06}"/>
                </a:ext>
              </a:extLst>
            </p:cNvPr>
            <p:cNvCxnSpPr>
              <a:stCxn id="25" idx="2"/>
              <a:endCxn id="28" idx="1"/>
            </p:cNvCxnSpPr>
            <p:nvPr/>
          </p:nvCxnSpPr>
          <p:spPr>
            <a:xfrm rot="5400000">
              <a:off x="4323781" y="4280698"/>
              <a:ext cx="761996" cy="411509"/>
            </a:xfrm>
            <a:prstGeom prst="bentConnector4">
              <a:avLst>
                <a:gd name="adj1" fmla="val 9944"/>
                <a:gd name="adj2" fmla="val 160181"/>
              </a:avLst>
            </a:prstGeom>
          </p:spPr>
          <p:style>
            <a:lnRef idx="1">
              <a:schemeClr val="accent1"/>
            </a:lnRef>
            <a:fillRef idx="0">
              <a:schemeClr val="accent1"/>
            </a:fillRef>
            <a:effectRef idx="0">
              <a:schemeClr val="accent1"/>
            </a:effectRef>
            <a:fontRef idx="minor">
              <a:schemeClr val="tx1"/>
            </a:fontRef>
          </p:style>
        </p:cxnSp>
        <p:cxnSp>
          <p:nvCxnSpPr>
            <p:cNvPr id="53" name="Conector: angular 335">
              <a:extLst>
                <a:ext uri="{FF2B5EF4-FFF2-40B4-BE49-F238E27FC236}">
                  <a16:creationId xmlns="" xmlns:a16="http://schemas.microsoft.com/office/drawing/2014/main" id="{23B34261-27BE-4998-A3F5-F87EA3112D4F}"/>
                </a:ext>
              </a:extLst>
            </p:cNvPr>
            <p:cNvCxnSpPr>
              <a:stCxn id="25" idx="2"/>
              <a:endCxn id="29" idx="1"/>
            </p:cNvCxnSpPr>
            <p:nvPr/>
          </p:nvCxnSpPr>
          <p:spPr>
            <a:xfrm rot="5400000">
              <a:off x="4100206" y="4525781"/>
              <a:ext cx="1230655" cy="390000"/>
            </a:xfrm>
            <a:prstGeom prst="bentConnector4">
              <a:avLst>
                <a:gd name="adj1" fmla="val 6497"/>
                <a:gd name="adj2" fmla="val 168130"/>
              </a:avLst>
            </a:prstGeom>
          </p:spPr>
          <p:style>
            <a:lnRef idx="1">
              <a:schemeClr val="accent1"/>
            </a:lnRef>
            <a:fillRef idx="0">
              <a:schemeClr val="accent1"/>
            </a:fillRef>
            <a:effectRef idx="0">
              <a:schemeClr val="accent1"/>
            </a:effectRef>
            <a:fontRef idx="minor">
              <a:schemeClr val="tx1"/>
            </a:fontRef>
          </p:style>
        </p:cxnSp>
        <p:cxnSp>
          <p:nvCxnSpPr>
            <p:cNvPr id="54" name="Conector: angular 337">
              <a:extLst>
                <a:ext uri="{FF2B5EF4-FFF2-40B4-BE49-F238E27FC236}">
                  <a16:creationId xmlns="" xmlns:a16="http://schemas.microsoft.com/office/drawing/2014/main" id="{7C4F6744-3C5F-4669-8D82-E034238C88E3}"/>
                </a:ext>
              </a:extLst>
            </p:cNvPr>
            <p:cNvCxnSpPr>
              <a:stCxn id="25" idx="2"/>
              <a:endCxn id="30" idx="1"/>
            </p:cNvCxnSpPr>
            <p:nvPr/>
          </p:nvCxnSpPr>
          <p:spPr>
            <a:xfrm rot="5400000">
              <a:off x="3890419" y="4714060"/>
              <a:ext cx="1628721" cy="411509"/>
            </a:xfrm>
            <a:prstGeom prst="bentConnector4">
              <a:avLst>
                <a:gd name="adj1" fmla="val 4849"/>
                <a:gd name="adj2" fmla="val 160181"/>
              </a:avLst>
            </a:prstGeom>
          </p:spPr>
          <p:style>
            <a:lnRef idx="1">
              <a:schemeClr val="accent1"/>
            </a:lnRef>
            <a:fillRef idx="0">
              <a:schemeClr val="accent1"/>
            </a:fillRef>
            <a:effectRef idx="0">
              <a:schemeClr val="accent1"/>
            </a:effectRef>
            <a:fontRef idx="minor">
              <a:schemeClr val="tx1"/>
            </a:fontRef>
          </p:style>
        </p:cxnSp>
        <p:cxnSp>
          <p:nvCxnSpPr>
            <p:cNvPr id="55" name="Conector: angular 339">
              <a:extLst>
                <a:ext uri="{FF2B5EF4-FFF2-40B4-BE49-F238E27FC236}">
                  <a16:creationId xmlns="" xmlns:a16="http://schemas.microsoft.com/office/drawing/2014/main" id="{BA51AB89-9E7D-4125-9D5D-212E4DC272E7}"/>
                </a:ext>
              </a:extLst>
            </p:cNvPr>
            <p:cNvCxnSpPr>
              <a:stCxn id="25" idx="2"/>
              <a:endCxn id="31" idx="1"/>
            </p:cNvCxnSpPr>
            <p:nvPr/>
          </p:nvCxnSpPr>
          <p:spPr>
            <a:xfrm rot="5400000">
              <a:off x="3691385" y="4913094"/>
              <a:ext cx="2026788" cy="411509"/>
            </a:xfrm>
            <a:prstGeom prst="bentConnector4">
              <a:avLst>
                <a:gd name="adj1" fmla="val 3691"/>
                <a:gd name="adj2" fmla="val 160181"/>
              </a:avLst>
            </a:prstGeom>
          </p:spPr>
          <p:style>
            <a:lnRef idx="1">
              <a:schemeClr val="accent1"/>
            </a:lnRef>
            <a:fillRef idx="0">
              <a:schemeClr val="accent1"/>
            </a:fillRef>
            <a:effectRef idx="0">
              <a:schemeClr val="accent1"/>
            </a:effectRef>
            <a:fontRef idx="minor">
              <a:schemeClr val="tx1"/>
            </a:fontRef>
          </p:style>
        </p:cxnSp>
        <p:cxnSp>
          <p:nvCxnSpPr>
            <p:cNvPr id="56" name="Conector: angular 341">
              <a:extLst>
                <a:ext uri="{FF2B5EF4-FFF2-40B4-BE49-F238E27FC236}">
                  <a16:creationId xmlns="" xmlns:a16="http://schemas.microsoft.com/office/drawing/2014/main" id="{92A53D2A-3545-4EBA-AA1D-B17F0D9CBD64}"/>
                </a:ext>
              </a:extLst>
            </p:cNvPr>
            <p:cNvCxnSpPr>
              <a:stCxn id="25" idx="2"/>
              <a:endCxn id="32" idx="1"/>
            </p:cNvCxnSpPr>
            <p:nvPr/>
          </p:nvCxnSpPr>
          <p:spPr>
            <a:xfrm rot="5400000">
              <a:off x="3498009" y="5127979"/>
              <a:ext cx="2435049" cy="390000"/>
            </a:xfrm>
            <a:prstGeom prst="bentConnector4">
              <a:avLst>
                <a:gd name="adj1" fmla="val 3110"/>
                <a:gd name="adj2" fmla="val 168130"/>
              </a:avLst>
            </a:prstGeom>
          </p:spPr>
          <p:style>
            <a:lnRef idx="1">
              <a:schemeClr val="accent1"/>
            </a:lnRef>
            <a:fillRef idx="0">
              <a:schemeClr val="accent1"/>
            </a:fillRef>
            <a:effectRef idx="0">
              <a:schemeClr val="accent1"/>
            </a:effectRef>
            <a:fontRef idx="minor">
              <a:schemeClr val="tx1"/>
            </a:fontRef>
          </p:style>
        </p:cxnSp>
        <p:sp>
          <p:nvSpPr>
            <p:cNvPr id="62" name="CuadroTexto 55">
              <a:extLst>
                <a:ext uri="{FF2B5EF4-FFF2-40B4-BE49-F238E27FC236}">
                  <a16:creationId xmlns="" xmlns:a16="http://schemas.microsoft.com/office/drawing/2014/main" id="{46A090AE-240C-42DC-A747-B4902B0EEEE5}"/>
                </a:ext>
              </a:extLst>
            </p:cNvPr>
            <p:cNvSpPr txBox="1"/>
            <p:nvPr/>
          </p:nvSpPr>
          <p:spPr>
            <a:xfrm>
              <a:off x="2736380" y="4892452"/>
              <a:ext cx="1170000" cy="287259"/>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err="1"/>
                <a:t>Terminaux</a:t>
              </a:r>
              <a:endParaRPr lang="ca-ES" sz="1100" b="1" dirty="0"/>
            </a:p>
          </p:txBody>
        </p:sp>
        <p:cxnSp>
          <p:nvCxnSpPr>
            <p:cNvPr id="63" name="Conector: angular 2">
              <a:extLst>
                <a:ext uri="{FF2B5EF4-FFF2-40B4-BE49-F238E27FC236}">
                  <a16:creationId xmlns="" xmlns:a16="http://schemas.microsoft.com/office/drawing/2014/main" id="{AFF0C97B-D9F2-4DA8-87BB-DC13CFF4840B}"/>
                </a:ext>
              </a:extLst>
            </p:cNvPr>
            <p:cNvCxnSpPr>
              <a:stCxn id="62" idx="1"/>
              <a:endCxn id="17" idx="2"/>
            </p:cNvCxnSpPr>
            <p:nvPr/>
          </p:nvCxnSpPr>
          <p:spPr>
            <a:xfrm rot="10800000" flipH="1">
              <a:off x="2736380" y="3429295"/>
              <a:ext cx="390358" cy="1606788"/>
            </a:xfrm>
            <a:prstGeom prst="bentConnector4">
              <a:avLst>
                <a:gd name="adj1" fmla="val -63442"/>
                <a:gd name="adj2" fmla="val 94516"/>
              </a:avLst>
            </a:prstGeom>
          </p:spPr>
          <p:style>
            <a:lnRef idx="1">
              <a:schemeClr val="accent1"/>
            </a:lnRef>
            <a:fillRef idx="0">
              <a:schemeClr val="accent1"/>
            </a:fillRef>
            <a:effectRef idx="0">
              <a:schemeClr val="accent1"/>
            </a:effectRef>
            <a:fontRef idx="minor">
              <a:schemeClr val="tx1"/>
            </a:fontRef>
          </p:style>
        </p:cxnSp>
        <p:sp>
          <p:nvSpPr>
            <p:cNvPr id="64" name="CuadroTexto 57">
              <a:extLst>
                <a:ext uri="{FF2B5EF4-FFF2-40B4-BE49-F238E27FC236}">
                  <a16:creationId xmlns="" xmlns:a16="http://schemas.microsoft.com/office/drawing/2014/main" id="{DAE6C716-DECB-4CF3-B41C-A25DE5717B7A}"/>
                </a:ext>
              </a:extLst>
            </p:cNvPr>
            <p:cNvSpPr txBox="1"/>
            <p:nvPr/>
          </p:nvSpPr>
          <p:spPr>
            <a:xfrm>
              <a:off x="2736380" y="5256535"/>
              <a:ext cx="1291845" cy="732080"/>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fr-FR" sz="1100" b="1" dirty="0"/>
                <a:t>Services complémentaires : </a:t>
              </a:r>
              <a:r>
                <a:rPr lang="fr-FR" sz="1000" b="1" dirty="0"/>
                <a:t>accueil et expédition, manœuvres...</a:t>
              </a:r>
              <a:endParaRPr lang="ca-ES" sz="1000" b="1" dirty="0"/>
            </a:p>
          </p:txBody>
        </p:sp>
        <p:cxnSp>
          <p:nvCxnSpPr>
            <p:cNvPr id="65" name="Conector: angular 3">
              <a:extLst>
                <a:ext uri="{FF2B5EF4-FFF2-40B4-BE49-F238E27FC236}">
                  <a16:creationId xmlns="" xmlns:a16="http://schemas.microsoft.com/office/drawing/2014/main" id="{87B19C1F-C0C7-4FED-9735-3A9E9171DEC4}"/>
                </a:ext>
              </a:extLst>
            </p:cNvPr>
            <p:cNvCxnSpPr>
              <a:cxnSpLocks/>
              <a:stCxn id="62" idx="2"/>
              <a:endCxn id="64" idx="1"/>
            </p:cNvCxnSpPr>
            <p:nvPr/>
          </p:nvCxnSpPr>
          <p:spPr>
            <a:xfrm rot="5400000">
              <a:off x="2807449" y="5108643"/>
              <a:ext cx="442864" cy="585001"/>
            </a:xfrm>
            <a:prstGeom prst="bentConnector4">
              <a:avLst>
                <a:gd name="adj1" fmla="val 8673"/>
                <a:gd name="adj2" fmla="val 137876"/>
              </a:avLst>
            </a:prstGeom>
          </p:spPr>
          <p:style>
            <a:lnRef idx="1">
              <a:schemeClr val="accent1"/>
            </a:lnRef>
            <a:fillRef idx="0">
              <a:schemeClr val="accent1"/>
            </a:fillRef>
            <a:effectRef idx="0">
              <a:schemeClr val="accent1"/>
            </a:effectRef>
            <a:fontRef idx="minor">
              <a:schemeClr val="tx1"/>
            </a:fontRef>
          </p:style>
        </p:cxnSp>
        <p:sp>
          <p:nvSpPr>
            <p:cNvPr id="66" name="CuadroTexto 62">
              <a:extLst>
                <a:ext uri="{FF2B5EF4-FFF2-40B4-BE49-F238E27FC236}">
                  <a16:creationId xmlns="" xmlns:a16="http://schemas.microsoft.com/office/drawing/2014/main" id="{43B9E833-23DF-417A-8C33-9B963E3248BB}"/>
                </a:ext>
              </a:extLst>
            </p:cNvPr>
            <p:cNvSpPr txBox="1"/>
            <p:nvPr/>
          </p:nvSpPr>
          <p:spPr>
            <a:xfrm>
              <a:off x="2737435" y="6043253"/>
              <a:ext cx="1290790" cy="450241"/>
            </a:xfrm>
            <a:prstGeom prst="rect">
              <a:avLst/>
            </a:prstGeom>
            <a:solidFill>
              <a:schemeClr val="bg1">
                <a:lumMod val="95000"/>
              </a:schemeClr>
            </a:solidFill>
          </p:spPr>
          <p:txBody>
            <a:bodyPr wrap="square" lIns="107287" tIns="53643" rIns="107287" bIns="53643" rtlCol="0">
              <a:noAutofit/>
            </a:bodyPr>
            <a:lstStyle>
              <a:defPPr>
                <a:defRPr lang="es-ES"/>
              </a:defPPr>
              <a:lvl1pPr algn="ctr" defTabSz="914378">
                <a:defRPr sz="800">
                  <a:solidFill>
                    <a:prstClr val="black">
                      <a:lumMod val="65000"/>
                      <a:lumOff val="35000"/>
                    </a:prstClr>
                  </a:solidFill>
                  <a:effectLst>
                    <a:glow>
                      <a:prstClr val="white">
                        <a:lumMod val="50000"/>
                        <a:alpha val="92000"/>
                      </a:prstClr>
                    </a:glow>
                  </a:effectLst>
                  <a:latin typeface="Calibri"/>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ca-ES" sz="1100" b="1" dirty="0"/>
                <a:t>Services </a:t>
              </a:r>
              <a:r>
                <a:rPr lang="ca-ES" sz="1100" b="1" dirty="0" err="1"/>
                <a:t>auxiliaires</a:t>
              </a:r>
              <a:r>
                <a:rPr lang="ca-ES" sz="1100" b="1" dirty="0"/>
                <a:t> : </a:t>
              </a:r>
              <a:r>
                <a:rPr lang="ca-ES" sz="1100" b="1" dirty="0" err="1"/>
                <a:t>stockage</a:t>
              </a:r>
              <a:endParaRPr lang="ca-ES" sz="1100" b="1" dirty="0"/>
            </a:p>
          </p:txBody>
        </p:sp>
        <p:cxnSp>
          <p:nvCxnSpPr>
            <p:cNvPr id="67" name="Conector: angular 14">
              <a:extLst>
                <a:ext uri="{FF2B5EF4-FFF2-40B4-BE49-F238E27FC236}">
                  <a16:creationId xmlns="" xmlns:a16="http://schemas.microsoft.com/office/drawing/2014/main" id="{A21BD284-9833-4582-AFF4-44C0B0C830FD}"/>
                </a:ext>
              </a:extLst>
            </p:cNvPr>
            <p:cNvCxnSpPr>
              <a:stCxn id="62" idx="2"/>
              <a:endCxn id="66" idx="1"/>
            </p:cNvCxnSpPr>
            <p:nvPr/>
          </p:nvCxnSpPr>
          <p:spPr>
            <a:xfrm rot="5400000">
              <a:off x="2485078" y="5432069"/>
              <a:ext cx="1088662" cy="583946"/>
            </a:xfrm>
            <a:prstGeom prst="bentConnector4">
              <a:avLst>
                <a:gd name="adj1" fmla="val 2793"/>
                <a:gd name="adj2" fmla="val 137944"/>
              </a:avLst>
            </a:prstGeom>
          </p:spPr>
          <p:style>
            <a:lnRef idx="1">
              <a:schemeClr val="accent1"/>
            </a:lnRef>
            <a:fillRef idx="0">
              <a:schemeClr val="accent1"/>
            </a:fillRef>
            <a:effectRef idx="0">
              <a:schemeClr val="accent1"/>
            </a:effectRef>
            <a:fontRef idx="minor">
              <a:schemeClr val="tx1"/>
            </a:fontRef>
          </p:style>
        </p:cxnSp>
        <p:sp>
          <p:nvSpPr>
            <p:cNvPr id="68" name="CuadroTexto 58">
              <a:extLst>
                <a:ext uri="{FF2B5EF4-FFF2-40B4-BE49-F238E27FC236}">
                  <a16:creationId xmlns="" xmlns:a16="http://schemas.microsoft.com/office/drawing/2014/main" id="{DC7046C5-82D0-450C-9624-6EDBFF3AE5B9}"/>
                </a:ext>
              </a:extLst>
            </p:cNvPr>
            <p:cNvSpPr txBox="1"/>
            <p:nvPr/>
          </p:nvSpPr>
          <p:spPr>
            <a:xfrm>
              <a:off x="284817" y="2549479"/>
              <a:ext cx="1950000" cy="326400"/>
            </a:xfrm>
            <a:prstGeom prst="rect">
              <a:avLst/>
            </a:prstGeom>
            <a:solidFill>
              <a:schemeClr val="bg1">
                <a:lumMod val="85000"/>
              </a:schemeClr>
            </a:solidFill>
          </p:spPr>
          <p:txBody>
            <a:bodyPr wrap="square" lIns="107287" tIns="84478" rIns="107287" bIns="53643" rtlCol="0" anchor="ctr" anchorCtr="0">
              <a:noAutofit/>
            </a:bodyPr>
            <a:lstStyle>
              <a:defPPr>
                <a:defRPr lang="ca-ES"/>
              </a:defPPr>
              <a:lvl1pPr algn="ctr" defTabSz="914378">
                <a:defRPr sz="1200" b="1">
                  <a:solidFill>
                    <a:schemeClr val="bg1">
                      <a:lumMod val="65000"/>
                    </a:schemeClr>
                  </a:solidFill>
                  <a:effectLst>
                    <a:glow>
                      <a:prstClr val="white">
                        <a:lumMod val="50000"/>
                        <a:alpha val="92000"/>
                      </a:prstClr>
                    </a:glow>
                  </a:effectLst>
                  <a:latin typeface="Calibri"/>
                </a:defRPr>
              </a:lvl1pPr>
            </a:lstStyle>
            <a:p>
              <a:r>
                <a:rPr lang="ca-ES" dirty="0" err="1"/>
                <a:t>Coûts</a:t>
              </a:r>
              <a:r>
                <a:rPr lang="ca-ES" dirty="0"/>
                <a:t> </a:t>
              </a:r>
              <a:r>
                <a:rPr lang="ca-ES" dirty="0" err="1"/>
                <a:t>socio-économiques</a:t>
              </a:r>
              <a:endParaRPr lang="ca-ES" dirty="0"/>
            </a:p>
          </p:txBody>
        </p:sp>
        <p:cxnSp>
          <p:nvCxnSpPr>
            <p:cNvPr id="69" name="Conector: angular 59">
              <a:extLst>
                <a:ext uri="{FF2B5EF4-FFF2-40B4-BE49-F238E27FC236}">
                  <a16:creationId xmlns="" xmlns:a16="http://schemas.microsoft.com/office/drawing/2014/main" id="{1976F708-D8DE-4437-83B0-3A2C61927290}"/>
                </a:ext>
              </a:extLst>
            </p:cNvPr>
            <p:cNvCxnSpPr>
              <a:cxnSpLocks/>
              <a:stCxn id="14" idx="2"/>
              <a:endCxn id="68" idx="0"/>
            </p:cNvCxnSpPr>
            <p:nvPr/>
          </p:nvCxnSpPr>
          <p:spPr>
            <a:xfrm rot="5400000">
              <a:off x="2877141" y="551498"/>
              <a:ext cx="380657" cy="3615304"/>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CuadroTexto 65">
              <a:extLst>
                <a:ext uri="{FF2B5EF4-FFF2-40B4-BE49-F238E27FC236}">
                  <a16:creationId xmlns="" xmlns:a16="http://schemas.microsoft.com/office/drawing/2014/main" id="{D35EA763-B300-4C31-B4D9-368409DC5431}"/>
                </a:ext>
              </a:extLst>
            </p:cNvPr>
            <p:cNvSpPr txBox="1"/>
            <p:nvPr/>
          </p:nvSpPr>
          <p:spPr>
            <a:xfrm>
              <a:off x="653276" y="3100999"/>
              <a:ext cx="117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a:solidFill>
                    <a:schemeClr val="bg1">
                      <a:lumMod val="65000"/>
                    </a:schemeClr>
                  </a:solidFill>
                  <a:effectLst>
                    <a:glow>
                      <a:prstClr val="white">
                        <a:lumMod val="50000"/>
                        <a:alpha val="92000"/>
                      </a:prstClr>
                    </a:glow>
                  </a:effectLst>
                  <a:latin typeface="Calibri"/>
                </a:defRPr>
              </a:lvl1pPr>
            </a:lstStyle>
            <a:p>
              <a:r>
                <a:rPr lang="ca-ES" dirty="0"/>
                <a:t>Temps</a:t>
              </a:r>
            </a:p>
          </p:txBody>
        </p:sp>
        <p:sp>
          <p:nvSpPr>
            <p:cNvPr id="71" name="CuadroTexto 66">
              <a:extLst>
                <a:ext uri="{FF2B5EF4-FFF2-40B4-BE49-F238E27FC236}">
                  <a16:creationId xmlns="" xmlns:a16="http://schemas.microsoft.com/office/drawing/2014/main" id="{386E25F7-F3A6-4394-8486-AE0F5078A2F7}"/>
                </a:ext>
              </a:extLst>
            </p:cNvPr>
            <p:cNvSpPr txBox="1"/>
            <p:nvPr/>
          </p:nvSpPr>
          <p:spPr>
            <a:xfrm>
              <a:off x="653276" y="3528438"/>
              <a:ext cx="117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a:solidFill>
                    <a:schemeClr val="bg1">
                      <a:lumMod val="65000"/>
                    </a:schemeClr>
                  </a:solidFill>
                  <a:effectLst>
                    <a:glow>
                      <a:prstClr val="white">
                        <a:lumMod val="50000"/>
                        <a:alpha val="92000"/>
                      </a:prstClr>
                    </a:glow>
                  </a:effectLst>
                  <a:latin typeface="Calibri"/>
                </a:defRPr>
              </a:lvl1pPr>
            </a:lstStyle>
            <a:p>
              <a:r>
                <a:rPr lang="ca-ES" dirty="0" err="1"/>
                <a:t>Fiabilité</a:t>
              </a:r>
              <a:endParaRPr lang="ca-ES" dirty="0"/>
            </a:p>
          </p:txBody>
        </p:sp>
        <p:sp>
          <p:nvSpPr>
            <p:cNvPr id="72" name="CuadroTexto 67">
              <a:extLst>
                <a:ext uri="{FF2B5EF4-FFF2-40B4-BE49-F238E27FC236}">
                  <a16:creationId xmlns="" xmlns:a16="http://schemas.microsoft.com/office/drawing/2014/main" id="{EF192511-F0F1-4D2B-9D32-05AC9AF26681}"/>
                </a:ext>
              </a:extLst>
            </p:cNvPr>
            <p:cNvSpPr txBox="1"/>
            <p:nvPr/>
          </p:nvSpPr>
          <p:spPr>
            <a:xfrm>
              <a:off x="640951" y="3962363"/>
              <a:ext cx="1170000" cy="287259"/>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a:solidFill>
                    <a:schemeClr val="bg1">
                      <a:lumMod val="65000"/>
                    </a:schemeClr>
                  </a:solidFill>
                  <a:effectLst>
                    <a:glow>
                      <a:prstClr val="white">
                        <a:lumMod val="50000"/>
                        <a:alpha val="92000"/>
                      </a:prstClr>
                    </a:glow>
                  </a:effectLst>
                  <a:latin typeface="Calibri"/>
                </a:defRPr>
              </a:lvl1pPr>
            </a:lstStyle>
            <a:p>
              <a:r>
                <a:rPr lang="ca-ES" dirty="0" err="1"/>
                <a:t>Externe</a:t>
              </a:r>
              <a:endParaRPr lang="ca-ES" dirty="0"/>
            </a:p>
          </p:txBody>
        </p:sp>
        <p:sp>
          <p:nvSpPr>
            <p:cNvPr id="73" name="CuadroTexto 68">
              <a:extLst>
                <a:ext uri="{FF2B5EF4-FFF2-40B4-BE49-F238E27FC236}">
                  <a16:creationId xmlns="" xmlns:a16="http://schemas.microsoft.com/office/drawing/2014/main" id="{68EE1FA7-68BF-48A4-94C4-99D4964BD0C5}"/>
                </a:ext>
              </a:extLst>
            </p:cNvPr>
            <p:cNvSpPr txBox="1"/>
            <p:nvPr/>
          </p:nvSpPr>
          <p:spPr>
            <a:xfrm>
              <a:off x="640951" y="4326445"/>
              <a:ext cx="1170358" cy="325288"/>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a:solidFill>
                    <a:schemeClr val="bg1">
                      <a:lumMod val="65000"/>
                    </a:schemeClr>
                  </a:solidFill>
                  <a:effectLst>
                    <a:glow>
                      <a:prstClr val="white">
                        <a:lumMod val="50000"/>
                        <a:alpha val="92000"/>
                      </a:prstClr>
                    </a:glow>
                  </a:effectLst>
                  <a:latin typeface="Calibri"/>
                </a:defRPr>
              </a:lvl1pPr>
            </a:lstStyle>
            <a:p>
              <a:r>
                <a:rPr lang="ca-ES" dirty="0"/>
                <a:t>Bruit</a:t>
              </a:r>
            </a:p>
          </p:txBody>
        </p:sp>
        <p:sp>
          <p:nvSpPr>
            <p:cNvPr id="74" name="CuadroTexto 69">
              <a:extLst>
                <a:ext uri="{FF2B5EF4-FFF2-40B4-BE49-F238E27FC236}">
                  <a16:creationId xmlns="" xmlns:a16="http://schemas.microsoft.com/office/drawing/2014/main" id="{6CA76DA6-F446-4F35-B6AC-8005F39A4F69}"/>
                </a:ext>
              </a:extLst>
            </p:cNvPr>
            <p:cNvSpPr txBox="1"/>
            <p:nvPr/>
          </p:nvSpPr>
          <p:spPr>
            <a:xfrm>
              <a:off x="642006" y="5077057"/>
              <a:ext cx="1168945" cy="450241"/>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b="1">
                  <a:solidFill>
                    <a:prstClr val="black">
                      <a:lumMod val="65000"/>
                      <a:lumOff val="35000"/>
                    </a:prstClr>
                  </a:solidFill>
                  <a:effectLst>
                    <a:glow>
                      <a:prstClr val="white">
                        <a:lumMod val="50000"/>
                        <a:alpha val="92000"/>
                      </a:prstClr>
                    </a:glow>
                  </a:effectLst>
                  <a:latin typeface="Calibri"/>
                </a:defRPr>
              </a:lvl1pPr>
            </a:lstStyle>
            <a:p>
              <a:r>
                <a:rPr lang="ca-ES" dirty="0" err="1"/>
                <a:t>Durabilité</a:t>
              </a:r>
              <a:r>
                <a:rPr lang="ca-ES" dirty="0"/>
                <a:t> </a:t>
              </a:r>
              <a:r>
                <a:rPr lang="ca-ES" sz="1000" dirty="0"/>
                <a:t>(</a:t>
              </a:r>
              <a:r>
                <a:rPr lang="ca-ES" sz="1000" dirty="0" err="1"/>
                <a:t>niveau</a:t>
              </a:r>
              <a:r>
                <a:rPr lang="ca-ES" sz="1000" dirty="0"/>
                <a:t> </a:t>
              </a:r>
              <a:r>
                <a:rPr lang="ca-ES" sz="1000" dirty="0" err="1"/>
                <a:t>environnemental</a:t>
              </a:r>
              <a:r>
                <a:rPr lang="ca-ES" dirty="0"/>
                <a:t>)</a:t>
              </a:r>
              <a:endParaRPr lang="ca-ES" sz="900" dirty="0"/>
            </a:p>
          </p:txBody>
        </p:sp>
        <p:sp>
          <p:nvSpPr>
            <p:cNvPr id="75" name="CuadroTexto 72">
              <a:extLst>
                <a:ext uri="{FF2B5EF4-FFF2-40B4-BE49-F238E27FC236}">
                  <a16:creationId xmlns="" xmlns:a16="http://schemas.microsoft.com/office/drawing/2014/main" id="{C6A58AE7-1BB6-4C1D-81EB-B47D8C0BFD07}"/>
                </a:ext>
              </a:extLst>
            </p:cNvPr>
            <p:cNvSpPr txBox="1"/>
            <p:nvPr/>
          </p:nvSpPr>
          <p:spPr>
            <a:xfrm>
              <a:off x="660612" y="4703009"/>
              <a:ext cx="1170358" cy="325288"/>
            </a:xfrm>
            <a:prstGeom prst="rect">
              <a:avLst/>
            </a:prstGeom>
            <a:solidFill>
              <a:schemeClr val="bg1">
                <a:lumMod val="95000"/>
              </a:schemeClr>
            </a:solidFill>
          </p:spPr>
          <p:txBody>
            <a:bodyPr wrap="square" lIns="107287" tIns="53643" rIns="107287" bIns="53643" rtlCol="0">
              <a:noAutofit/>
            </a:bodyPr>
            <a:lstStyle>
              <a:defPPr>
                <a:defRPr lang="ca-ES"/>
              </a:defPPr>
              <a:lvl1pPr algn="ctr" defTabSz="914378">
                <a:defRPr sz="1100">
                  <a:solidFill>
                    <a:schemeClr val="bg1">
                      <a:lumMod val="65000"/>
                    </a:schemeClr>
                  </a:solidFill>
                  <a:effectLst>
                    <a:glow>
                      <a:prstClr val="white">
                        <a:lumMod val="50000"/>
                        <a:alpha val="92000"/>
                      </a:prstClr>
                    </a:glow>
                  </a:effectLst>
                  <a:latin typeface="Calibri"/>
                </a:defRPr>
              </a:lvl1pPr>
            </a:lstStyle>
            <a:p>
              <a:r>
                <a:rPr lang="ca-ES" dirty="0" err="1"/>
                <a:t>Accidentalité</a:t>
              </a:r>
              <a:endParaRPr lang="ca-ES" dirty="0"/>
            </a:p>
          </p:txBody>
        </p:sp>
        <p:cxnSp>
          <p:nvCxnSpPr>
            <p:cNvPr id="76" name="Conector: angular 90">
              <a:extLst>
                <a:ext uri="{FF2B5EF4-FFF2-40B4-BE49-F238E27FC236}">
                  <a16:creationId xmlns="" xmlns:a16="http://schemas.microsoft.com/office/drawing/2014/main" id="{52FCEB5F-0231-4EDB-987F-BCD89195A5D4}"/>
                </a:ext>
              </a:extLst>
            </p:cNvPr>
            <p:cNvCxnSpPr>
              <a:cxnSpLocks/>
              <a:stCxn id="70" idx="1"/>
              <a:endCxn id="68" idx="2"/>
            </p:cNvCxnSpPr>
            <p:nvPr/>
          </p:nvCxnSpPr>
          <p:spPr>
            <a:xfrm rot="10800000" flipH="1">
              <a:off x="653276" y="2875879"/>
              <a:ext cx="606541" cy="368749"/>
            </a:xfrm>
            <a:prstGeom prst="bentConnector4">
              <a:avLst>
                <a:gd name="adj1" fmla="val -32891"/>
                <a:gd name="adj2" fmla="val 69475"/>
              </a:avLst>
            </a:prstGeom>
          </p:spPr>
          <p:style>
            <a:lnRef idx="1">
              <a:schemeClr val="accent1"/>
            </a:lnRef>
            <a:fillRef idx="0">
              <a:schemeClr val="accent1"/>
            </a:fillRef>
            <a:effectRef idx="0">
              <a:schemeClr val="accent1"/>
            </a:effectRef>
            <a:fontRef idx="minor">
              <a:schemeClr val="tx1"/>
            </a:fontRef>
          </p:style>
        </p:cxnSp>
        <p:cxnSp>
          <p:nvCxnSpPr>
            <p:cNvPr id="77" name="Conector: angular 94">
              <a:extLst>
                <a:ext uri="{FF2B5EF4-FFF2-40B4-BE49-F238E27FC236}">
                  <a16:creationId xmlns="" xmlns:a16="http://schemas.microsoft.com/office/drawing/2014/main" id="{9A4B727E-105D-4D0A-9F94-2B44954A7F92}"/>
                </a:ext>
              </a:extLst>
            </p:cNvPr>
            <p:cNvCxnSpPr>
              <a:cxnSpLocks/>
              <a:stCxn id="71" idx="1"/>
              <a:endCxn id="68" idx="2"/>
            </p:cNvCxnSpPr>
            <p:nvPr/>
          </p:nvCxnSpPr>
          <p:spPr>
            <a:xfrm rot="10800000" flipH="1">
              <a:off x="653276" y="2875879"/>
              <a:ext cx="606541" cy="796189"/>
            </a:xfrm>
            <a:prstGeom prst="bentConnector4">
              <a:avLst>
                <a:gd name="adj1" fmla="val -32749"/>
                <a:gd name="adj2" fmla="val 85738"/>
              </a:avLst>
            </a:prstGeom>
          </p:spPr>
          <p:style>
            <a:lnRef idx="1">
              <a:schemeClr val="accent1"/>
            </a:lnRef>
            <a:fillRef idx="0">
              <a:schemeClr val="accent1"/>
            </a:fillRef>
            <a:effectRef idx="0">
              <a:schemeClr val="accent1"/>
            </a:effectRef>
            <a:fontRef idx="minor">
              <a:schemeClr val="tx1"/>
            </a:fontRef>
          </p:style>
        </p:cxnSp>
        <p:cxnSp>
          <p:nvCxnSpPr>
            <p:cNvPr id="78" name="Conector: angular 97">
              <a:extLst>
                <a:ext uri="{FF2B5EF4-FFF2-40B4-BE49-F238E27FC236}">
                  <a16:creationId xmlns="" xmlns:a16="http://schemas.microsoft.com/office/drawing/2014/main" id="{C6724B2D-B48A-45B2-B1C4-53DA9131B386}"/>
                </a:ext>
              </a:extLst>
            </p:cNvPr>
            <p:cNvCxnSpPr>
              <a:cxnSpLocks/>
              <a:stCxn id="72" idx="1"/>
              <a:endCxn id="68" idx="2"/>
            </p:cNvCxnSpPr>
            <p:nvPr/>
          </p:nvCxnSpPr>
          <p:spPr>
            <a:xfrm rot="10800000" flipH="1">
              <a:off x="640950" y="2875881"/>
              <a:ext cx="618866" cy="1230113"/>
            </a:xfrm>
            <a:prstGeom prst="bentConnector4">
              <a:avLst>
                <a:gd name="adj1" fmla="val -30013"/>
                <a:gd name="adj2" fmla="val 90682"/>
              </a:avLst>
            </a:prstGeom>
          </p:spPr>
          <p:style>
            <a:lnRef idx="1">
              <a:schemeClr val="accent1"/>
            </a:lnRef>
            <a:fillRef idx="0">
              <a:schemeClr val="accent1"/>
            </a:fillRef>
            <a:effectRef idx="0">
              <a:schemeClr val="accent1"/>
            </a:effectRef>
            <a:fontRef idx="minor">
              <a:schemeClr val="tx1"/>
            </a:fontRef>
          </p:style>
        </p:cxnSp>
        <p:cxnSp>
          <p:nvCxnSpPr>
            <p:cNvPr id="86" name="Conector: angular 100">
              <a:extLst>
                <a:ext uri="{FF2B5EF4-FFF2-40B4-BE49-F238E27FC236}">
                  <a16:creationId xmlns="" xmlns:a16="http://schemas.microsoft.com/office/drawing/2014/main" id="{D57E7D51-FBA5-4A8E-BE8C-E541698204C5}"/>
                </a:ext>
              </a:extLst>
            </p:cNvPr>
            <p:cNvCxnSpPr>
              <a:cxnSpLocks/>
              <a:stCxn id="73" idx="1"/>
              <a:endCxn id="72" idx="2"/>
            </p:cNvCxnSpPr>
            <p:nvPr/>
          </p:nvCxnSpPr>
          <p:spPr>
            <a:xfrm rot="10800000" flipH="1">
              <a:off x="640951" y="4249623"/>
              <a:ext cx="585000" cy="239468"/>
            </a:xfrm>
            <a:prstGeom prst="bentConnector4">
              <a:avLst>
                <a:gd name="adj1" fmla="val -31309"/>
                <a:gd name="adj2" fmla="val 83959"/>
              </a:avLst>
            </a:prstGeom>
          </p:spPr>
          <p:style>
            <a:lnRef idx="1">
              <a:schemeClr val="accent1"/>
            </a:lnRef>
            <a:fillRef idx="0">
              <a:schemeClr val="accent1"/>
            </a:fillRef>
            <a:effectRef idx="0">
              <a:schemeClr val="accent1"/>
            </a:effectRef>
            <a:fontRef idx="minor">
              <a:schemeClr val="tx1"/>
            </a:fontRef>
          </p:style>
        </p:cxnSp>
        <p:cxnSp>
          <p:nvCxnSpPr>
            <p:cNvPr id="87" name="Conector: angular 103">
              <a:extLst>
                <a:ext uri="{FF2B5EF4-FFF2-40B4-BE49-F238E27FC236}">
                  <a16:creationId xmlns="" xmlns:a16="http://schemas.microsoft.com/office/drawing/2014/main" id="{C7221292-CCA4-456E-832B-38AF856422A8}"/>
                </a:ext>
              </a:extLst>
            </p:cNvPr>
            <p:cNvCxnSpPr>
              <a:cxnSpLocks/>
              <a:stCxn id="75" idx="1"/>
              <a:endCxn id="72" idx="2"/>
            </p:cNvCxnSpPr>
            <p:nvPr/>
          </p:nvCxnSpPr>
          <p:spPr>
            <a:xfrm rot="10800000" flipH="1">
              <a:off x="660612" y="4249621"/>
              <a:ext cx="565339" cy="616032"/>
            </a:xfrm>
            <a:prstGeom prst="bentConnector4">
              <a:avLst>
                <a:gd name="adj1" fmla="val -36049"/>
                <a:gd name="adj2" fmla="val 93609"/>
              </a:avLst>
            </a:prstGeom>
          </p:spPr>
          <p:style>
            <a:lnRef idx="1">
              <a:schemeClr val="accent1"/>
            </a:lnRef>
            <a:fillRef idx="0">
              <a:schemeClr val="accent1"/>
            </a:fillRef>
            <a:effectRef idx="0">
              <a:schemeClr val="accent1"/>
            </a:effectRef>
            <a:fontRef idx="minor">
              <a:schemeClr val="tx1"/>
            </a:fontRef>
          </p:style>
        </p:cxnSp>
        <p:cxnSp>
          <p:nvCxnSpPr>
            <p:cNvPr id="88" name="Conector: angular 106">
              <a:extLst>
                <a:ext uri="{FF2B5EF4-FFF2-40B4-BE49-F238E27FC236}">
                  <a16:creationId xmlns="" xmlns:a16="http://schemas.microsoft.com/office/drawing/2014/main" id="{802F2C55-EEB0-4635-946B-94F5500497B1}"/>
                </a:ext>
              </a:extLst>
            </p:cNvPr>
            <p:cNvCxnSpPr>
              <a:cxnSpLocks/>
              <a:stCxn id="74" idx="1"/>
              <a:endCxn id="72" idx="2"/>
            </p:cNvCxnSpPr>
            <p:nvPr/>
          </p:nvCxnSpPr>
          <p:spPr>
            <a:xfrm rot="10800000" flipH="1">
              <a:off x="642006" y="4249623"/>
              <a:ext cx="583945" cy="1052556"/>
            </a:xfrm>
            <a:prstGeom prst="bentConnector4">
              <a:avLst>
                <a:gd name="adj1" fmla="val -31366"/>
                <a:gd name="adj2" fmla="val 96590"/>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0399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upo 78">
            <a:extLst>
              <a:ext uri="{FF2B5EF4-FFF2-40B4-BE49-F238E27FC236}">
                <a16:creationId xmlns="" xmlns:a16="http://schemas.microsoft.com/office/drawing/2014/main" id="{56DA94B6-6BA0-4B81-AB6E-8D11BBFBA431}"/>
              </a:ext>
            </a:extLst>
          </p:cNvPr>
          <p:cNvGrpSpPr/>
          <p:nvPr/>
        </p:nvGrpSpPr>
        <p:grpSpPr>
          <a:xfrm>
            <a:off x="333041" y="1041849"/>
            <a:ext cx="11774735" cy="5142383"/>
            <a:chOff x="305034" y="1689323"/>
            <a:chExt cx="11774735" cy="5050812"/>
          </a:xfrm>
        </p:grpSpPr>
        <p:grpSp>
          <p:nvGrpSpPr>
            <p:cNvPr id="80" name="Grupo 79">
              <a:extLst>
                <a:ext uri="{FF2B5EF4-FFF2-40B4-BE49-F238E27FC236}">
                  <a16:creationId xmlns="" xmlns:a16="http://schemas.microsoft.com/office/drawing/2014/main" id="{4356C5B2-9E3C-4D37-A375-435F8F58065E}"/>
                </a:ext>
              </a:extLst>
            </p:cNvPr>
            <p:cNvGrpSpPr/>
            <p:nvPr/>
          </p:nvGrpSpPr>
          <p:grpSpPr>
            <a:xfrm>
              <a:off x="6246064" y="1693724"/>
              <a:ext cx="5833705" cy="5046411"/>
              <a:chOff x="6246064" y="1693724"/>
              <a:chExt cx="5833705" cy="5046411"/>
            </a:xfrm>
          </p:grpSpPr>
          <p:sp>
            <p:nvSpPr>
              <p:cNvPr id="84" name="Rectángulo 83">
                <a:extLst>
                  <a:ext uri="{FF2B5EF4-FFF2-40B4-BE49-F238E27FC236}">
                    <a16:creationId xmlns="" xmlns:a16="http://schemas.microsoft.com/office/drawing/2014/main" id="{06CACD05-82A8-4C93-ABB5-E1AC1C0EB5DE}"/>
                  </a:ext>
                </a:extLst>
              </p:cNvPr>
              <p:cNvSpPr/>
              <p:nvPr/>
            </p:nvSpPr>
            <p:spPr>
              <a:xfrm>
                <a:off x="6414511" y="1693724"/>
                <a:ext cx="5665258" cy="5046411"/>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5" name="CuadroTexto 84">
                <a:extLst>
                  <a:ext uri="{FF2B5EF4-FFF2-40B4-BE49-F238E27FC236}">
                    <a16:creationId xmlns="" xmlns:a16="http://schemas.microsoft.com/office/drawing/2014/main" id="{7D23ACE8-CD87-42B2-9714-C24580BD3B9B}"/>
                  </a:ext>
                </a:extLst>
              </p:cNvPr>
              <p:cNvSpPr txBox="1"/>
              <p:nvPr/>
            </p:nvSpPr>
            <p:spPr>
              <a:xfrm>
                <a:off x="6246064" y="1902768"/>
                <a:ext cx="3454295" cy="334919"/>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err="1">
                    <a:solidFill>
                      <a:schemeClr val="bg1"/>
                    </a:solidFill>
                    <a:latin typeface="Cambria" panose="02040503050406030204" pitchFamily="18" charset="0"/>
                    <a:ea typeface="Cambria" panose="02040503050406030204" pitchFamily="18" charset="0"/>
                  </a:rPr>
                  <a:t>Calcul</a:t>
                </a:r>
                <a:r>
                  <a:rPr lang="ca-ES" sz="1600" b="1" dirty="0">
                    <a:solidFill>
                      <a:schemeClr val="bg1"/>
                    </a:solidFill>
                    <a:latin typeface="Cambria" panose="02040503050406030204" pitchFamily="18" charset="0"/>
                    <a:ea typeface="Cambria" panose="02040503050406030204" pitchFamily="18" charset="0"/>
                  </a:rPr>
                  <a:t> de </a:t>
                </a:r>
                <a:r>
                  <a:rPr lang="ca-ES" sz="1600" b="1" dirty="0" err="1">
                    <a:solidFill>
                      <a:schemeClr val="bg1"/>
                    </a:solidFill>
                    <a:latin typeface="Cambria" panose="02040503050406030204" pitchFamily="18" charset="0"/>
                    <a:ea typeface="Cambria" panose="02040503050406030204" pitchFamily="18" charset="0"/>
                  </a:rPr>
                  <a:t>durabilité</a:t>
                </a:r>
                <a:endParaRPr lang="ca-ES" sz="1600" b="1" dirty="0">
                  <a:solidFill>
                    <a:schemeClr val="bg1"/>
                  </a:solidFill>
                  <a:latin typeface="Cambria" panose="02040503050406030204" pitchFamily="18" charset="0"/>
                  <a:ea typeface="Cambria" panose="02040503050406030204" pitchFamily="18" charset="0"/>
                </a:endParaRPr>
              </a:p>
            </p:txBody>
          </p:sp>
        </p:grpSp>
        <p:grpSp>
          <p:nvGrpSpPr>
            <p:cNvPr id="81" name="Grupo 80">
              <a:extLst>
                <a:ext uri="{FF2B5EF4-FFF2-40B4-BE49-F238E27FC236}">
                  <a16:creationId xmlns="" xmlns:a16="http://schemas.microsoft.com/office/drawing/2014/main" id="{07427716-9035-498C-BC4E-0735BEE5E018}"/>
                </a:ext>
              </a:extLst>
            </p:cNvPr>
            <p:cNvGrpSpPr/>
            <p:nvPr/>
          </p:nvGrpSpPr>
          <p:grpSpPr>
            <a:xfrm>
              <a:off x="305034" y="1689323"/>
              <a:ext cx="5839159" cy="5046411"/>
              <a:chOff x="305034" y="1689323"/>
              <a:chExt cx="5839159" cy="5046411"/>
            </a:xfrm>
          </p:grpSpPr>
          <p:sp>
            <p:nvSpPr>
              <p:cNvPr id="82" name="Rectángulo 81">
                <a:extLst>
                  <a:ext uri="{FF2B5EF4-FFF2-40B4-BE49-F238E27FC236}">
                    <a16:creationId xmlns="" xmlns:a16="http://schemas.microsoft.com/office/drawing/2014/main" id="{0FB32A43-225A-412B-8712-2CDCE060CAAD}"/>
                  </a:ext>
                </a:extLst>
              </p:cNvPr>
              <p:cNvSpPr/>
              <p:nvPr/>
            </p:nvSpPr>
            <p:spPr>
              <a:xfrm>
                <a:off x="473481" y="1689323"/>
                <a:ext cx="5670712" cy="5046411"/>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3" name="CuadroTexto 82">
                <a:extLst>
                  <a:ext uri="{FF2B5EF4-FFF2-40B4-BE49-F238E27FC236}">
                    <a16:creationId xmlns="" xmlns:a16="http://schemas.microsoft.com/office/drawing/2014/main" id="{4613396C-6949-4325-98A5-6050DB1D7751}"/>
                  </a:ext>
                </a:extLst>
              </p:cNvPr>
              <p:cNvSpPr txBox="1"/>
              <p:nvPr/>
            </p:nvSpPr>
            <p:spPr>
              <a:xfrm>
                <a:off x="305034" y="1902768"/>
                <a:ext cx="3454295" cy="334919"/>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err="1">
                    <a:solidFill>
                      <a:schemeClr val="bg1"/>
                    </a:solidFill>
                    <a:latin typeface="Cambria" panose="02040503050406030204" pitchFamily="18" charset="0"/>
                    <a:ea typeface="Cambria" panose="02040503050406030204" pitchFamily="18" charset="0"/>
                  </a:rPr>
                  <a:t>Calcul</a:t>
                </a:r>
                <a:r>
                  <a:rPr lang="ca-ES" sz="1600" b="1" dirty="0">
                    <a:solidFill>
                      <a:schemeClr val="bg1"/>
                    </a:solidFill>
                    <a:latin typeface="Cambria" panose="02040503050406030204" pitchFamily="18" charset="0"/>
                    <a:ea typeface="Cambria" panose="02040503050406030204" pitchFamily="18" charset="0"/>
                  </a:rPr>
                  <a:t> des </a:t>
                </a:r>
                <a:r>
                  <a:rPr lang="ca-ES" sz="1600" b="1" dirty="0" err="1">
                    <a:solidFill>
                      <a:schemeClr val="bg1"/>
                    </a:solidFill>
                    <a:latin typeface="Cambria" panose="02040503050406030204" pitchFamily="18" charset="0"/>
                    <a:ea typeface="Cambria" panose="02040503050406030204" pitchFamily="18" charset="0"/>
                  </a:rPr>
                  <a:t>coûts</a:t>
                </a:r>
                <a:endParaRPr lang="ca-ES" sz="1600" b="1" dirty="0">
                  <a:solidFill>
                    <a:schemeClr val="bg1"/>
                  </a:solidFill>
                  <a:latin typeface="Cambria" panose="02040503050406030204" pitchFamily="18" charset="0"/>
                  <a:ea typeface="Cambria" panose="02040503050406030204" pitchFamily="18" charset="0"/>
                </a:endParaRPr>
              </a:p>
            </p:txBody>
          </p:sp>
        </p:grpSp>
      </p:grpSp>
      <p:sp>
        <p:nvSpPr>
          <p:cNvPr id="123" name="CuadroTexto 122">
            <a:extLst>
              <a:ext uri="{FF2B5EF4-FFF2-40B4-BE49-F238E27FC236}">
                <a16:creationId xmlns="" xmlns:a16="http://schemas.microsoft.com/office/drawing/2014/main" id="{9EBB396B-F01D-4DA5-86DD-ED89E9C14FBD}"/>
              </a:ext>
            </a:extLst>
          </p:cNvPr>
          <p:cNvSpPr txBox="1"/>
          <p:nvPr/>
        </p:nvSpPr>
        <p:spPr>
          <a:xfrm>
            <a:off x="813823" y="1575930"/>
            <a:ext cx="5141803" cy="4428694"/>
          </a:xfrm>
          <a:prstGeom prst="rect">
            <a:avLst/>
          </a:prstGeom>
          <a:noFill/>
        </p:spPr>
        <p:txBody>
          <a:bodyPr wrap="square" lIns="0" rIns="0" numCol="1" rtlCol="0">
            <a:noAutofit/>
          </a:bodyPr>
          <a:lstStyle/>
          <a:p>
            <a:pPr marL="0" lvl="1" algn="just" defTabSz="180000">
              <a:lnSpc>
                <a:spcPts val="2100"/>
              </a:lnSpc>
              <a:spcAft>
                <a:spcPts val="600"/>
              </a:spcAft>
              <a:tabLst>
                <a:tab pos="180000" algn="l"/>
              </a:tabLst>
            </a:pPr>
            <a:r>
              <a:rPr lang="ca-ES" sz="1200" b="1" dirty="0" err="1">
                <a:latin typeface="Cambria" panose="02040503050406030204" pitchFamily="18" charset="0"/>
                <a:ea typeface="Cambria" panose="02040503050406030204" pitchFamily="18" charset="0"/>
              </a:rPr>
              <a:t>Caractéristiques</a:t>
            </a:r>
            <a:r>
              <a:rPr lang="ca-ES" sz="1200" b="1" dirty="0">
                <a:latin typeface="Cambria" panose="02040503050406030204" pitchFamily="18" charset="0"/>
                <a:ea typeface="Cambria" panose="02040503050406030204" pitchFamily="18" charset="0"/>
              </a:rPr>
              <a:t> </a:t>
            </a:r>
            <a:r>
              <a:rPr lang="ca-ES" sz="1200" b="1" dirty="0" err="1" smtClean="0">
                <a:latin typeface="Cambria" panose="02040503050406030204" pitchFamily="18" charset="0"/>
                <a:ea typeface="Cambria" panose="02040503050406030204" pitchFamily="18" charset="0"/>
              </a:rPr>
              <a:t>d'exploitation</a:t>
            </a:r>
            <a:endParaRPr lang="ca-ES" sz="1200" b="1" dirty="0" smtClean="0">
              <a:latin typeface="Cambria" panose="02040503050406030204" pitchFamily="18" charset="0"/>
              <a:ea typeface="Cambria" panose="02040503050406030204" pitchFamily="18" charset="0"/>
            </a:endParaRP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Kilométrage annuel : 112.600 km (OFE 2016 et agents de </a:t>
            </a:r>
            <a:r>
              <a:rPr lang="fr-FR" sz="1200" dirty="0" smtClean="0">
                <a:latin typeface="Cambria" panose="02040503050406030204" pitchFamily="18" charset="0"/>
                <a:ea typeface="Cambria" panose="02040503050406030204" pitchFamily="18" charset="0"/>
              </a:rPr>
              <a:t>contraste)</a:t>
            </a:r>
          </a:p>
          <a:p>
            <a:pPr marL="171450" lvl="1" indent="-171450" algn="just" defTabSz="180000">
              <a:spcAft>
                <a:spcPts val="600"/>
              </a:spcAft>
              <a:buFont typeface="Arial" panose="020B0604020202020204" pitchFamily="34" charset="0"/>
              <a:buChar char="•"/>
              <a:tabLst>
                <a:tab pos="180000" algn="l"/>
              </a:tabLst>
            </a:pPr>
            <a:r>
              <a:rPr lang="fr-FR" sz="1200" dirty="0" smtClean="0">
                <a:latin typeface="Cambria" panose="02040503050406030204" pitchFamily="18" charset="0"/>
                <a:ea typeface="Cambria" panose="02040503050406030204" pitchFamily="18" charset="0"/>
              </a:rPr>
              <a:t>Vitesse </a:t>
            </a:r>
            <a:r>
              <a:rPr lang="fr-FR" sz="1200" dirty="0">
                <a:latin typeface="Cambria" panose="02040503050406030204" pitchFamily="18" charset="0"/>
                <a:ea typeface="Cambria" panose="02040503050406030204" pitchFamily="18" charset="0"/>
              </a:rPr>
              <a:t>d'exploitation : 52 km/h (OFE 2016)</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Caractéristique rampe : 18 mm / m (rampe maximale Barcelone-</a:t>
            </a:r>
            <a:r>
              <a:rPr lang="fr-FR" sz="1200" dirty="0" err="1">
                <a:latin typeface="Cambria" panose="02040503050406030204" pitchFamily="18" charset="0"/>
                <a:ea typeface="Cambria" panose="02040503050406030204" pitchFamily="18" charset="0"/>
              </a:rPr>
              <a:t>Figueres</a:t>
            </a:r>
            <a:r>
              <a:rPr lang="fr-FR" sz="1200" dirty="0">
                <a:latin typeface="Cambria" panose="02040503050406030204" pitchFamily="18" charset="0"/>
                <a:ea typeface="Cambria" panose="02040503050406030204" pitchFamily="18" charset="0"/>
              </a:rPr>
              <a:t>)</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Wagons à charge maximale</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Caractéristiques et coût de la </a:t>
            </a:r>
            <a:r>
              <a:rPr lang="fr-FR" sz="1200" b="1" dirty="0" smtClean="0">
                <a:latin typeface="Cambria" panose="02040503050406030204" pitchFamily="18" charset="0"/>
                <a:ea typeface="Cambria" panose="02040503050406030204" pitchFamily="18" charset="0"/>
              </a:rPr>
              <a:t>flotte</a:t>
            </a: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Locomotives selon les modèles les plus utilisés selon OFE 2016</a:t>
            </a: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Wagons selon le catalogue </a:t>
            </a:r>
            <a:r>
              <a:rPr lang="fr-FR" sz="1200" dirty="0" err="1">
                <a:latin typeface="Cambria" panose="02040503050406030204" pitchFamily="18" charset="0"/>
                <a:ea typeface="Cambria" panose="02040503050406030204" pitchFamily="18" charset="0"/>
              </a:rPr>
              <a:t>Renfe</a:t>
            </a:r>
            <a:r>
              <a:rPr lang="fr-FR" sz="1200" dirty="0">
                <a:latin typeface="Cambria" panose="02040503050406030204" pitchFamily="18" charset="0"/>
                <a:ea typeface="Cambria" panose="02040503050406030204" pitchFamily="18" charset="0"/>
              </a:rPr>
              <a:t> </a:t>
            </a:r>
            <a:r>
              <a:rPr lang="fr-FR" sz="1200" dirty="0" err="1">
                <a:latin typeface="Cambria" panose="02040503050406030204" pitchFamily="18" charset="0"/>
                <a:ea typeface="Cambria" panose="02040503050406030204" pitchFamily="18" charset="0"/>
              </a:rPr>
              <a:t>Alquiler</a:t>
            </a:r>
            <a:r>
              <a:rPr lang="fr-FR" sz="1200" dirty="0">
                <a:latin typeface="Cambria" panose="02040503050406030204" pitchFamily="18" charset="0"/>
                <a:ea typeface="Cambria" panose="02040503050406030204" pitchFamily="18" charset="0"/>
              </a:rPr>
              <a:t> (2015), avec agents de contraste</a:t>
            </a: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Coût selon OFE 2008 et agents de contraste</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Coûts de personnel </a:t>
            </a:r>
            <a:r>
              <a:rPr lang="fr-FR" sz="1200" dirty="0">
                <a:latin typeface="Cambria" panose="02040503050406030204" pitchFamily="18" charset="0"/>
                <a:ea typeface="Cambria" panose="02040503050406030204" pitchFamily="18" charset="0"/>
              </a:rPr>
              <a:t>selon CNMC et agents de contraste : 62.000 € / an</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Coûts liés au matériel roulant </a:t>
            </a:r>
            <a:r>
              <a:rPr lang="fr-FR" sz="1200" dirty="0">
                <a:latin typeface="Cambria" panose="02040503050406030204" pitchFamily="18" charset="0"/>
                <a:ea typeface="Cambria" panose="02040503050406030204" pitchFamily="18" charset="0"/>
              </a:rPr>
              <a:t>(amortissement, frais financiers, assurances et taxes, entretien et réparations, selon OFE 2011)</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Coût du carburant (Gouvernement espagnol, ADIF et SNCF Réseau)</a:t>
            </a: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SP : Électrique : 0,1855 € / km (A) ; 0,0287 € / km (pas A). Diesel : 0.668 € / l</a:t>
            </a: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Coûts</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d'utilisation</a:t>
            </a:r>
            <a:r>
              <a:rPr lang="ca-ES" sz="1200" b="1" dirty="0">
                <a:latin typeface="Cambria" panose="02040503050406030204" pitchFamily="18" charset="0"/>
                <a:ea typeface="Cambria" panose="02040503050406030204" pitchFamily="18" charset="0"/>
              </a:rPr>
              <a:t> de </a:t>
            </a:r>
            <a:r>
              <a:rPr lang="ca-ES" sz="1200" b="1" dirty="0" err="1" smtClean="0">
                <a:latin typeface="Cambria" panose="02040503050406030204" pitchFamily="18" charset="0"/>
                <a:ea typeface="Cambria" panose="02040503050406030204" pitchFamily="18" charset="0"/>
              </a:rPr>
              <a:t>l'infrastructure</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Lignes ferroviaires (déclarations de réseau de l'ADIF, SNCF Réseau et LFP)</a:t>
            </a:r>
          </a:p>
          <a:p>
            <a:pPr marL="0" lvl="1" algn="just" defTabSz="180000">
              <a:spcAft>
                <a:spcPts val="600"/>
              </a:spcAft>
              <a:tabLst>
                <a:tab pos="180000" algn="l"/>
              </a:tabLst>
            </a:pPr>
            <a:r>
              <a:rPr lang="fr-FR" sz="1200" dirty="0">
                <a:latin typeface="Cambria" panose="02040503050406030204" pitchFamily="18" charset="0"/>
                <a:ea typeface="Cambria" panose="02040503050406030204" pitchFamily="18" charset="0"/>
              </a:rPr>
              <a:t>Terminaux ferroviaires (ADIF, Port de Barcelone et Perpignan PSCCT Saint Charles). Sans prise en compte du temps de séjour dans le terminal.</a:t>
            </a:r>
          </a:p>
        </p:txBody>
      </p:sp>
      <p:sp>
        <p:nvSpPr>
          <p:cNvPr id="124" name="CuadroTexto 123">
            <a:extLst>
              <a:ext uri="{FF2B5EF4-FFF2-40B4-BE49-F238E27FC236}">
                <a16:creationId xmlns="" xmlns:a16="http://schemas.microsoft.com/office/drawing/2014/main" id="{84F792EC-1078-4DFA-B947-E2A1651E206C}"/>
              </a:ext>
            </a:extLst>
          </p:cNvPr>
          <p:cNvSpPr txBox="1"/>
          <p:nvPr/>
        </p:nvSpPr>
        <p:spPr>
          <a:xfrm>
            <a:off x="6688642" y="1636090"/>
            <a:ext cx="5318874" cy="4428694"/>
          </a:xfrm>
          <a:prstGeom prst="rect">
            <a:avLst/>
          </a:prstGeom>
          <a:noFill/>
        </p:spPr>
        <p:txBody>
          <a:bodyPr wrap="square" lIns="0" rIns="0" numCol="1" rtlCol="0">
            <a:noAutofit/>
          </a:bodyPr>
          <a:lstStyle/>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Consommation</a:t>
            </a:r>
            <a:r>
              <a:rPr lang="ca-ES" sz="1200" b="1" dirty="0">
                <a:latin typeface="Cambria" panose="02040503050406030204" pitchFamily="18" charset="0"/>
                <a:ea typeface="Cambria" panose="02040503050406030204" pitchFamily="18" charset="0"/>
              </a:rPr>
              <a:t> de </a:t>
            </a:r>
            <a:r>
              <a:rPr lang="ca-ES" sz="1200" b="1" dirty="0" err="1" smtClean="0">
                <a:latin typeface="Cambria" panose="02040503050406030204" pitchFamily="18" charset="0"/>
                <a:ea typeface="Cambria" panose="02040503050406030204" pitchFamily="18" charset="0"/>
              </a:rPr>
              <a:t>trains</a:t>
            </a:r>
            <a:endParaRPr lang="ca-ES" sz="1200" b="1" dirty="0" smtClean="0">
              <a:latin typeface="Cambria" panose="02040503050406030204" pitchFamily="18" charset="0"/>
              <a:ea typeface="Cambria" panose="02040503050406030204" pitchFamily="18" charset="0"/>
            </a:endParaRP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Locomotive (calculs théoriques, cartes et produits de contraste)</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Facteurs d'émission pour les locomotives diesel</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CO2 (Office Catalan du Changement Climatique)</a:t>
            </a:r>
          </a:p>
          <a:p>
            <a:pPr marL="171450" lvl="1" indent="-171450" algn="just" defTabSz="180000">
              <a:spcAft>
                <a:spcPts val="600"/>
              </a:spcAft>
              <a:buFont typeface="Arial" panose="020B0604020202020204" pitchFamily="34" charset="0"/>
              <a:buChar char="•"/>
              <a:tabLst>
                <a:tab pos="180000" algn="l"/>
              </a:tabLst>
            </a:pPr>
            <a:r>
              <a:rPr lang="fr-FR" sz="1200" dirty="0" err="1">
                <a:latin typeface="Cambria" panose="02040503050406030204" pitchFamily="18" charset="0"/>
                <a:ea typeface="Cambria" panose="02040503050406030204" pitchFamily="18" charset="0"/>
              </a:rPr>
              <a:t>NOx</a:t>
            </a:r>
            <a:r>
              <a:rPr lang="fr-FR" sz="1200" dirty="0">
                <a:latin typeface="Cambria" panose="02040503050406030204" pitchFamily="18" charset="0"/>
                <a:ea typeface="Cambria" panose="02040503050406030204" pitchFamily="18" charset="0"/>
              </a:rPr>
              <a:t> et SO2 (Rapport annuel </a:t>
            </a:r>
            <a:r>
              <a:rPr lang="fr-FR" sz="1200" dirty="0" err="1">
                <a:latin typeface="Cambria" panose="02040503050406030204" pitchFamily="18" charset="0"/>
                <a:ea typeface="Cambria" panose="02040503050406030204" pitchFamily="18" charset="0"/>
              </a:rPr>
              <a:t>Renfe</a:t>
            </a:r>
            <a:r>
              <a:rPr lang="fr-FR" sz="1200" dirty="0">
                <a:latin typeface="Cambria" panose="02040503050406030204" pitchFamily="18" charset="0"/>
                <a:ea typeface="Cambria" panose="02040503050406030204" pitchFamily="18" charset="0"/>
              </a:rPr>
              <a:t> 2010)</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PM10 et PM2.5 (nos calculs à partir du rapport annuel </a:t>
            </a:r>
            <a:r>
              <a:rPr lang="fr-FR" sz="1200" dirty="0" err="1">
                <a:latin typeface="Cambria" panose="02040503050406030204" pitchFamily="18" charset="0"/>
                <a:ea typeface="Cambria" panose="02040503050406030204" pitchFamily="18" charset="0"/>
              </a:rPr>
              <a:t>Renfe</a:t>
            </a:r>
            <a:r>
              <a:rPr lang="fr-FR" sz="1200" dirty="0">
                <a:latin typeface="Cambria" panose="02040503050406030204" pitchFamily="18" charset="0"/>
                <a:ea typeface="Cambria" panose="02040503050406030204" pitchFamily="18" charset="0"/>
              </a:rPr>
              <a:t> 2010)</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Facteurs d'émission pour les locomotives électriques</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Mix énergétique 2017 (</a:t>
            </a:r>
            <a:r>
              <a:rPr lang="fr-FR" sz="1200" dirty="0" err="1">
                <a:latin typeface="Cambria" panose="02040503050406030204" pitchFamily="18" charset="0"/>
                <a:ea typeface="Cambria" panose="02040503050406030204" pitchFamily="18" charset="0"/>
              </a:rPr>
              <a:t>Red</a:t>
            </a:r>
            <a:r>
              <a:rPr lang="fr-FR" sz="1200" dirty="0">
                <a:latin typeface="Cambria" panose="02040503050406030204" pitchFamily="18" charset="0"/>
                <a:ea typeface="Cambria" panose="02040503050406030204" pitchFamily="18" charset="0"/>
              </a:rPr>
              <a:t> </a:t>
            </a:r>
            <a:r>
              <a:rPr lang="fr-FR" sz="1200" dirty="0" err="1">
                <a:latin typeface="Cambria" panose="02040503050406030204" pitchFamily="18" charset="0"/>
                <a:ea typeface="Cambria" panose="02040503050406030204" pitchFamily="18" charset="0"/>
              </a:rPr>
              <a:t>Eléctrica</a:t>
            </a:r>
            <a:r>
              <a:rPr lang="fr-FR" sz="1200" dirty="0">
                <a:latin typeface="Cambria" panose="02040503050406030204" pitchFamily="18" charset="0"/>
                <a:ea typeface="Cambria" panose="02040503050406030204" pitchFamily="18" charset="0"/>
              </a:rPr>
              <a:t> </a:t>
            </a:r>
            <a:r>
              <a:rPr lang="fr-FR" sz="1200" dirty="0" err="1">
                <a:latin typeface="Cambria" panose="02040503050406030204" pitchFamily="18" charset="0"/>
                <a:ea typeface="Cambria" panose="02040503050406030204" pitchFamily="18" charset="0"/>
              </a:rPr>
              <a:t>Española</a:t>
            </a:r>
            <a:r>
              <a:rPr lang="fr-FR" sz="1200" dirty="0">
                <a:latin typeface="Cambria" panose="02040503050406030204" pitchFamily="18" charset="0"/>
                <a:ea typeface="Cambria" panose="02040503050406030204" pitchFamily="18" charset="0"/>
              </a:rPr>
              <a:t> -REE- et Réseau de transport d’électricité -RTE-)</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CO2 (Plan énergies renouvelables 2005 à 2010 du Ministère de l'Industrie et de RTE, selon la source de production)</a:t>
            </a:r>
          </a:p>
          <a:p>
            <a:pPr marL="171450" lvl="1" indent="-171450" algn="just" defTabSz="180000">
              <a:spcAft>
                <a:spcPts val="600"/>
              </a:spcAft>
              <a:buFont typeface="Arial" panose="020B0604020202020204" pitchFamily="34" charset="0"/>
              <a:buChar char="•"/>
              <a:tabLst>
                <a:tab pos="180000" algn="l"/>
              </a:tabLst>
            </a:pPr>
            <a:r>
              <a:rPr lang="fr-FR" sz="1200" dirty="0" err="1">
                <a:latin typeface="Cambria" panose="02040503050406030204" pitchFamily="18" charset="0"/>
                <a:ea typeface="Cambria" panose="02040503050406030204" pitchFamily="18" charset="0"/>
              </a:rPr>
              <a:t>NOx</a:t>
            </a:r>
            <a:r>
              <a:rPr lang="fr-FR" sz="1200" dirty="0">
                <a:latin typeface="Cambria" panose="02040503050406030204" pitchFamily="18" charset="0"/>
                <a:ea typeface="Cambria" panose="02040503050406030204" pitchFamily="18" charset="0"/>
              </a:rPr>
              <a:t>, SO2, PM10 et PM2,5 (Agence européenne pour l'environnement -EEE-)</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Déchets radioactifs (Observatoires de l'électricité du WWF)</a:t>
            </a:r>
          </a:p>
          <a:p>
            <a:pPr marL="0" lvl="1" algn="just" defTabSz="180000">
              <a:spcAft>
                <a:spcPts val="600"/>
              </a:spcAft>
              <a:tabLst>
                <a:tab pos="180000" algn="l"/>
              </a:tabLst>
            </a:pPr>
            <a:r>
              <a:rPr lang="fr-FR" sz="1200" b="1" dirty="0">
                <a:latin typeface="Cambria" panose="02040503050406030204" pitchFamily="18" charset="0"/>
                <a:ea typeface="Cambria" panose="02040503050406030204" pitchFamily="18" charset="0"/>
              </a:rPr>
              <a:t>Facteurs d'émission selon le camion de référence</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Développé par nous avec le logiciel COPERT (EEA)</a:t>
            </a:r>
          </a:p>
          <a:p>
            <a:pPr marL="171450" lvl="1" indent="-171450" algn="just" defTabSz="180000">
              <a:spcAft>
                <a:spcPts val="600"/>
              </a:spcAft>
              <a:buFont typeface="Arial" panose="020B0604020202020204" pitchFamily="34" charset="0"/>
              <a:buChar char="•"/>
              <a:tabLst>
                <a:tab pos="180000" algn="l"/>
              </a:tabLst>
            </a:pPr>
            <a:r>
              <a:rPr lang="fr-FR" sz="1200" dirty="0">
                <a:latin typeface="Cambria" panose="02040503050406030204" pitchFamily="18" charset="0"/>
                <a:ea typeface="Cambria" panose="02040503050406030204" pitchFamily="18" charset="0"/>
              </a:rPr>
              <a:t>Camion conforme à la norme EPTMC 2018 pour les voies à grande capacité</a:t>
            </a:r>
          </a:p>
        </p:txBody>
      </p:sp>
      <p:sp>
        <p:nvSpPr>
          <p:cNvPr id="12" name="Rectángulo 8">
            <a:extLst>
              <a:ext uri="{FF2B5EF4-FFF2-40B4-BE49-F238E27FC236}">
                <a16:creationId xmlns="" xmlns:a16="http://schemas.microsoft.com/office/drawing/2014/main" id="{8232651C-EC4C-4B5F-BF2F-E6737F651434}"/>
              </a:ext>
            </a:extLst>
          </p:cNvPr>
          <p:cNvSpPr/>
          <p:nvPr/>
        </p:nvSpPr>
        <p:spPr>
          <a:xfrm>
            <a:off x="445272" y="304122"/>
            <a:ext cx="10965678"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2. </a:t>
            </a:r>
            <a:r>
              <a:rPr lang="fr-FR" sz="2400" dirty="0">
                <a:solidFill>
                  <a:schemeClr val="bg1"/>
                </a:solidFill>
                <a:latin typeface="Cambria" panose="02040503050406030204" pitchFamily="18" charset="0"/>
                <a:ea typeface="Cambria" panose="02040503050406030204" pitchFamily="18" charset="0"/>
              </a:rPr>
              <a:t>Structure des coûts et durabilité Sources des données utilisées</a:t>
            </a:r>
            <a:endParaRPr lang="ca-ES" sz="24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15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66">
            <a:extLst>
              <a:ext uri="{FF2B5EF4-FFF2-40B4-BE49-F238E27FC236}">
                <a16:creationId xmlns="" xmlns:a16="http://schemas.microsoft.com/office/drawing/2014/main" id="{476EFFF9-CBC8-4879-A98C-3A588C806E97}"/>
              </a:ext>
            </a:extLst>
          </p:cNvPr>
          <p:cNvSpPr/>
          <p:nvPr/>
        </p:nvSpPr>
        <p:spPr>
          <a:xfrm>
            <a:off x="7584136" y="2450963"/>
            <a:ext cx="1861858"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8" name="Rectángulo 67">
            <a:extLst>
              <a:ext uri="{FF2B5EF4-FFF2-40B4-BE49-F238E27FC236}">
                <a16:creationId xmlns="" xmlns:a16="http://schemas.microsoft.com/office/drawing/2014/main" id="{B47989C3-8B2B-4D4A-93A2-8C520A6C9DE2}"/>
              </a:ext>
            </a:extLst>
          </p:cNvPr>
          <p:cNvSpPr/>
          <p:nvPr/>
        </p:nvSpPr>
        <p:spPr>
          <a:xfrm>
            <a:off x="9643589" y="2450963"/>
            <a:ext cx="1861858"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1" name="Rectángulo 40">
            <a:extLst>
              <a:ext uri="{FF2B5EF4-FFF2-40B4-BE49-F238E27FC236}">
                <a16:creationId xmlns="" xmlns:a16="http://schemas.microsoft.com/office/drawing/2014/main" id="{374E970D-FDC2-4A92-962E-1C72AB7D3BA1}"/>
              </a:ext>
            </a:extLst>
          </p:cNvPr>
          <p:cNvSpPr/>
          <p:nvPr/>
        </p:nvSpPr>
        <p:spPr>
          <a:xfrm>
            <a:off x="5535347" y="2479981"/>
            <a:ext cx="1861858"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0" name="Rectángulo 39">
            <a:extLst>
              <a:ext uri="{FF2B5EF4-FFF2-40B4-BE49-F238E27FC236}">
                <a16:creationId xmlns="" xmlns:a16="http://schemas.microsoft.com/office/drawing/2014/main" id="{779DBE15-998E-4C1C-9C9D-EB57E43938D6}"/>
              </a:ext>
            </a:extLst>
          </p:cNvPr>
          <p:cNvSpPr/>
          <p:nvPr/>
        </p:nvSpPr>
        <p:spPr>
          <a:xfrm>
            <a:off x="3968838" y="2479981"/>
            <a:ext cx="1271674"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9" name="Rectángulo 38">
            <a:extLst>
              <a:ext uri="{FF2B5EF4-FFF2-40B4-BE49-F238E27FC236}">
                <a16:creationId xmlns="" xmlns:a16="http://schemas.microsoft.com/office/drawing/2014/main" id="{18B73759-C324-4F63-BAC6-25AD068C71B4}"/>
              </a:ext>
            </a:extLst>
          </p:cNvPr>
          <p:cNvSpPr/>
          <p:nvPr/>
        </p:nvSpPr>
        <p:spPr>
          <a:xfrm>
            <a:off x="2392445" y="2479981"/>
            <a:ext cx="1271674"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Rectángulo 22">
            <a:extLst>
              <a:ext uri="{FF2B5EF4-FFF2-40B4-BE49-F238E27FC236}">
                <a16:creationId xmlns="" xmlns:a16="http://schemas.microsoft.com/office/drawing/2014/main" id="{C56EDB31-18E1-4336-A83B-0428B8DCF677}"/>
              </a:ext>
            </a:extLst>
          </p:cNvPr>
          <p:cNvSpPr/>
          <p:nvPr/>
        </p:nvSpPr>
        <p:spPr>
          <a:xfrm>
            <a:off x="816052" y="2479981"/>
            <a:ext cx="1271674" cy="35050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CuadroTexto 2">
            <a:extLst>
              <a:ext uri="{FF2B5EF4-FFF2-40B4-BE49-F238E27FC236}">
                <a16:creationId xmlns="" xmlns:a16="http://schemas.microsoft.com/office/drawing/2014/main" id="{1D5F9D37-1D1B-4B69-8382-381638523D8F}"/>
              </a:ext>
            </a:extLst>
          </p:cNvPr>
          <p:cNvSpPr txBox="1"/>
          <p:nvPr/>
        </p:nvSpPr>
        <p:spPr>
          <a:xfrm>
            <a:off x="236841" y="1563929"/>
            <a:ext cx="6867283" cy="361637"/>
          </a:xfrm>
          <a:prstGeom prst="rect">
            <a:avLst/>
          </a:prstGeom>
          <a:noFill/>
        </p:spPr>
        <p:txBody>
          <a:bodyPr wrap="square" rtlCol="0">
            <a:spAutoFit/>
          </a:bodyPr>
          <a:lstStyle/>
          <a:p>
            <a:pPr marL="180000" lvl="1" algn="just" defTabSz="180000">
              <a:lnSpc>
                <a:spcPts val="2100"/>
              </a:lnSpc>
              <a:spcAft>
                <a:spcPts val="600"/>
              </a:spcAft>
              <a:tabLst>
                <a:tab pos="180000" algn="l"/>
              </a:tabLst>
            </a:pPr>
            <a:r>
              <a:rPr lang="fr-FR" sz="1600" b="1" dirty="0">
                <a:latin typeface="Cambria" panose="02040503050406030204" pitchFamily="18" charset="0"/>
                <a:ea typeface="Cambria" panose="02040503050406030204" pitchFamily="18" charset="0"/>
              </a:rPr>
              <a:t>10 types de trains, selon 4 paramètres</a:t>
            </a:r>
            <a:r>
              <a:rPr lang="ca-ES" sz="1600" b="1" dirty="0" smtClean="0">
                <a:latin typeface="Cambria" panose="02040503050406030204" pitchFamily="18" charset="0"/>
                <a:ea typeface="Cambria" panose="02040503050406030204" pitchFamily="18" charset="0"/>
              </a:rPr>
              <a:t>:</a:t>
            </a:r>
            <a:endParaRPr lang="ca-ES" sz="1600" b="1" dirty="0">
              <a:latin typeface="Cambria" panose="02040503050406030204" pitchFamily="18" charset="0"/>
              <a:ea typeface="Cambria" panose="02040503050406030204" pitchFamily="18" charset="0"/>
            </a:endParaRPr>
          </a:p>
        </p:txBody>
      </p:sp>
      <p:sp>
        <p:nvSpPr>
          <p:cNvPr id="9" name="Rectángulo 8">
            <a:extLst>
              <a:ext uri="{FF2B5EF4-FFF2-40B4-BE49-F238E27FC236}">
                <a16:creationId xmlns="" xmlns:a16="http://schemas.microsoft.com/office/drawing/2014/main" id="{8232651C-EC4C-4B5F-BF2F-E6737F651434}"/>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2. </a:t>
            </a:r>
            <a:r>
              <a:rPr lang="fr-FR" sz="2400" dirty="0">
                <a:solidFill>
                  <a:schemeClr val="bg1"/>
                </a:solidFill>
                <a:latin typeface="Cambria" panose="02040503050406030204" pitchFamily="18" charset="0"/>
                <a:ea typeface="Cambria" panose="02040503050406030204" pitchFamily="18" charset="0"/>
              </a:rPr>
              <a:t>Structure des coûts et durabilité </a:t>
            </a:r>
            <a:endParaRPr lang="ca-ES" sz="2400" dirty="0">
              <a:solidFill>
                <a:schemeClr val="bg1"/>
              </a:solidFill>
              <a:latin typeface="Cambria" panose="02040503050406030204" pitchFamily="18" charset="0"/>
              <a:ea typeface="Cambria" panose="02040503050406030204" pitchFamily="18" charset="0"/>
            </a:endParaRPr>
          </a:p>
        </p:txBody>
      </p:sp>
      <p:sp>
        <p:nvSpPr>
          <p:cNvPr id="11" name="Rectángulo 10">
            <a:extLst>
              <a:ext uri="{FF2B5EF4-FFF2-40B4-BE49-F238E27FC236}">
                <a16:creationId xmlns="" xmlns:a16="http://schemas.microsoft.com/office/drawing/2014/main" id="{02B2A917-5219-457C-8015-E1B0F9DA6967}"/>
              </a:ext>
            </a:extLst>
          </p:cNvPr>
          <p:cNvSpPr/>
          <p:nvPr/>
        </p:nvSpPr>
        <p:spPr>
          <a:xfrm>
            <a:off x="445272" y="992686"/>
            <a:ext cx="5090075"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rgbClr val="203864"/>
                </a:solidFill>
                <a:latin typeface="Cambria" panose="02040503050406030204" pitchFamily="18" charset="0"/>
                <a:ea typeface="Cambria" panose="02040503050406030204" pitchFamily="18" charset="0"/>
              </a:rPr>
              <a:t>Présentation et résumé des études de cas</a:t>
            </a:r>
            <a:r>
              <a:rPr lang="ca-ES" sz="2000" dirty="0" smtClean="0">
                <a:solidFill>
                  <a:srgbClr val="203864"/>
                </a:solidFill>
                <a:latin typeface="Cambria" panose="02040503050406030204" pitchFamily="18" charset="0"/>
                <a:ea typeface="Cambria" panose="02040503050406030204" pitchFamily="18" charset="0"/>
              </a:rPr>
              <a:t>:</a:t>
            </a:r>
            <a:endParaRPr lang="ca-ES" sz="2000" dirty="0">
              <a:solidFill>
                <a:srgbClr val="203864"/>
              </a:solidFill>
              <a:latin typeface="Cambria" panose="02040503050406030204" pitchFamily="18" charset="0"/>
              <a:ea typeface="Cambria" panose="02040503050406030204" pitchFamily="18" charset="0"/>
            </a:endParaRPr>
          </a:p>
        </p:txBody>
      </p:sp>
      <p:graphicFrame>
        <p:nvGraphicFramePr>
          <p:cNvPr id="15" name="Tabla 14">
            <a:extLst>
              <a:ext uri="{FF2B5EF4-FFF2-40B4-BE49-F238E27FC236}">
                <a16:creationId xmlns="" xmlns:a16="http://schemas.microsoft.com/office/drawing/2014/main" id="{56408A7A-A2F8-4779-90E8-8B6AC0FA32F0}"/>
              </a:ext>
            </a:extLst>
          </p:cNvPr>
          <p:cNvGraphicFramePr>
            <a:graphicFrameLocks noGrp="1"/>
          </p:cNvGraphicFramePr>
          <p:nvPr>
            <p:extLst>
              <p:ext uri="{D42A27DB-BD31-4B8C-83A1-F6EECF244321}">
                <p14:modId xmlns:p14="http://schemas.microsoft.com/office/powerpoint/2010/main" val="1846240935"/>
              </p:ext>
            </p:extLst>
          </p:nvPr>
        </p:nvGraphicFramePr>
        <p:xfrm>
          <a:off x="637220" y="2092901"/>
          <a:ext cx="6855168" cy="3814424"/>
        </p:xfrm>
        <a:graphic>
          <a:graphicData uri="http://schemas.openxmlformats.org/drawingml/2006/table">
            <a:tbl>
              <a:tblPr firstRow="1" firstCol="1" bandRow="1">
                <a:tableStyleId>{5C22544A-7EE6-4342-B048-85BDC9FD1C3A}</a:tableStyleId>
              </a:tblPr>
              <a:tblGrid>
                <a:gridCol w="1586696">
                  <a:extLst>
                    <a:ext uri="{9D8B030D-6E8A-4147-A177-3AD203B41FA5}">
                      <a16:colId xmlns="" xmlns:a16="http://schemas.microsoft.com/office/drawing/2014/main" val="112061302"/>
                    </a:ext>
                  </a:extLst>
                </a:gridCol>
                <a:gridCol w="1586696">
                  <a:extLst>
                    <a:ext uri="{9D8B030D-6E8A-4147-A177-3AD203B41FA5}">
                      <a16:colId xmlns="" xmlns:a16="http://schemas.microsoft.com/office/drawing/2014/main" val="3322617043"/>
                    </a:ext>
                  </a:extLst>
                </a:gridCol>
                <a:gridCol w="1586696">
                  <a:extLst>
                    <a:ext uri="{9D8B030D-6E8A-4147-A177-3AD203B41FA5}">
                      <a16:colId xmlns="" xmlns:a16="http://schemas.microsoft.com/office/drawing/2014/main" val="945613472"/>
                    </a:ext>
                  </a:extLst>
                </a:gridCol>
                <a:gridCol w="2095080">
                  <a:extLst>
                    <a:ext uri="{9D8B030D-6E8A-4147-A177-3AD203B41FA5}">
                      <a16:colId xmlns="" xmlns:a16="http://schemas.microsoft.com/office/drawing/2014/main" val="532884613"/>
                    </a:ext>
                  </a:extLst>
                </a:gridCol>
              </a:tblGrid>
              <a:tr h="0">
                <a:tc>
                  <a:txBody>
                    <a:bodyPr/>
                    <a:lstStyle/>
                    <a:p>
                      <a:pPr algn="ctr">
                        <a:lnSpc>
                          <a:spcPct val="120000"/>
                        </a:lnSpc>
                        <a:spcBef>
                          <a:spcPts val="200"/>
                        </a:spcBef>
                        <a:spcAft>
                          <a:spcPts val="200"/>
                        </a:spcAft>
                      </a:pPr>
                      <a:r>
                        <a:rPr lang="ca-ES" sz="1400" b="1" dirty="0" err="1" smtClean="0">
                          <a:solidFill>
                            <a:schemeClr val="bg1"/>
                          </a:solidFill>
                          <a:effectLst/>
                          <a:latin typeface="Cambria" panose="02040503050406030204" pitchFamily="18" charset="0"/>
                          <a:ea typeface="Cambria" panose="02040503050406030204" pitchFamily="18" charset="0"/>
                        </a:rPr>
                        <a:t>Largeur</a:t>
                      </a:r>
                      <a:r>
                        <a:rPr lang="ca-ES" sz="1400" b="1" dirty="0" smtClean="0">
                          <a:solidFill>
                            <a:schemeClr val="bg1"/>
                          </a:solidFill>
                          <a:effectLst/>
                          <a:latin typeface="Cambria" panose="02040503050406030204" pitchFamily="18" charset="0"/>
                          <a:ea typeface="Cambria" panose="02040503050406030204" pitchFamily="18" charset="0"/>
                        </a:rPr>
                        <a:t> de </a:t>
                      </a:r>
                      <a:r>
                        <a:rPr lang="ca-ES" sz="1400" b="1" dirty="0" err="1" smtClean="0">
                          <a:solidFill>
                            <a:schemeClr val="bg1"/>
                          </a:solidFill>
                          <a:effectLst/>
                          <a:latin typeface="Cambria" panose="02040503050406030204" pitchFamily="18" charset="0"/>
                          <a:ea typeface="Cambria" panose="02040503050406030204" pitchFamily="18" charset="0"/>
                        </a:rPr>
                        <a:t>voie</a:t>
                      </a:r>
                      <a:endParaRPr lang="ca-ES" sz="14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Longueur</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Propulsion</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600" b="1" dirty="0" err="1" smtClean="0">
                          <a:solidFill>
                            <a:schemeClr val="bg1"/>
                          </a:solidFill>
                          <a:effectLst/>
                          <a:latin typeface="Cambria" panose="02040503050406030204" pitchFamily="18" charset="0"/>
                          <a:ea typeface="Cambria" panose="02040503050406030204" pitchFamily="18" charset="0"/>
                        </a:rPr>
                        <a:t>Wagons</a:t>
                      </a:r>
                      <a:endPar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 xmlns:a16="http://schemas.microsoft.com/office/drawing/2014/main" val="449414624"/>
                  </a:ext>
                </a:extLst>
              </a:tr>
              <a:tr h="0">
                <a:tc rowSpan="4">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Ibérique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Jusqu'à</a:t>
                      </a:r>
                      <a:r>
                        <a:rPr lang="ca-ES" sz="1400" b="0" dirty="0" smtClean="0">
                          <a:solidFill>
                            <a:schemeClr val="bg2">
                              <a:lumMod val="25000"/>
                            </a:schemeClr>
                          </a:solidFill>
                          <a:effectLst/>
                          <a:latin typeface="Cambria" panose="02040503050406030204" pitchFamily="18" charset="0"/>
                          <a:ea typeface="Cambria" panose="02040503050406030204" pitchFamily="18" charset="0"/>
                        </a:rPr>
                        <a:t> 450 </a:t>
                      </a:r>
                      <a:r>
                        <a:rPr lang="ca-ES" sz="1400" b="0" dirty="0">
                          <a:solidFill>
                            <a:schemeClr val="bg2">
                              <a:lumMod val="25000"/>
                            </a:schemeClr>
                          </a:solidFill>
                          <a:effectLst/>
                          <a:latin typeface="Cambria" panose="02040503050406030204" pitchFamily="18" charset="0"/>
                          <a:ea typeface="Cambria" panose="02040503050406030204" pitchFamily="18" charset="0"/>
                        </a:rPr>
                        <a:t>m</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Diesel</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1.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Porte-conteneurs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90896910"/>
                  </a:ext>
                </a:extLst>
              </a:tr>
              <a:tr h="0">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2.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Wagon-trémie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74594"/>
                  </a:ext>
                </a:extLst>
              </a:tr>
              <a:tr h="0">
                <a:tc vMerge="1">
                  <a:txBody>
                    <a:bodyPr/>
                    <a:lstStyle/>
                    <a:p>
                      <a:endParaRPr lang="ca-ES"/>
                    </a:p>
                  </a:txBody>
                  <a:tcPr/>
                </a:tc>
                <a:tc vMerge="1">
                  <a:txBody>
                    <a:bodyPr/>
                    <a:lstStyle/>
                    <a:p>
                      <a:endParaRPr lang="ca-ES"/>
                    </a:p>
                  </a:txBody>
                  <a:tcPr/>
                </a:tc>
                <a:tc rowSpan="2">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Électrique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3.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Porte-conteneurs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42966969"/>
                  </a:ext>
                </a:extLst>
              </a:tr>
              <a:tr h="0">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4.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Porte-voitures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95221926"/>
                  </a:ext>
                </a:extLst>
              </a:tr>
              <a:tr h="0">
                <a:tc rowSpan="6">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International</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Jusqu'à</a:t>
                      </a:r>
                      <a:r>
                        <a:rPr lang="ca-ES" sz="1400" b="0" dirty="0" smtClean="0">
                          <a:solidFill>
                            <a:schemeClr val="bg2">
                              <a:lumMod val="25000"/>
                            </a:schemeClr>
                          </a:solidFill>
                          <a:effectLst/>
                          <a:latin typeface="Cambria" panose="02040503050406030204" pitchFamily="18" charset="0"/>
                          <a:ea typeface="Cambria" panose="02040503050406030204" pitchFamily="18" charset="0"/>
                        </a:rPr>
                        <a:t>  </a:t>
                      </a:r>
                      <a:r>
                        <a:rPr lang="ca-ES" sz="1400" b="0" dirty="0">
                          <a:solidFill>
                            <a:schemeClr val="bg2">
                              <a:lumMod val="25000"/>
                            </a:schemeClr>
                          </a:solidFill>
                          <a:effectLst/>
                          <a:latin typeface="Cambria" panose="02040503050406030204" pitchFamily="18" charset="0"/>
                          <a:ea typeface="Cambria" panose="02040503050406030204" pitchFamily="18" charset="0"/>
                        </a:rPr>
                        <a:t>450 m</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Diesel</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5Porte-conteneurs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9256013"/>
                  </a:ext>
                </a:extLst>
              </a:tr>
              <a:tr h="0">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6.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Wagon-trémie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57770683"/>
                  </a:ext>
                </a:extLst>
              </a:tr>
              <a:tr h="0">
                <a:tc vMerge="1">
                  <a:txBody>
                    <a:bodyPr/>
                    <a:lstStyle/>
                    <a:p>
                      <a:endParaRPr lang="ca-ES"/>
                    </a:p>
                  </a:txBody>
                  <a:tcPr/>
                </a:tc>
                <a:tc vMerge="1">
                  <a:txBody>
                    <a:bodyPr/>
                    <a:lstStyle/>
                    <a:p>
                      <a:endParaRPr lang="ca-ES"/>
                    </a:p>
                  </a:txBody>
                  <a:tcPr/>
                </a:tc>
                <a:tc rowSpan="2">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Électrique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7Porte-conteneurs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40927481"/>
                  </a:ext>
                </a:extLst>
              </a:tr>
              <a:tr h="0">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8.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Porte-voitures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5076678"/>
                  </a:ext>
                </a:extLst>
              </a:tr>
              <a:tr h="0">
                <a:tc vMerge="1">
                  <a:txBody>
                    <a:bodyPr/>
                    <a:lstStyle/>
                    <a:p>
                      <a:endParaRPr lang="ca-ES"/>
                    </a:p>
                  </a:txBody>
                  <a:tcPr/>
                </a:tc>
                <a:tc rowSpan="2">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Jusqu'à</a:t>
                      </a:r>
                      <a:r>
                        <a:rPr lang="ca-ES" sz="1400" b="0" dirty="0" smtClean="0">
                          <a:solidFill>
                            <a:schemeClr val="bg2">
                              <a:lumMod val="25000"/>
                            </a:schemeClr>
                          </a:solidFill>
                          <a:effectLst/>
                          <a:latin typeface="Cambria" panose="02040503050406030204" pitchFamily="18" charset="0"/>
                          <a:ea typeface="Cambria" panose="02040503050406030204" pitchFamily="18" charset="0"/>
                        </a:rPr>
                        <a:t>  </a:t>
                      </a:r>
                      <a:r>
                        <a:rPr lang="ca-ES" sz="1400" b="0" dirty="0">
                          <a:solidFill>
                            <a:schemeClr val="bg2">
                              <a:lumMod val="25000"/>
                            </a:schemeClr>
                          </a:solidFill>
                          <a:effectLst/>
                          <a:latin typeface="Cambria" panose="02040503050406030204" pitchFamily="18" charset="0"/>
                          <a:ea typeface="Cambria" panose="02040503050406030204" pitchFamily="18" charset="0"/>
                        </a:rPr>
                        <a:t>750 m</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Diesel</a:t>
                      </a:r>
                      <a:endParaRPr lang="ca-ES" sz="1400" b="0" dirty="0">
                        <a:solidFill>
                          <a:schemeClr val="bg2">
                            <a:lumMod val="25000"/>
                          </a:schemeClr>
                        </a:solidFill>
                        <a:effectLst/>
                        <a:latin typeface="Cambria" panose="02040503050406030204" pitchFamily="18" charset="0"/>
                        <a:ea typeface="Cambria" panose="02040503050406030204" pitchFamily="18"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smtClean="0">
                          <a:solidFill>
                            <a:schemeClr val="bg2">
                              <a:lumMod val="25000"/>
                            </a:schemeClr>
                          </a:solidFill>
                          <a:effectLst/>
                          <a:latin typeface="Cambria" panose="02040503050406030204" pitchFamily="18" charset="0"/>
                          <a:ea typeface="Cambria" panose="02040503050406030204" pitchFamily="18" charset="0"/>
                        </a:rPr>
                        <a:t>9Porte-voitures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41487741"/>
                  </a:ext>
                </a:extLst>
              </a:tr>
              <a:tr h="0">
                <a:tc vMerge="1">
                  <a:txBody>
                    <a:bodyPr/>
                    <a:lstStyle/>
                    <a:p>
                      <a:endParaRPr lang="ca-ES"/>
                    </a:p>
                  </a:txBody>
                  <a:tcPr/>
                </a:tc>
                <a:tc vMerge="1">
                  <a:txBody>
                    <a:bodyPr/>
                    <a:lstStyle/>
                    <a:p>
                      <a:endParaRPr lang="ca-ES"/>
                    </a:p>
                  </a:txBody>
                  <a:tcPr/>
                </a:tc>
                <a:tc>
                  <a:txBody>
                    <a:bodyPr/>
                    <a:lstStyle/>
                    <a:p>
                      <a:pPr algn="ctr">
                        <a:lnSpc>
                          <a:spcPct val="120000"/>
                        </a:lnSpc>
                        <a:spcBef>
                          <a:spcPts val="200"/>
                        </a:spcBef>
                        <a:spcAft>
                          <a:spcPts val="200"/>
                        </a:spcAft>
                      </a:pP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Électrique</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rPr>
                        <a:t>10. </a:t>
                      </a:r>
                      <a:r>
                        <a:rPr lang="ca-ES" sz="1400" b="0" dirty="0" err="1" smtClean="0">
                          <a:solidFill>
                            <a:schemeClr val="bg2">
                              <a:lumMod val="25000"/>
                            </a:schemeClr>
                          </a:solidFill>
                          <a:effectLst/>
                          <a:latin typeface="Cambria" panose="02040503050406030204" pitchFamily="18" charset="0"/>
                          <a:ea typeface="Cambria" panose="02040503050406030204" pitchFamily="18" charset="0"/>
                        </a:rPr>
                        <a:t>Porte-voitures</a:t>
                      </a:r>
                      <a:endPar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87160588"/>
                  </a:ext>
                </a:extLst>
              </a:tr>
            </a:tbl>
          </a:graphicData>
        </a:graphic>
      </p:graphicFrame>
      <p:cxnSp>
        <p:nvCxnSpPr>
          <p:cNvPr id="43" name="Conector recto de flecha 42">
            <a:extLst>
              <a:ext uri="{FF2B5EF4-FFF2-40B4-BE49-F238E27FC236}">
                <a16:creationId xmlns="" xmlns:a16="http://schemas.microsoft.com/office/drawing/2014/main" id="{3734D857-BA8F-4FAC-ACE3-FCEC1E9A7ED4}"/>
              </a:ext>
            </a:extLst>
          </p:cNvPr>
          <p:cNvCxnSpPr>
            <a:cxnSpLocks/>
          </p:cNvCxnSpPr>
          <p:nvPr/>
        </p:nvCxnSpPr>
        <p:spPr>
          <a:xfrm flipV="1">
            <a:off x="5216648" y="3405067"/>
            <a:ext cx="396674" cy="112486"/>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 xmlns:a16="http://schemas.microsoft.com/office/drawing/2014/main" id="{DC9761E8-1FD5-4804-B94D-53A9FAD9EA82}"/>
              </a:ext>
            </a:extLst>
          </p:cNvPr>
          <p:cNvCxnSpPr>
            <a:cxnSpLocks/>
          </p:cNvCxnSpPr>
          <p:nvPr/>
        </p:nvCxnSpPr>
        <p:spPr>
          <a:xfrm>
            <a:off x="5216648" y="3573796"/>
            <a:ext cx="396674" cy="151434"/>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 xmlns:a16="http://schemas.microsoft.com/office/drawing/2014/main" id="{D7366B73-6147-4B3D-9C24-ECA27DBC72CF}"/>
              </a:ext>
            </a:extLst>
          </p:cNvPr>
          <p:cNvCxnSpPr>
            <a:cxnSpLocks/>
          </p:cNvCxnSpPr>
          <p:nvPr/>
        </p:nvCxnSpPr>
        <p:spPr>
          <a:xfrm flipV="1">
            <a:off x="5216648" y="2723897"/>
            <a:ext cx="396674" cy="112486"/>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 xmlns:a16="http://schemas.microsoft.com/office/drawing/2014/main" id="{47D2E1D9-23C4-417F-8890-C8F883953FD1}"/>
              </a:ext>
            </a:extLst>
          </p:cNvPr>
          <p:cNvCxnSpPr>
            <a:cxnSpLocks/>
          </p:cNvCxnSpPr>
          <p:nvPr/>
        </p:nvCxnSpPr>
        <p:spPr>
          <a:xfrm>
            <a:off x="5216648" y="2892626"/>
            <a:ext cx="396674" cy="151434"/>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 xmlns:a16="http://schemas.microsoft.com/office/drawing/2014/main" id="{0BED9E6B-EBAA-40E4-93DF-921973D76EC8}"/>
              </a:ext>
            </a:extLst>
          </p:cNvPr>
          <p:cNvCxnSpPr>
            <a:cxnSpLocks/>
          </p:cNvCxnSpPr>
          <p:nvPr/>
        </p:nvCxnSpPr>
        <p:spPr>
          <a:xfrm flipV="1">
            <a:off x="5216648" y="4078916"/>
            <a:ext cx="396674" cy="112486"/>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 xmlns:a16="http://schemas.microsoft.com/office/drawing/2014/main" id="{14DF4E08-A028-4F44-9E0A-3450F9FDBD23}"/>
              </a:ext>
            </a:extLst>
          </p:cNvPr>
          <p:cNvCxnSpPr>
            <a:cxnSpLocks/>
          </p:cNvCxnSpPr>
          <p:nvPr/>
        </p:nvCxnSpPr>
        <p:spPr>
          <a:xfrm>
            <a:off x="5216648" y="4247645"/>
            <a:ext cx="396674" cy="151434"/>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 xmlns:a16="http://schemas.microsoft.com/office/drawing/2014/main" id="{81FF3198-5470-4270-8DC5-1C6F04037EC0}"/>
              </a:ext>
            </a:extLst>
          </p:cNvPr>
          <p:cNvCxnSpPr>
            <a:cxnSpLocks/>
          </p:cNvCxnSpPr>
          <p:nvPr/>
        </p:nvCxnSpPr>
        <p:spPr>
          <a:xfrm flipV="1">
            <a:off x="5189593" y="4748674"/>
            <a:ext cx="396674" cy="112486"/>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 xmlns:a16="http://schemas.microsoft.com/office/drawing/2014/main" id="{910DE298-9362-4B17-BA25-3A7986F6C1ED}"/>
              </a:ext>
            </a:extLst>
          </p:cNvPr>
          <p:cNvCxnSpPr>
            <a:cxnSpLocks/>
          </p:cNvCxnSpPr>
          <p:nvPr/>
        </p:nvCxnSpPr>
        <p:spPr>
          <a:xfrm>
            <a:off x="5189593" y="4917403"/>
            <a:ext cx="396674" cy="151434"/>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ector recto de flecha 53">
            <a:extLst>
              <a:ext uri="{FF2B5EF4-FFF2-40B4-BE49-F238E27FC236}">
                <a16:creationId xmlns="" xmlns:a16="http://schemas.microsoft.com/office/drawing/2014/main" id="{FCE343BD-57A6-4D4E-A1DA-89CCA364BEF7}"/>
              </a:ext>
            </a:extLst>
          </p:cNvPr>
          <p:cNvCxnSpPr>
            <a:cxnSpLocks/>
          </p:cNvCxnSpPr>
          <p:nvPr/>
        </p:nvCxnSpPr>
        <p:spPr>
          <a:xfrm>
            <a:off x="5189593" y="5397943"/>
            <a:ext cx="396674" cy="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 xmlns:a16="http://schemas.microsoft.com/office/drawing/2014/main" id="{0F9B28B5-8D68-49C7-A4ED-01A459847A2E}"/>
              </a:ext>
            </a:extLst>
          </p:cNvPr>
          <p:cNvCxnSpPr>
            <a:cxnSpLocks/>
          </p:cNvCxnSpPr>
          <p:nvPr/>
        </p:nvCxnSpPr>
        <p:spPr>
          <a:xfrm>
            <a:off x="5192107" y="5746286"/>
            <a:ext cx="396674" cy="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 xmlns:a16="http://schemas.microsoft.com/office/drawing/2014/main" id="{17FE21B1-D72B-41B1-A61A-CC82841CD296}"/>
              </a:ext>
            </a:extLst>
          </p:cNvPr>
          <p:cNvCxnSpPr>
            <a:cxnSpLocks/>
          </p:cNvCxnSpPr>
          <p:nvPr/>
        </p:nvCxnSpPr>
        <p:spPr>
          <a:xfrm>
            <a:off x="3607969" y="3253633"/>
            <a:ext cx="381214" cy="245517"/>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 xmlns:a16="http://schemas.microsoft.com/office/drawing/2014/main" id="{D48BD2BD-8D04-4D8C-80D7-057FC1396DAD}"/>
              </a:ext>
            </a:extLst>
          </p:cNvPr>
          <p:cNvCxnSpPr>
            <a:cxnSpLocks/>
          </p:cNvCxnSpPr>
          <p:nvPr/>
        </p:nvCxnSpPr>
        <p:spPr>
          <a:xfrm flipV="1">
            <a:off x="3607969" y="2940021"/>
            <a:ext cx="381214" cy="245517"/>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 xmlns:a16="http://schemas.microsoft.com/office/drawing/2014/main" id="{30CB657B-979C-460B-B5C0-A5B27F6B06DD}"/>
              </a:ext>
            </a:extLst>
          </p:cNvPr>
          <p:cNvCxnSpPr>
            <a:cxnSpLocks/>
          </p:cNvCxnSpPr>
          <p:nvPr/>
        </p:nvCxnSpPr>
        <p:spPr>
          <a:xfrm>
            <a:off x="3607969" y="4589932"/>
            <a:ext cx="381214" cy="245517"/>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 xmlns:a16="http://schemas.microsoft.com/office/drawing/2014/main" id="{55842335-D605-4641-83AF-DBC5D1ADAADE}"/>
              </a:ext>
            </a:extLst>
          </p:cNvPr>
          <p:cNvCxnSpPr>
            <a:cxnSpLocks/>
          </p:cNvCxnSpPr>
          <p:nvPr/>
        </p:nvCxnSpPr>
        <p:spPr>
          <a:xfrm flipV="1">
            <a:off x="3607969" y="4276320"/>
            <a:ext cx="381214" cy="245517"/>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 xmlns:a16="http://schemas.microsoft.com/office/drawing/2014/main" id="{0312EBDE-C94D-416C-BE83-5E28C4DADCB3}"/>
              </a:ext>
            </a:extLst>
          </p:cNvPr>
          <p:cNvCxnSpPr>
            <a:cxnSpLocks/>
          </p:cNvCxnSpPr>
          <p:nvPr/>
        </p:nvCxnSpPr>
        <p:spPr>
          <a:xfrm>
            <a:off x="3607969" y="5643449"/>
            <a:ext cx="381214"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Conector recto de flecha 61">
            <a:extLst>
              <a:ext uri="{FF2B5EF4-FFF2-40B4-BE49-F238E27FC236}">
                <a16:creationId xmlns="" xmlns:a16="http://schemas.microsoft.com/office/drawing/2014/main" id="{C7123B43-0020-4DEC-8D42-A098A6F2C03C}"/>
              </a:ext>
            </a:extLst>
          </p:cNvPr>
          <p:cNvCxnSpPr>
            <a:cxnSpLocks/>
          </p:cNvCxnSpPr>
          <p:nvPr/>
        </p:nvCxnSpPr>
        <p:spPr>
          <a:xfrm flipV="1">
            <a:off x="3607969" y="5431435"/>
            <a:ext cx="381214" cy="108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 xmlns:a16="http://schemas.microsoft.com/office/drawing/2014/main" id="{05152639-2C10-4D2D-8ACD-41ABDE41CD61}"/>
              </a:ext>
            </a:extLst>
          </p:cNvPr>
          <p:cNvCxnSpPr>
            <a:cxnSpLocks/>
          </p:cNvCxnSpPr>
          <p:nvPr/>
        </p:nvCxnSpPr>
        <p:spPr>
          <a:xfrm>
            <a:off x="2037985" y="4939526"/>
            <a:ext cx="381214" cy="50400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 xmlns:a16="http://schemas.microsoft.com/office/drawing/2014/main" id="{1EAF610E-7619-4538-AC90-2BAA52CC23D2}"/>
              </a:ext>
            </a:extLst>
          </p:cNvPr>
          <p:cNvCxnSpPr>
            <a:cxnSpLocks/>
          </p:cNvCxnSpPr>
          <p:nvPr/>
        </p:nvCxnSpPr>
        <p:spPr>
          <a:xfrm flipV="1">
            <a:off x="2037985" y="4625915"/>
            <a:ext cx="381214" cy="245517"/>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Conector recto de flecha 64">
            <a:extLst>
              <a:ext uri="{FF2B5EF4-FFF2-40B4-BE49-F238E27FC236}">
                <a16:creationId xmlns="" xmlns:a16="http://schemas.microsoft.com/office/drawing/2014/main" id="{C36F87A2-A35A-4938-A2DE-A968595FABCF}"/>
              </a:ext>
            </a:extLst>
          </p:cNvPr>
          <p:cNvCxnSpPr>
            <a:cxnSpLocks/>
          </p:cNvCxnSpPr>
          <p:nvPr/>
        </p:nvCxnSpPr>
        <p:spPr>
          <a:xfrm>
            <a:off x="2037985" y="3200052"/>
            <a:ext cx="396674" cy="0"/>
          </a:xfrm>
          <a:prstGeom prst="straightConnector1">
            <a:avLst/>
          </a:prstGeom>
          <a:ln>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6" name="Tabla 65">
            <a:extLst>
              <a:ext uri="{FF2B5EF4-FFF2-40B4-BE49-F238E27FC236}">
                <a16:creationId xmlns="" xmlns:a16="http://schemas.microsoft.com/office/drawing/2014/main" id="{A8D0C446-5BDC-4888-BEA0-9BA003370FDF}"/>
              </a:ext>
            </a:extLst>
          </p:cNvPr>
          <p:cNvGraphicFramePr>
            <a:graphicFrameLocks noGrp="1"/>
          </p:cNvGraphicFramePr>
          <p:nvPr>
            <p:extLst>
              <p:ext uri="{D42A27DB-BD31-4B8C-83A1-F6EECF244321}">
                <p14:modId xmlns:p14="http://schemas.microsoft.com/office/powerpoint/2010/main" val="3592566856"/>
              </p:ext>
            </p:extLst>
          </p:nvPr>
        </p:nvGraphicFramePr>
        <p:xfrm>
          <a:off x="7493318" y="2094367"/>
          <a:ext cx="4100340" cy="3843994"/>
        </p:xfrm>
        <a:graphic>
          <a:graphicData uri="http://schemas.openxmlformats.org/drawingml/2006/table">
            <a:tbl>
              <a:tblPr firstRow="1" firstCol="1" bandRow="1">
                <a:tableStyleId>{5C22544A-7EE6-4342-B048-85BDC9FD1C3A}</a:tableStyleId>
              </a:tblPr>
              <a:tblGrid>
                <a:gridCol w="2050170">
                  <a:extLst>
                    <a:ext uri="{9D8B030D-6E8A-4147-A177-3AD203B41FA5}">
                      <a16:colId xmlns="" xmlns:a16="http://schemas.microsoft.com/office/drawing/2014/main" val="532884613"/>
                    </a:ext>
                  </a:extLst>
                </a:gridCol>
                <a:gridCol w="2050170">
                  <a:extLst>
                    <a:ext uri="{9D8B030D-6E8A-4147-A177-3AD203B41FA5}">
                      <a16:colId xmlns="" xmlns:a16="http://schemas.microsoft.com/office/drawing/2014/main" val="3212857932"/>
                    </a:ext>
                  </a:extLst>
                </a:gridCol>
              </a:tblGrid>
              <a:tr h="386500">
                <a:tc>
                  <a:txBody>
                    <a:bodyPr/>
                    <a:lstStyle/>
                    <a:p>
                      <a:pPr algn="ctr">
                        <a:lnSpc>
                          <a:spcPct val="100000"/>
                        </a:lnSpc>
                        <a:spcBef>
                          <a:spcPts val="200"/>
                        </a:spcBef>
                        <a:spcAft>
                          <a:spcPts val="200"/>
                        </a:spcAft>
                      </a:pPr>
                      <a:r>
                        <a:rPr lang="ca-ES" sz="1400" b="1" dirty="0" err="1" smtClean="0">
                          <a:solidFill>
                            <a:schemeClr val="bg1"/>
                          </a:solidFill>
                          <a:effectLst/>
                          <a:latin typeface="Cambria" panose="02040503050406030204" pitchFamily="18" charset="0"/>
                          <a:ea typeface="Cambria" panose="02040503050406030204" pitchFamily="18" charset="0"/>
                        </a:rPr>
                        <a:t>Coût</a:t>
                      </a:r>
                      <a:r>
                        <a:rPr lang="ca-ES" sz="1400" b="1" dirty="0" smtClean="0">
                          <a:solidFill>
                            <a:schemeClr val="bg1"/>
                          </a:solidFill>
                          <a:effectLst/>
                          <a:latin typeface="Cambria" panose="02040503050406030204" pitchFamily="18" charset="0"/>
                          <a:ea typeface="Cambria" panose="02040503050406030204" pitchFamily="18" charset="0"/>
                        </a:rPr>
                        <a:t> </a:t>
                      </a:r>
                      <a:r>
                        <a:rPr lang="ca-ES" sz="1400" b="1" dirty="0" err="1" smtClean="0">
                          <a:solidFill>
                            <a:schemeClr val="bg1"/>
                          </a:solidFill>
                          <a:effectLst/>
                          <a:latin typeface="Cambria" panose="02040503050406030204" pitchFamily="18" charset="0"/>
                          <a:ea typeface="Cambria" panose="02040503050406030204" pitchFamily="18" charset="0"/>
                        </a:rPr>
                        <a:t>annuel</a:t>
                      </a:r>
                      <a:r>
                        <a:rPr lang="ca-ES" sz="1400" b="1" dirty="0" smtClean="0">
                          <a:solidFill>
                            <a:schemeClr val="bg1"/>
                          </a:solidFill>
                          <a:effectLst/>
                          <a:latin typeface="Cambria" panose="02040503050406030204" pitchFamily="18" charset="0"/>
                          <a:ea typeface="Cambria" panose="02040503050406030204" pitchFamily="18" charset="0"/>
                        </a:rPr>
                        <a:t> </a:t>
                      </a:r>
                      <a:r>
                        <a:rPr lang="ca-ES" sz="1400" b="1" dirty="0" err="1" smtClean="0">
                          <a:solidFill>
                            <a:schemeClr val="bg1"/>
                          </a:solidFill>
                          <a:effectLst/>
                          <a:latin typeface="Cambria" panose="02040503050406030204" pitchFamily="18" charset="0"/>
                          <a:ea typeface="Cambria" panose="02040503050406030204" pitchFamily="18" charset="0"/>
                        </a:rPr>
                        <a:t>Esp</a:t>
                      </a:r>
                      <a:r>
                        <a:rPr lang="ca-ES" sz="1400" b="1" dirty="0" smtClean="0">
                          <a:solidFill>
                            <a:schemeClr val="bg1"/>
                          </a:solidFill>
                          <a:effectLst/>
                          <a:latin typeface="Cambria" panose="02040503050406030204" pitchFamily="18" charset="0"/>
                          <a:ea typeface="Cambria" panose="02040503050406030204" pitchFamily="18" charset="0"/>
                        </a:rPr>
                        <a:t> </a:t>
                      </a:r>
                      <a:r>
                        <a:rPr lang="ca-ES" sz="1400" b="1" dirty="0">
                          <a:solidFill>
                            <a:schemeClr val="bg1"/>
                          </a:solidFill>
                          <a:effectLst/>
                          <a:latin typeface="Cambria" panose="02040503050406030204" pitchFamily="18" charset="0"/>
                          <a:ea typeface="Cambria" panose="02040503050406030204" pitchFamily="18" charset="0"/>
                        </a:rPr>
                        <a:t>(€)</a:t>
                      </a:r>
                      <a:endParaRPr lang="ca-ES" sz="14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lnSpc>
                          <a:spcPct val="120000"/>
                        </a:lnSpc>
                        <a:spcBef>
                          <a:spcPts val="200"/>
                        </a:spcBef>
                        <a:spcAft>
                          <a:spcPts val="200"/>
                        </a:spcAft>
                      </a:pPr>
                      <a:r>
                        <a:rPr lang="ca-ES" sz="1400" b="1" dirty="0" err="1" smtClean="0">
                          <a:solidFill>
                            <a:schemeClr val="bg1"/>
                          </a:solidFill>
                          <a:effectLst/>
                          <a:latin typeface="Cambria" panose="02040503050406030204" pitchFamily="18" charset="0"/>
                          <a:ea typeface="Cambria" panose="02040503050406030204" pitchFamily="18" charset="0"/>
                          <a:cs typeface="Arial" panose="020B0604020202020204" pitchFamily="34" charset="0"/>
                        </a:rPr>
                        <a:t>Coût</a:t>
                      </a:r>
                      <a:r>
                        <a:rPr lang="ca-ES" sz="1400" b="1" dirty="0" smtClean="0">
                          <a:solidFill>
                            <a:schemeClr val="bg1"/>
                          </a:solidFill>
                          <a:effectLst/>
                          <a:latin typeface="Cambria" panose="02040503050406030204" pitchFamily="18" charset="0"/>
                          <a:ea typeface="Cambria" panose="02040503050406030204" pitchFamily="18" charset="0"/>
                          <a:cs typeface="Arial" panose="020B0604020202020204" pitchFamily="34" charset="0"/>
                        </a:rPr>
                        <a:t> </a:t>
                      </a:r>
                      <a:r>
                        <a:rPr lang="ca-ES" sz="1400" b="1" dirty="0" err="1" smtClean="0">
                          <a:solidFill>
                            <a:schemeClr val="bg1"/>
                          </a:solidFill>
                          <a:effectLst/>
                          <a:latin typeface="Cambria" panose="02040503050406030204" pitchFamily="18" charset="0"/>
                          <a:ea typeface="Cambria" panose="02040503050406030204" pitchFamily="18" charset="0"/>
                          <a:cs typeface="Arial" panose="020B0604020202020204" pitchFamily="34" charset="0"/>
                        </a:rPr>
                        <a:t>annuel</a:t>
                      </a:r>
                      <a:r>
                        <a:rPr lang="ca-ES" sz="1400" b="1" dirty="0" smtClean="0">
                          <a:solidFill>
                            <a:schemeClr val="bg1"/>
                          </a:solidFill>
                          <a:effectLst/>
                          <a:latin typeface="Cambria" panose="02040503050406030204" pitchFamily="18" charset="0"/>
                          <a:ea typeface="Cambria" panose="02040503050406030204" pitchFamily="18" charset="0"/>
                          <a:cs typeface="Arial" panose="020B0604020202020204" pitchFamily="34" charset="0"/>
                        </a:rPr>
                        <a:t>  </a:t>
                      </a:r>
                      <a:r>
                        <a:rPr lang="ca-E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rPr>
                        <a:t>Fr (€)</a:t>
                      </a:r>
                    </a:p>
                  </a:txBody>
                  <a:tcPr marL="68580" marR="68580" marT="36000" marB="10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 xmlns:a16="http://schemas.microsoft.com/office/drawing/2014/main" val="449414624"/>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2.891.773</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90896910"/>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3.119.078</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74594"/>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1.658.497</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42966969"/>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1.160.398</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95221926"/>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3.016.982</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3.290.633</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629256013"/>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3.244.287</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3.517.938</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57770683"/>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2.038.252</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2.069.653</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40927481"/>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1.436.488</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1.428.227</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75076678"/>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3.522.136</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3.845.485</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41487741"/>
                  </a:ext>
                </a:extLst>
              </a:tr>
              <a:tr h="343431">
                <a:tc>
                  <a:txBody>
                    <a:bodyPr/>
                    <a:lstStyle/>
                    <a:p>
                      <a:pPr algn="ctr">
                        <a:lnSpc>
                          <a:spcPct val="10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2.421.829</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20000"/>
                        </a:lnSpc>
                        <a:spcBef>
                          <a:spcPts val="200"/>
                        </a:spcBef>
                        <a:spcAft>
                          <a:spcPts val="200"/>
                        </a:spcAft>
                      </a:pPr>
                      <a:r>
                        <a:rPr lang="ca-ES" sz="1400" b="0" dirty="0">
                          <a:solidFill>
                            <a:schemeClr val="bg2">
                              <a:lumMod val="25000"/>
                            </a:schemeClr>
                          </a:solidFill>
                          <a:effectLst/>
                          <a:latin typeface="Cambria" panose="02040503050406030204" pitchFamily="18" charset="0"/>
                          <a:ea typeface="Cambria" panose="02040503050406030204" pitchFamily="18" charset="0"/>
                          <a:cs typeface="Arial" panose="020B0604020202020204" pitchFamily="34" charset="0"/>
                        </a:rPr>
                        <a:t>2.481.380</a:t>
                      </a:r>
                    </a:p>
                  </a:txBody>
                  <a:tcPr marL="68580" marR="6858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87160588"/>
                  </a:ext>
                </a:extLst>
              </a:tr>
            </a:tbl>
          </a:graphicData>
        </a:graphic>
      </p:graphicFrame>
    </p:spTree>
    <p:extLst>
      <p:ext uri="{BB962C8B-B14F-4D97-AF65-F5344CB8AC3E}">
        <p14:creationId xmlns:p14="http://schemas.microsoft.com/office/powerpoint/2010/main" val="44057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 name="Gráfico 145">
            <a:extLst>
              <a:ext uri="{FF2B5EF4-FFF2-40B4-BE49-F238E27FC236}">
                <a16:creationId xmlns="" xmlns:a16="http://schemas.microsoft.com/office/drawing/2014/main" id="{00000000-0008-0000-0800-00000D000000}"/>
              </a:ext>
            </a:extLst>
          </p:cNvPr>
          <p:cNvGraphicFramePr>
            <a:graphicFrameLocks/>
          </p:cNvGraphicFramePr>
          <p:nvPr>
            <p:extLst>
              <p:ext uri="{D42A27DB-BD31-4B8C-83A1-F6EECF244321}">
                <p14:modId xmlns:p14="http://schemas.microsoft.com/office/powerpoint/2010/main" val="1408622021"/>
              </p:ext>
            </p:extLst>
          </p:nvPr>
        </p:nvGraphicFramePr>
        <p:xfrm>
          <a:off x="7165794" y="3297664"/>
          <a:ext cx="1825107" cy="10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7" name="Gráfico 146">
            <a:extLst>
              <a:ext uri="{FF2B5EF4-FFF2-40B4-BE49-F238E27FC236}">
                <a16:creationId xmlns="" xmlns:a16="http://schemas.microsoft.com/office/drawing/2014/main" id="{00000000-0008-0000-0800-000010000000}"/>
              </a:ext>
            </a:extLst>
          </p:cNvPr>
          <p:cNvGraphicFramePr>
            <a:graphicFrameLocks/>
          </p:cNvGraphicFramePr>
          <p:nvPr>
            <p:extLst>
              <p:ext uri="{D42A27DB-BD31-4B8C-83A1-F6EECF244321}">
                <p14:modId xmlns:p14="http://schemas.microsoft.com/office/powerpoint/2010/main" val="907362440"/>
              </p:ext>
            </p:extLst>
          </p:nvPr>
        </p:nvGraphicFramePr>
        <p:xfrm>
          <a:off x="9324041" y="3297664"/>
          <a:ext cx="1827149" cy="1086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8" name="Gráfico 147">
            <a:extLst>
              <a:ext uri="{FF2B5EF4-FFF2-40B4-BE49-F238E27FC236}">
                <a16:creationId xmlns="" xmlns:a16="http://schemas.microsoft.com/office/drawing/2014/main" id="{00000000-0008-0000-0800-000011000000}"/>
              </a:ext>
            </a:extLst>
          </p:cNvPr>
          <p:cNvGraphicFramePr>
            <a:graphicFrameLocks/>
          </p:cNvGraphicFramePr>
          <p:nvPr>
            <p:extLst>
              <p:ext uri="{D42A27DB-BD31-4B8C-83A1-F6EECF244321}">
                <p14:modId xmlns:p14="http://schemas.microsoft.com/office/powerpoint/2010/main" val="3178440754"/>
              </p:ext>
            </p:extLst>
          </p:nvPr>
        </p:nvGraphicFramePr>
        <p:xfrm>
          <a:off x="7165794" y="4706974"/>
          <a:ext cx="1831911" cy="108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9" name="Gráfico 148">
            <a:extLst>
              <a:ext uri="{FF2B5EF4-FFF2-40B4-BE49-F238E27FC236}">
                <a16:creationId xmlns="" xmlns:a16="http://schemas.microsoft.com/office/drawing/2014/main" id="{00000000-0008-0000-0800-000012000000}"/>
              </a:ext>
            </a:extLst>
          </p:cNvPr>
          <p:cNvGraphicFramePr>
            <a:graphicFrameLocks/>
          </p:cNvGraphicFramePr>
          <p:nvPr>
            <p:extLst>
              <p:ext uri="{D42A27DB-BD31-4B8C-83A1-F6EECF244321}">
                <p14:modId xmlns:p14="http://schemas.microsoft.com/office/powerpoint/2010/main" val="4214927319"/>
              </p:ext>
            </p:extLst>
          </p:nvPr>
        </p:nvGraphicFramePr>
        <p:xfrm>
          <a:off x="9324041" y="4706974"/>
          <a:ext cx="1820346" cy="1089525"/>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ángulo 8">
            <a:extLst>
              <a:ext uri="{FF2B5EF4-FFF2-40B4-BE49-F238E27FC236}">
                <a16:creationId xmlns="" xmlns:a16="http://schemas.microsoft.com/office/drawing/2014/main" id="{8232651C-EC4C-4B5F-BF2F-E6737F651434}"/>
              </a:ext>
            </a:extLst>
          </p:cNvPr>
          <p:cNvSpPr/>
          <p:nvPr/>
        </p:nvSpPr>
        <p:spPr>
          <a:xfrm>
            <a:off x="445272" y="304122"/>
            <a:ext cx="8150777" cy="526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dirty="0">
                <a:solidFill>
                  <a:schemeClr val="bg1"/>
                </a:solidFill>
                <a:latin typeface="Cambria" panose="02040503050406030204" pitchFamily="18" charset="0"/>
                <a:ea typeface="Cambria" panose="02040503050406030204" pitchFamily="18" charset="0"/>
              </a:rPr>
              <a:t>2. </a:t>
            </a:r>
            <a:r>
              <a:rPr lang="fr-FR" sz="2400" dirty="0">
                <a:solidFill>
                  <a:schemeClr val="bg1"/>
                </a:solidFill>
                <a:latin typeface="Cambria" panose="02040503050406030204" pitchFamily="18" charset="0"/>
                <a:ea typeface="Cambria" panose="02040503050406030204" pitchFamily="18" charset="0"/>
              </a:rPr>
              <a:t>Structure des coûts et durabilité </a:t>
            </a:r>
            <a:endParaRPr lang="ca-ES" sz="2400" dirty="0">
              <a:solidFill>
                <a:schemeClr val="bg1"/>
              </a:solidFill>
              <a:latin typeface="Cambria" panose="02040503050406030204" pitchFamily="18" charset="0"/>
              <a:ea typeface="Cambria" panose="02040503050406030204" pitchFamily="18" charset="0"/>
            </a:endParaRPr>
          </a:p>
        </p:txBody>
      </p:sp>
      <p:sp>
        <p:nvSpPr>
          <p:cNvPr id="11" name="Rectángulo 10">
            <a:extLst>
              <a:ext uri="{FF2B5EF4-FFF2-40B4-BE49-F238E27FC236}">
                <a16:creationId xmlns="" xmlns:a16="http://schemas.microsoft.com/office/drawing/2014/main" id="{02B2A917-5219-457C-8015-E1B0F9DA6967}"/>
              </a:ext>
            </a:extLst>
          </p:cNvPr>
          <p:cNvSpPr/>
          <p:nvPr/>
        </p:nvSpPr>
        <p:spPr>
          <a:xfrm>
            <a:off x="445271" y="992686"/>
            <a:ext cx="11412900" cy="693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000" dirty="0">
                <a:solidFill>
                  <a:srgbClr val="203864"/>
                </a:solidFill>
                <a:latin typeface="Cambria" panose="02040503050406030204" pitchFamily="18" charset="0"/>
                <a:ea typeface="Cambria" panose="02040503050406030204" pitchFamily="18" charset="0"/>
              </a:rPr>
              <a:t>4</a:t>
            </a:r>
            <a:r>
              <a:rPr lang="ca-ES" sz="2000" dirty="0" smtClean="0">
                <a:solidFill>
                  <a:srgbClr val="203864"/>
                </a:solidFill>
                <a:latin typeface="Cambria" panose="02040503050406030204" pitchFamily="18" charset="0"/>
                <a:ea typeface="Cambria" panose="02040503050406030204" pitchFamily="18" charset="0"/>
              </a:rPr>
              <a:t>. </a:t>
            </a:r>
            <a:r>
              <a:rPr lang="fr-FR" sz="2000" dirty="0">
                <a:solidFill>
                  <a:srgbClr val="203864"/>
                </a:solidFill>
                <a:latin typeface="Cambria" panose="02040503050406030204" pitchFamily="18" charset="0"/>
                <a:ea typeface="Cambria" panose="02040503050406030204" pitchFamily="18" charset="0"/>
              </a:rPr>
              <a:t>Wagons de largeur ibérique, longueur 451 m et propulsion électrique (1 locomotive, 16 wagons, 160 voitures, charge utile 344 T)</a:t>
            </a:r>
            <a:endParaRPr lang="ca-ES" sz="2000" dirty="0">
              <a:solidFill>
                <a:srgbClr val="203864"/>
              </a:solidFill>
              <a:latin typeface="Cambria" panose="02040503050406030204" pitchFamily="18" charset="0"/>
              <a:ea typeface="Cambria" panose="02040503050406030204" pitchFamily="18" charset="0"/>
            </a:endParaRPr>
          </a:p>
        </p:txBody>
      </p:sp>
      <p:grpSp>
        <p:nvGrpSpPr>
          <p:cNvPr id="12" name="Grupo 11">
            <a:extLst>
              <a:ext uri="{FF2B5EF4-FFF2-40B4-BE49-F238E27FC236}">
                <a16:creationId xmlns="" xmlns:a16="http://schemas.microsoft.com/office/drawing/2014/main" id="{7822DBC7-4E8B-4B74-A16A-3F6701791D41}"/>
              </a:ext>
            </a:extLst>
          </p:cNvPr>
          <p:cNvGrpSpPr/>
          <p:nvPr/>
        </p:nvGrpSpPr>
        <p:grpSpPr>
          <a:xfrm>
            <a:off x="1019005" y="2532832"/>
            <a:ext cx="2001600" cy="2052000"/>
            <a:chOff x="-1177434" y="7858011"/>
            <a:chExt cx="2001600" cy="2052000"/>
          </a:xfrm>
        </p:grpSpPr>
        <p:graphicFrame>
          <p:nvGraphicFramePr>
            <p:cNvPr id="55" name="Gráfico 54">
              <a:extLst>
                <a:ext uri="{FF2B5EF4-FFF2-40B4-BE49-F238E27FC236}">
                  <a16:creationId xmlns="" xmlns:a16="http://schemas.microsoft.com/office/drawing/2014/main" id="{00000000-0008-0000-0800-000005000000}"/>
                </a:ext>
              </a:extLst>
            </p:cNvPr>
            <p:cNvGraphicFramePr/>
            <p:nvPr>
              <p:extLst>
                <p:ext uri="{D42A27DB-BD31-4B8C-83A1-F6EECF244321}">
                  <p14:modId xmlns:p14="http://schemas.microsoft.com/office/powerpoint/2010/main" val="1304024526"/>
                </p:ext>
              </p:extLst>
            </p:nvPr>
          </p:nvGraphicFramePr>
          <p:xfrm>
            <a:off x="-1177434" y="7858011"/>
            <a:ext cx="2001600" cy="2052000"/>
          </p:xfrm>
          <a:graphic>
            <a:graphicData uri="http://schemas.openxmlformats.org/drawingml/2006/chart">
              <c:chart xmlns:c="http://schemas.openxmlformats.org/drawingml/2006/chart" xmlns:r="http://schemas.openxmlformats.org/officeDocument/2006/relationships" r:id="rId6"/>
            </a:graphicData>
          </a:graphic>
        </p:graphicFrame>
        <p:sp>
          <p:nvSpPr>
            <p:cNvPr id="85" name="CuadroTexto 84">
              <a:extLst>
                <a:ext uri="{FF2B5EF4-FFF2-40B4-BE49-F238E27FC236}">
                  <a16:creationId xmlns="" xmlns:a16="http://schemas.microsoft.com/office/drawing/2014/main" id="{A6A2EC8B-7D36-4B87-A3DF-9E306BEB2A27}"/>
                </a:ext>
              </a:extLst>
            </p:cNvPr>
            <p:cNvSpPr txBox="1"/>
            <p:nvPr/>
          </p:nvSpPr>
          <p:spPr>
            <a:xfrm>
              <a:off x="-670656" y="8829382"/>
              <a:ext cx="1017935" cy="461665"/>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1.160.398 € </a:t>
              </a:r>
              <a:r>
                <a:rPr lang="ca-ES" sz="1200" b="1" dirty="0" err="1" smtClean="0">
                  <a:latin typeface="Cambria" panose="02040503050406030204" pitchFamily="18" charset="0"/>
                  <a:ea typeface="Cambria" panose="02040503050406030204" pitchFamily="18" charset="0"/>
                </a:rPr>
                <a:t>anuels</a:t>
              </a:r>
              <a:endParaRPr lang="ca-ES" sz="1200" b="1" dirty="0">
                <a:latin typeface="Cambria" panose="02040503050406030204" pitchFamily="18" charset="0"/>
                <a:ea typeface="Cambria" panose="02040503050406030204" pitchFamily="18" charset="0"/>
              </a:endParaRPr>
            </a:p>
          </p:txBody>
        </p:sp>
      </p:grpSp>
      <p:sp>
        <p:nvSpPr>
          <p:cNvPr id="106" name="Rectángulo 105">
            <a:extLst>
              <a:ext uri="{FF2B5EF4-FFF2-40B4-BE49-F238E27FC236}">
                <a16:creationId xmlns="" xmlns:a16="http://schemas.microsoft.com/office/drawing/2014/main" id="{CAC5CABC-E314-45D1-AF3E-2C2F3ECB0F39}"/>
              </a:ext>
            </a:extLst>
          </p:cNvPr>
          <p:cNvSpPr/>
          <p:nvPr/>
        </p:nvSpPr>
        <p:spPr>
          <a:xfrm>
            <a:off x="645872" y="1803632"/>
            <a:ext cx="5247993" cy="4236621"/>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7" name="CuadroTexto 106">
            <a:extLst>
              <a:ext uri="{FF2B5EF4-FFF2-40B4-BE49-F238E27FC236}">
                <a16:creationId xmlns="" xmlns:a16="http://schemas.microsoft.com/office/drawing/2014/main" id="{97D164BB-9BC0-47A3-AB0A-CB7D315E379B}"/>
              </a:ext>
            </a:extLst>
          </p:cNvPr>
          <p:cNvSpPr txBox="1"/>
          <p:nvPr/>
        </p:nvSpPr>
        <p:spPr>
          <a:xfrm>
            <a:off x="417265" y="2061478"/>
            <a:ext cx="3454295" cy="361637"/>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fr-FR" sz="1600" b="1" dirty="0">
                <a:solidFill>
                  <a:schemeClr val="bg1"/>
                </a:solidFill>
                <a:latin typeface="Cambria" panose="02040503050406030204" pitchFamily="18" charset="0"/>
                <a:ea typeface="Cambria" panose="02040503050406030204" pitchFamily="18" charset="0"/>
              </a:rPr>
              <a:t>Structure des coûts </a:t>
            </a:r>
            <a:endParaRPr lang="ca-ES" sz="1600" b="1" dirty="0">
              <a:solidFill>
                <a:schemeClr val="bg1"/>
              </a:solidFill>
              <a:latin typeface="Cambria" panose="02040503050406030204" pitchFamily="18" charset="0"/>
              <a:ea typeface="Cambria" panose="02040503050406030204" pitchFamily="18" charset="0"/>
            </a:endParaRPr>
          </a:p>
        </p:txBody>
      </p:sp>
      <p:grpSp>
        <p:nvGrpSpPr>
          <p:cNvPr id="108" name="Grupo 107">
            <a:extLst>
              <a:ext uri="{FF2B5EF4-FFF2-40B4-BE49-F238E27FC236}">
                <a16:creationId xmlns="" xmlns:a16="http://schemas.microsoft.com/office/drawing/2014/main" id="{8BC45958-6337-42A3-824B-FA740DD8BD74}"/>
              </a:ext>
            </a:extLst>
          </p:cNvPr>
          <p:cNvGrpSpPr/>
          <p:nvPr/>
        </p:nvGrpSpPr>
        <p:grpSpPr>
          <a:xfrm>
            <a:off x="985643" y="4754787"/>
            <a:ext cx="4908222" cy="1163262"/>
            <a:chOff x="985643" y="4752531"/>
            <a:chExt cx="4908222" cy="1163262"/>
          </a:xfrm>
        </p:grpSpPr>
        <p:sp>
          <p:nvSpPr>
            <p:cNvPr id="109" name="CuadroTexto 108">
              <a:extLst>
                <a:ext uri="{FF2B5EF4-FFF2-40B4-BE49-F238E27FC236}">
                  <a16:creationId xmlns="" xmlns:a16="http://schemas.microsoft.com/office/drawing/2014/main" id="{ABE51892-AE57-44CE-B2E5-2F44DA257B9C}"/>
                </a:ext>
              </a:extLst>
            </p:cNvPr>
            <p:cNvSpPr txBox="1"/>
            <p:nvPr/>
          </p:nvSpPr>
          <p:spPr>
            <a:xfrm>
              <a:off x="1269547" y="4752531"/>
              <a:ext cx="4624318" cy="1163262"/>
            </a:xfrm>
            <a:prstGeom prst="rect">
              <a:avLst/>
            </a:prstGeom>
            <a:noFill/>
          </p:spPr>
          <p:txBody>
            <a:bodyPr wrap="square" lIns="0" rIns="0" numCol="2" rtlCol="0">
              <a:noAutofit/>
            </a:bodyPr>
            <a:lstStyle/>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Personnel</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Amortissement</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smtClean="0">
                  <a:latin typeface="Cambria" panose="02040503050406030204" pitchFamily="18" charset="0"/>
                  <a:ea typeface="Cambria" panose="02040503050406030204" pitchFamily="18" charset="0"/>
                </a:rPr>
                <a:t>Dépenses</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Assurances</a:t>
              </a:r>
              <a:r>
                <a:rPr lang="ca-ES" sz="1200" b="1" dirty="0">
                  <a:latin typeface="Cambria" panose="02040503050406030204" pitchFamily="18" charset="0"/>
                  <a:ea typeface="Cambria" panose="02040503050406030204" pitchFamily="18" charset="0"/>
                </a:rPr>
                <a:t> et </a:t>
              </a:r>
              <a:r>
                <a:rPr lang="ca-ES" sz="1200" b="1" dirty="0" smtClean="0">
                  <a:latin typeface="Cambria" panose="02040503050406030204" pitchFamily="18" charset="0"/>
                  <a:ea typeface="Cambria" panose="02040503050406030204" pitchFamily="18" charset="0"/>
                </a:rPr>
                <a:t>taxes</a:t>
              </a:r>
            </a:p>
            <a:p>
              <a:pPr marL="0" lvl="1" algn="just" defTabSz="180000">
                <a:spcAft>
                  <a:spcPts val="600"/>
                </a:spcAft>
                <a:tabLst>
                  <a:tab pos="180000" algn="l"/>
                </a:tabLst>
              </a:pPr>
              <a:r>
                <a:rPr lang="ca-ES" sz="1200" b="1" dirty="0" smtClean="0">
                  <a:latin typeface="Cambria" panose="02040503050406030204" pitchFamily="18" charset="0"/>
                  <a:ea typeface="Cambria" panose="02040503050406030204" pitchFamily="18" charset="0"/>
                </a:rPr>
                <a:t>Carburant</a:t>
              </a: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Entretien</a:t>
              </a:r>
              <a:r>
                <a:rPr lang="ca-ES" sz="1200" b="1" dirty="0">
                  <a:latin typeface="Cambria" panose="02040503050406030204" pitchFamily="18" charset="0"/>
                  <a:ea typeface="Cambria" panose="02040503050406030204" pitchFamily="18" charset="0"/>
                </a:rPr>
                <a:t> et </a:t>
              </a:r>
              <a:r>
                <a:rPr lang="ca-ES" sz="1200" b="1" dirty="0" err="1" smtClean="0">
                  <a:latin typeface="Cambria" panose="02040503050406030204" pitchFamily="18" charset="0"/>
                  <a:ea typeface="Cambria" panose="02040503050406030204" pitchFamily="18" charset="0"/>
                </a:rPr>
                <a:t>réparations</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Taxe</a:t>
              </a:r>
              <a:r>
                <a:rPr lang="ca-ES" sz="1200" b="1" dirty="0">
                  <a:latin typeface="Cambria" panose="02040503050406030204" pitchFamily="18" charset="0"/>
                  <a:ea typeface="Cambria" panose="02040503050406030204" pitchFamily="18" charset="0"/>
                </a:rPr>
                <a:t> de </a:t>
              </a:r>
              <a:r>
                <a:rPr lang="ca-ES" sz="1200" b="1" dirty="0" err="1" smtClean="0">
                  <a:latin typeface="Cambria" panose="02040503050406030204" pitchFamily="18" charset="0"/>
                  <a:ea typeface="Cambria" panose="02040503050406030204" pitchFamily="18" charset="0"/>
                </a:rPr>
                <a:t>capacité</a:t>
              </a:r>
              <a:endParaRPr lang="ca-ES" sz="1200" b="1" dirty="0" smtClean="0">
                <a:latin typeface="Cambria" panose="02040503050406030204" pitchFamily="18" charset="0"/>
                <a:ea typeface="Cambria" panose="02040503050406030204" pitchFamily="18" charset="0"/>
              </a:endParaRPr>
            </a:p>
            <a:p>
              <a:pPr marL="0" lvl="1" algn="just" defTabSz="180000">
                <a:spcAft>
                  <a:spcPts val="600"/>
                </a:spcAft>
                <a:tabLst>
                  <a:tab pos="180000" algn="l"/>
                </a:tabLst>
              </a:pPr>
              <a:r>
                <a:rPr lang="ca-ES" sz="1200" b="1" dirty="0" err="1">
                  <a:latin typeface="Cambria" panose="02040503050406030204" pitchFamily="18" charset="0"/>
                  <a:ea typeface="Cambria" panose="02040503050406030204" pitchFamily="18" charset="0"/>
                </a:rPr>
                <a:t>Taxe</a:t>
              </a:r>
              <a:r>
                <a:rPr lang="ca-ES" sz="1200" b="1" dirty="0">
                  <a:latin typeface="Cambria" panose="02040503050406030204" pitchFamily="18" charset="0"/>
                  <a:ea typeface="Cambria" panose="02040503050406030204" pitchFamily="18" charset="0"/>
                </a:rPr>
                <a:t> de </a:t>
              </a:r>
              <a:r>
                <a:rPr lang="ca-ES" sz="1200" b="1" dirty="0" err="1">
                  <a:latin typeface="Cambria" panose="02040503050406030204" pitchFamily="18" charset="0"/>
                  <a:ea typeface="Cambria" panose="02040503050406030204" pitchFamily="18" charset="0"/>
                </a:rPr>
                <a:t>circulation</a:t>
              </a:r>
              <a:endParaRPr lang="ca-ES" sz="1200" b="1" dirty="0">
                <a:latin typeface="Cambria" panose="02040503050406030204" pitchFamily="18" charset="0"/>
                <a:ea typeface="Cambria" panose="02040503050406030204" pitchFamily="18" charset="0"/>
              </a:endParaRPr>
            </a:p>
          </p:txBody>
        </p:sp>
        <p:sp>
          <p:nvSpPr>
            <p:cNvPr id="110" name="Elipse 109">
              <a:extLst>
                <a:ext uri="{FF2B5EF4-FFF2-40B4-BE49-F238E27FC236}">
                  <a16:creationId xmlns="" xmlns:a16="http://schemas.microsoft.com/office/drawing/2014/main" id="{68EAC893-F247-48AC-954B-8976978BDF0B}"/>
                </a:ext>
              </a:extLst>
            </p:cNvPr>
            <p:cNvSpPr/>
            <p:nvPr/>
          </p:nvSpPr>
          <p:spPr>
            <a:xfrm>
              <a:off x="985643" y="4835100"/>
              <a:ext cx="144000" cy="144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1" name="Elipse 110">
              <a:extLst>
                <a:ext uri="{FF2B5EF4-FFF2-40B4-BE49-F238E27FC236}">
                  <a16:creationId xmlns="" xmlns:a16="http://schemas.microsoft.com/office/drawing/2014/main" id="{9C78C042-B638-477D-82DC-D4448E485D61}"/>
                </a:ext>
              </a:extLst>
            </p:cNvPr>
            <p:cNvSpPr/>
            <p:nvPr/>
          </p:nvSpPr>
          <p:spPr>
            <a:xfrm>
              <a:off x="985643" y="5089519"/>
              <a:ext cx="144000" cy="14400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2" name="Elipse 111">
              <a:extLst>
                <a:ext uri="{FF2B5EF4-FFF2-40B4-BE49-F238E27FC236}">
                  <a16:creationId xmlns="" xmlns:a16="http://schemas.microsoft.com/office/drawing/2014/main" id="{CFF99773-C58B-481E-B265-D7360102D104}"/>
                </a:ext>
              </a:extLst>
            </p:cNvPr>
            <p:cNvSpPr/>
            <p:nvPr/>
          </p:nvSpPr>
          <p:spPr>
            <a:xfrm>
              <a:off x="985643" y="5343938"/>
              <a:ext cx="144000" cy="144000"/>
            </a:xfrm>
            <a:prstGeom prst="ellips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3" name="Elipse 112">
              <a:extLst>
                <a:ext uri="{FF2B5EF4-FFF2-40B4-BE49-F238E27FC236}">
                  <a16:creationId xmlns="" xmlns:a16="http://schemas.microsoft.com/office/drawing/2014/main" id="{780D3920-8F87-44F0-AA79-FE80CF598E85}"/>
                </a:ext>
              </a:extLst>
            </p:cNvPr>
            <p:cNvSpPr/>
            <p:nvPr/>
          </p:nvSpPr>
          <p:spPr>
            <a:xfrm>
              <a:off x="985643" y="5598356"/>
              <a:ext cx="144000" cy="144000"/>
            </a:xfrm>
            <a:prstGeom prst="ellipse">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4" name="Elipse 113">
              <a:extLst>
                <a:ext uri="{FF2B5EF4-FFF2-40B4-BE49-F238E27FC236}">
                  <a16:creationId xmlns="" xmlns:a16="http://schemas.microsoft.com/office/drawing/2014/main" id="{2B203EAD-F103-4088-934C-259A811C1154}"/>
                </a:ext>
              </a:extLst>
            </p:cNvPr>
            <p:cNvSpPr/>
            <p:nvPr/>
          </p:nvSpPr>
          <p:spPr>
            <a:xfrm>
              <a:off x="3268148" y="4835100"/>
              <a:ext cx="144000" cy="144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5" name="Elipse 114">
              <a:extLst>
                <a:ext uri="{FF2B5EF4-FFF2-40B4-BE49-F238E27FC236}">
                  <a16:creationId xmlns="" xmlns:a16="http://schemas.microsoft.com/office/drawing/2014/main" id="{B4C8DE65-E63B-484A-9C12-44A915C441B5}"/>
                </a:ext>
              </a:extLst>
            </p:cNvPr>
            <p:cNvSpPr/>
            <p:nvPr/>
          </p:nvSpPr>
          <p:spPr>
            <a:xfrm>
              <a:off x="3268148" y="5089519"/>
              <a:ext cx="144000" cy="144000"/>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6" name="Elipse 115">
              <a:extLst>
                <a:ext uri="{FF2B5EF4-FFF2-40B4-BE49-F238E27FC236}">
                  <a16:creationId xmlns="" xmlns:a16="http://schemas.microsoft.com/office/drawing/2014/main" id="{FA0C9F79-65F5-442D-80BB-64CEAA5E6EFD}"/>
                </a:ext>
              </a:extLst>
            </p:cNvPr>
            <p:cNvSpPr/>
            <p:nvPr/>
          </p:nvSpPr>
          <p:spPr>
            <a:xfrm>
              <a:off x="3268148" y="5343938"/>
              <a:ext cx="144000" cy="144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7" name="Elipse 116">
              <a:extLst>
                <a:ext uri="{FF2B5EF4-FFF2-40B4-BE49-F238E27FC236}">
                  <a16:creationId xmlns="" xmlns:a16="http://schemas.microsoft.com/office/drawing/2014/main" id="{FF1096BC-E20C-466C-8E9A-22FFC55CAC3B}"/>
                </a:ext>
              </a:extLst>
            </p:cNvPr>
            <p:cNvSpPr/>
            <p:nvPr/>
          </p:nvSpPr>
          <p:spPr>
            <a:xfrm>
              <a:off x="3268148" y="5598356"/>
              <a:ext cx="144000" cy="144000"/>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pic>
        <p:nvPicPr>
          <p:cNvPr id="118" name="Picture 2" descr="Resultado de imagen de bandera espaÃ±a">
            <a:extLst>
              <a:ext uri="{FF2B5EF4-FFF2-40B4-BE49-F238E27FC236}">
                <a16:creationId xmlns="" xmlns:a16="http://schemas.microsoft.com/office/drawing/2014/main" id="{4BDD0D73-B476-42AE-893C-3D0E25B6BD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394" y="2678934"/>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Resultado de imagen de bandera francia">
            <a:extLst>
              <a:ext uri="{FF2B5EF4-FFF2-40B4-BE49-F238E27FC236}">
                <a16:creationId xmlns="" xmlns:a16="http://schemas.microsoft.com/office/drawing/2014/main" id="{37BD12F1-F7DC-4B81-81A9-FA4CF6C1BB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3251" y="2677817"/>
            <a:ext cx="353958" cy="235542"/>
          </a:xfrm>
          <a:prstGeom prst="rect">
            <a:avLst/>
          </a:prstGeom>
          <a:noFill/>
          <a:extLst>
            <a:ext uri="{909E8E84-426E-40DD-AFC4-6F175D3DCCD1}">
              <a14:hiddenFill xmlns:a14="http://schemas.microsoft.com/office/drawing/2010/main">
                <a:solidFill>
                  <a:srgbClr val="FFFFFF"/>
                </a:solidFill>
              </a14:hiddenFill>
            </a:ext>
          </a:extLst>
        </p:spPr>
      </p:pic>
      <p:sp>
        <p:nvSpPr>
          <p:cNvPr id="120" name="CuadroTexto 119">
            <a:extLst>
              <a:ext uri="{FF2B5EF4-FFF2-40B4-BE49-F238E27FC236}">
                <a16:creationId xmlns="" xmlns:a16="http://schemas.microsoft.com/office/drawing/2014/main" id="{773FD6EB-A680-4565-A6B1-31F33954C445}"/>
              </a:ext>
            </a:extLst>
          </p:cNvPr>
          <p:cNvSpPr txBox="1"/>
          <p:nvPr/>
        </p:nvSpPr>
        <p:spPr>
          <a:xfrm>
            <a:off x="3814104" y="3470116"/>
            <a:ext cx="1431664" cy="538609"/>
          </a:xfrm>
          <a:prstGeom prst="rect">
            <a:avLst/>
          </a:prstGeom>
          <a:solidFill>
            <a:srgbClr val="FFFFFF">
              <a:alpha val="69804"/>
            </a:srgbClr>
          </a:solidFill>
        </p:spPr>
        <p:txBody>
          <a:bodyPr wrap="square" rtlCol="0">
            <a:spAutoFit/>
          </a:bodyPr>
          <a:lstStyle/>
          <a:p>
            <a:pPr marL="0" lvl="1" algn="ctr" defTabSz="180000">
              <a:spcAft>
                <a:spcPts val="600"/>
              </a:spcAft>
              <a:tabLst>
                <a:tab pos="180000" algn="l"/>
              </a:tabLst>
            </a:pPr>
            <a:r>
              <a:rPr lang="ca-ES" sz="1200" b="1" dirty="0">
                <a:latin typeface="Cambria" panose="02040503050406030204" pitchFamily="18" charset="0"/>
                <a:ea typeface="Cambria" panose="02040503050406030204" pitchFamily="18" charset="0"/>
              </a:rPr>
              <a:t>Non </a:t>
            </a:r>
            <a:r>
              <a:rPr lang="ca-ES" sz="1200" b="1" dirty="0" err="1">
                <a:latin typeface="Cambria" panose="02040503050406030204" pitchFamily="18" charset="0"/>
                <a:ea typeface="Cambria" panose="02040503050406030204" pitchFamily="18" charset="0"/>
              </a:rPr>
              <a:t>applicable</a:t>
            </a:r>
            <a:endParaRPr lang="ca-ES" sz="1200" b="1" dirty="0">
              <a:latin typeface="Cambria" panose="02040503050406030204" pitchFamily="18" charset="0"/>
              <a:ea typeface="Cambria" panose="02040503050406030204" pitchFamily="18" charset="0"/>
            </a:endParaRPr>
          </a:p>
          <a:p>
            <a:pPr marL="0" lvl="1" algn="ctr" defTabSz="180000">
              <a:spcAft>
                <a:spcPts val="600"/>
              </a:spcAft>
              <a:tabLst>
                <a:tab pos="180000" algn="l"/>
              </a:tabLst>
            </a:pPr>
            <a:r>
              <a:rPr lang="ca-ES" sz="1200" b="1" dirty="0" err="1">
                <a:latin typeface="Cambria" panose="02040503050406030204" pitchFamily="18" charset="0"/>
                <a:ea typeface="Cambria" panose="02040503050406030204" pitchFamily="18" charset="0"/>
              </a:rPr>
              <a:t>Largeur</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ibérique</a:t>
            </a:r>
            <a:endParaRPr lang="ca-ES" sz="1200" b="1" dirty="0">
              <a:latin typeface="Cambria" panose="02040503050406030204" pitchFamily="18" charset="0"/>
              <a:ea typeface="Cambria" panose="02040503050406030204" pitchFamily="18" charset="0"/>
            </a:endParaRPr>
          </a:p>
        </p:txBody>
      </p:sp>
      <p:sp>
        <p:nvSpPr>
          <p:cNvPr id="128" name="Rectángulo 127">
            <a:extLst>
              <a:ext uri="{FF2B5EF4-FFF2-40B4-BE49-F238E27FC236}">
                <a16:creationId xmlns="" xmlns:a16="http://schemas.microsoft.com/office/drawing/2014/main" id="{31F2893B-3EF1-457E-8A3D-8D444A25CDAA}"/>
              </a:ext>
            </a:extLst>
          </p:cNvPr>
          <p:cNvSpPr/>
          <p:nvPr/>
        </p:nvSpPr>
        <p:spPr>
          <a:xfrm>
            <a:off x="6537269" y="1519339"/>
            <a:ext cx="5237468" cy="9312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9" name="CuadroTexto 128">
            <a:extLst>
              <a:ext uri="{FF2B5EF4-FFF2-40B4-BE49-F238E27FC236}">
                <a16:creationId xmlns="" xmlns:a16="http://schemas.microsoft.com/office/drawing/2014/main" id="{7534536C-1DE4-4B3C-90F0-857A2E4AF70A}"/>
              </a:ext>
            </a:extLst>
          </p:cNvPr>
          <p:cNvSpPr txBox="1"/>
          <p:nvPr/>
        </p:nvSpPr>
        <p:spPr>
          <a:xfrm>
            <a:off x="8498329" y="1488943"/>
            <a:ext cx="3232864" cy="553998"/>
          </a:xfrm>
          <a:prstGeom prst="rect">
            <a:avLst/>
          </a:prstGeom>
          <a:noFill/>
        </p:spPr>
        <p:txBody>
          <a:bodyPr wrap="square" tIns="0" bIns="0" rtlCol="0" anchor="ctr">
            <a:spAutoFit/>
          </a:bodyPr>
          <a:lstStyle/>
          <a:p>
            <a:pPr marL="180000" lvl="1" algn="just" defTabSz="180000">
              <a:tabLst>
                <a:tab pos="180000" algn="l"/>
              </a:tabLst>
            </a:pPr>
            <a:r>
              <a:rPr lang="ca-ES" sz="1200" b="1" dirty="0">
                <a:latin typeface="Cambria" panose="02040503050406030204" pitchFamily="18" charset="0"/>
                <a:ea typeface="Cambria" panose="02040503050406030204" pitchFamily="18" charset="0"/>
              </a:rPr>
              <a:t>+455 € </a:t>
            </a:r>
            <a:r>
              <a:rPr lang="ca-ES" sz="1200" b="1" dirty="0" err="1">
                <a:latin typeface="Cambria" panose="02040503050406030204" pitchFamily="18" charset="0"/>
                <a:ea typeface="Cambria" panose="02040503050406030204" pitchFamily="18" charset="0"/>
              </a:rPr>
              <a:t>pour</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l'accès</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aux</a:t>
            </a:r>
            <a:r>
              <a:rPr lang="ca-ES" sz="1200" b="1" dirty="0">
                <a:latin typeface="Cambria" panose="02040503050406030204" pitchFamily="18" charset="0"/>
                <a:ea typeface="Cambria" panose="02040503050406030204" pitchFamily="18" charset="0"/>
              </a:rPr>
              <a:t> </a:t>
            </a:r>
            <a:r>
              <a:rPr lang="ca-ES" sz="1200" b="1" dirty="0" err="1">
                <a:latin typeface="Cambria" panose="02040503050406030204" pitchFamily="18" charset="0"/>
                <a:ea typeface="Cambria" panose="02040503050406030204" pitchFamily="18" charset="0"/>
              </a:rPr>
              <a:t>terminaux</a:t>
            </a:r>
            <a:endParaRPr lang="ca-ES" sz="1200" b="1" dirty="0">
              <a:latin typeface="Cambria" panose="02040503050406030204" pitchFamily="18" charset="0"/>
              <a:ea typeface="Cambria" panose="02040503050406030204" pitchFamily="18" charset="0"/>
            </a:endParaRPr>
          </a:p>
          <a:p>
            <a:pPr marL="180000" lvl="1" algn="just" defTabSz="180000">
              <a:tabLst>
                <a:tab pos="180000" algn="l"/>
              </a:tabLst>
            </a:pPr>
            <a:r>
              <a:rPr lang="ca-ES" sz="1200" b="1" dirty="0">
                <a:latin typeface="Cambria" panose="02040503050406030204" pitchFamily="18" charset="0"/>
                <a:ea typeface="Cambria" panose="02040503050406030204" pitchFamily="18" charset="0"/>
              </a:rPr>
              <a:t>+1.920 € </a:t>
            </a:r>
            <a:r>
              <a:rPr lang="fr-FR" sz="1200" b="1" dirty="0">
                <a:latin typeface="Cambria" panose="02040503050406030204" pitchFamily="18" charset="0"/>
                <a:ea typeface="Cambria" panose="02040503050406030204" pitchFamily="18" charset="0"/>
              </a:rPr>
              <a:t>pour la manutention de marchandises</a:t>
            </a:r>
            <a:endParaRPr lang="ca-ES" sz="1200" b="1" dirty="0">
              <a:latin typeface="Cambria" panose="02040503050406030204" pitchFamily="18" charset="0"/>
              <a:ea typeface="Cambria" panose="02040503050406030204" pitchFamily="18" charset="0"/>
            </a:endParaRPr>
          </a:p>
        </p:txBody>
      </p:sp>
      <p:sp>
        <p:nvSpPr>
          <p:cNvPr id="130" name="CuadroTexto 129">
            <a:extLst>
              <a:ext uri="{FF2B5EF4-FFF2-40B4-BE49-F238E27FC236}">
                <a16:creationId xmlns="" xmlns:a16="http://schemas.microsoft.com/office/drawing/2014/main" id="{7E43DA38-4F77-40A3-88EE-781D2332EA3B}"/>
              </a:ext>
            </a:extLst>
          </p:cNvPr>
          <p:cNvSpPr txBox="1"/>
          <p:nvPr/>
        </p:nvSpPr>
        <p:spPr>
          <a:xfrm>
            <a:off x="8498329" y="2111219"/>
            <a:ext cx="3232864" cy="184666"/>
          </a:xfrm>
          <a:prstGeom prst="rect">
            <a:avLst/>
          </a:prstGeom>
          <a:noFill/>
        </p:spPr>
        <p:txBody>
          <a:bodyPr wrap="square" tIns="0" bIns="0" rtlCol="0" anchor="ctr">
            <a:spAutoFit/>
          </a:bodyPr>
          <a:lstStyle/>
          <a:p>
            <a:pPr marL="180000" lvl="1" algn="just" defTabSz="180000">
              <a:tabLst>
                <a:tab pos="180000" algn="l"/>
              </a:tabLst>
            </a:pPr>
            <a:r>
              <a:rPr lang="ca-ES" sz="1200" b="1" dirty="0">
                <a:latin typeface="Cambria" panose="02040503050406030204" pitchFamily="18" charset="0"/>
                <a:ea typeface="Cambria" panose="02040503050406030204" pitchFamily="18" charset="0"/>
              </a:rPr>
              <a:t>Non </a:t>
            </a:r>
            <a:r>
              <a:rPr lang="ca-ES" sz="1200" b="1" dirty="0" err="1">
                <a:latin typeface="Cambria" panose="02040503050406030204" pitchFamily="18" charset="0"/>
                <a:ea typeface="Cambria" panose="02040503050406030204" pitchFamily="18" charset="0"/>
              </a:rPr>
              <a:t>applicable</a:t>
            </a:r>
            <a:endParaRPr lang="ca-ES" sz="1200" b="1" dirty="0">
              <a:latin typeface="Cambria" panose="02040503050406030204" pitchFamily="18" charset="0"/>
              <a:ea typeface="Cambria" panose="02040503050406030204" pitchFamily="18" charset="0"/>
            </a:endParaRPr>
          </a:p>
        </p:txBody>
      </p:sp>
      <p:sp>
        <p:nvSpPr>
          <p:cNvPr id="131" name="CuadroTexto 130">
            <a:extLst>
              <a:ext uri="{FF2B5EF4-FFF2-40B4-BE49-F238E27FC236}">
                <a16:creationId xmlns="" xmlns:a16="http://schemas.microsoft.com/office/drawing/2014/main" id="{E8988A80-127C-40D5-B765-8835DC947B73}"/>
              </a:ext>
            </a:extLst>
          </p:cNvPr>
          <p:cNvSpPr txBox="1"/>
          <p:nvPr/>
        </p:nvSpPr>
        <p:spPr>
          <a:xfrm>
            <a:off x="6298137" y="1679805"/>
            <a:ext cx="1805238" cy="687239"/>
          </a:xfrm>
          <a:prstGeom prst="rect">
            <a:avLst/>
          </a:prstGeom>
          <a:solidFill>
            <a:srgbClr val="203864"/>
          </a:solidFill>
        </p:spPr>
        <p:txBody>
          <a:bodyPr wrap="square" rtlCol="0">
            <a:spAutoFit/>
          </a:bodyPr>
          <a:lstStyle/>
          <a:p>
            <a:pPr marL="180000" lvl="1" algn="just" defTabSz="180000">
              <a:spcAft>
                <a:spcPts val="600"/>
              </a:spcAft>
              <a:tabLst>
                <a:tab pos="180000" algn="l"/>
              </a:tabLst>
            </a:pPr>
            <a:r>
              <a:rPr lang="ca-ES" sz="1600" b="1" dirty="0" smtClean="0">
                <a:solidFill>
                  <a:schemeClr val="bg1"/>
                </a:solidFill>
                <a:latin typeface="Cambria" panose="02040503050406030204" pitchFamily="18" charset="0"/>
                <a:ea typeface="Cambria" panose="02040503050406030204" pitchFamily="18" charset="0"/>
              </a:rPr>
              <a:t>Terminal</a:t>
            </a:r>
          </a:p>
          <a:p>
            <a:pPr marL="180000" lvl="1" algn="just" defTabSz="180000">
              <a:spcAft>
                <a:spcPts val="600"/>
              </a:spcAft>
              <a:tabLst>
                <a:tab pos="180000" algn="l"/>
              </a:tabLst>
            </a:pPr>
            <a:r>
              <a:rPr lang="ca-ES" sz="1600" b="1" dirty="0" smtClean="0">
                <a:solidFill>
                  <a:schemeClr val="bg1"/>
                </a:solidFill>
                <a:latin typeface="Cambria" panose="02040503050406030204" pitchFamily="18" charset="0"/>
                <a:ea typeface="Cambria" panose="02040503050406030204" pitchFamily="18" charset="0"/>
              </a:rPr>
              <a:t> </a:t>
            </a:r>
            <a:r>
              <a:rPr lang="ca-ES" sz="1600" b="1" dirty="0">
                <a:solidFill>
                  <a:schemeClr val="bg1"/>
                </a:solidFill>
                <a:latin typeface="Cambria" panose="02040503050406030204" pitchFamily="18" charset="0"/>
                <a:ea typeface="Cambria" panose="02040503050406030204" pitchFamily="18" charset="0"/>
              </a:rPr>
              <a:t>de </a:t>
            </a:r>
            <a:r>
              <a:rPr lang="ca-ES" sz="1600" b="1" dirty="0" err="1">
                <a:solidFill>
                  <a:schemeClr val="bg1"/>
                </a:solidFill>
                <a:latin typeface="Cambria" panose="02040503050406030204" pitchFamily="18" charset="0"/>
                <a:ea typeface="Cambria" panose="02040503050406030204" pitchFamily="18" charset="0"/>
              </a:rPr>
              <a:t>fret</a:t>
            </a:r>
            <a:r>
              <a:rPr lang="ca-ES" sz="1600" b="1" dirty="0">
                <a:solidFill>
                  <a:schemeClr val="bg1"/>
                </a:solidFill>
                <a:latin typeface="Cambria" panose="02040503050406030204" pitchFamily="18" charset="0"/>
                <a:ea typeface="Cambria" panose="02040503050406030204" pitchFamily="18" charset="0"/>
              </a:rPr>
              <a:t>:</a:t>
            </a:r>
            <a:endParaRPr lang="ca-ES" sz="1600" b="1" dirty="0">
              <a:solidFill>
                <a:schemeClr val="bg1"/>
              </a:solidFill>
              <a:latin typeface="Cambria" panose="02040503050406030204" pitchFamily="18" charset="0"/>
              <a:ea typeface="Cambria" panose="02040503050406030204" pitchFamily="18" charset="0"/>
            </a:endParaRPr>
          </a:p>
        </p:txBody>
      </p:sp>
      <p:pic>
        <p:nvPicPr>
          <p:cNvPr id="132" name="Picture 4" descr="Resultado de imagen de bandera francia">
            <a:extLst>
              <a:ext uri="{FF2B5EF4-FFF2-40B4-BE49-F238E27FC236}">
                <a16:creationId xmlns="" xmlns:a16="http://schemas.microsoft.com/office/drawing/2014/main" id="{A020BC7B-BA62-4BA3-8633-A4700AEC62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7472" y="2085781"/>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Resultado de imagen de bandera espaÃ±a">
            <a:extLst>
              <a:ext uri="{FF2B5EF4-FFF2-40B4-BE49-F238E27FC236}">
                <a16:creationId xmlns="" xmlns:a16="http://schemas.microsoft.com/office/drawing/2014/main" id="{0EC88212-2817-4902-A740-9ADF77F5C5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7472" y="1648171"/>
            <a:ext cx="353958" cy="235542"/>
          </a:xfrm>
          <a:prstGeom prst="rect">
            <a:avLst/>
          </a:prstGeom>
          <a:noFill/>
          <a:extLst>
            <a:ext uri="{909E8E84-426E-40DD-AFC4-6F175D3DCCD1}">
              <a14:hiddenFill xmlns:a14="http://schemas.microsoft.com/office/drawing/2010/main">
                <a:solidFill>
                  <a:srgbClr val="FFFFFF"/>
                </a:solidFill>
              </a14:hiddenFill>
            </a:ext>
          </a:extLst>
        </p:spPr>
      </p:pic>
      <p:pic>
        <p:nvPicPr>
          <p:cNvPr id="134" name="Gráfico 133" descr="Camión">
            <a:extLst>
              <a:ext uri="{FF2B5EF4-FFF2-40B4-BE49-F238E27FC236}">
                <a16:creationId xmlns="" xmlns:a16="http://schemas.microsoft.com/office/drawing/2014/main" id="{54CF28C7-56BB-48EF-BF25-88BF133AA10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989426" y="2804063"/>
            <a:ext cx="320492" cy="320492"/>
          </a:xfrm>
          <a:prstGeom prst="rect">
            <a:avLst/>
          </a:prstGeom>
        </p:spPr>
      </p:pic>
      <p:sp>
        <p:nvSpPr>
          <p:cNvPr id="135" name="CuadroTexto 134">
            <a:extLst>
              <a:ext uri="{FF2B5EF4-FFF2-40B4-BE49-F238E27FC236}">
                <a16:creationId xmlns="" xmlns:a16="http://schemas.microsoft.com/office/drawing/2014/main" id="{92C9972E-6C91-476D-94E5-7F1603D74BD6}"/>
              </a:ext>
            </a:extLst>
          </p:cNvPr>
          <p:cNvSpPr txBox="1"/>
          <p:nvPr/>
        </p:nvSpPr>
        <p:spPr>
          <a:xfrm>
            <a:off x="10404462" y="2757664"/>
            <a:ext cx="1233576" cy="442463"/>
          </a:xfrm>
          <a:prstGeom prst="rect">
            <a:avLst/>
          </a:prstGeom>
          <a:noFill/>
        </p:spPr>
        <p:txBody>
          <a:bodyPr wrap="square" lIns="0" rIns="0" numCol="1" rtlCol="0">
            <a:noAutofit/>
          </a:bodyPr>
          <a:lstStyle/>
          <a:p>
            <a:pPr marL="0" lvl="1" defTabSz="180000">
              <a:spcAft>
                <a:spcPts val="600"/>
              </a:spcAft>
              <a:tabLst>
                <a:tab pos="180000" algn="l"/>
              </a:tabLst>
            </a:pPr>
            <a:r>
              <a:rPr lang="fr-FR" sz="1100" dirty="0">
                <a:latin typeface="Cambria" panose="02040503050406030204" pitchFamily="18" charset="0"/>
                <a:ea typeface="Cambria" panose="02040503050406030204" pitchFamily="18" charset="0"/>
              </a:rPr>
              <a:t>Camion articulé 40T Euro III diesel</a:t>
            </a:r>
            <a:endParaRPr lang="ca-ES" sz="1100" dirty="0">
              <a:latin typeface="Cambria" panose="02040503050406030204" pitchFamily="18" charset="0"/>
              <a:ea typeface="Cambria" panose="02040503050406030204" pitchFamily="18" charset="0"/>
            </a:endParaRPr>
          </a:p>
        </p:txBody>
      </p:sp>
      <p:pic>
        <p:nvPicPr>
          <p:cNvPr id="136" name="Gráfico 135" descr="Camión">
            <a:extLst>
              <a:ext uri="{FF2B5EF4-FFF2-40B4-BE49-F238E27FC236}">
                <a16:creationId xmlns="" xmlns:a16="http://schemas.microsoft.com/office/drawing/2014/main" id="{B63354F7-E6D0-48E4-9A9B-20D8D780F06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348324" y="5681969"/>
            <a:ext cx="320492" cy="320492"/>
          </a:xfrm>
          <a:prstGeom prst="rect">
            <a:avLst/>
          </a:prstGeom>
        </p:spPr>
      </p:pic>
      <p:pic>
        <p:nvPicPr>
          <p:cNvPr id="137" name="Gráfico 136" descr="Tren">
            <a:extLst>
              <a:ext uri="{FF2B5EF4-FFF2-40B4-BE49-F238E27FC236}">
                <a16:creationId xmlns="" xmlns:a16="http://schemas.microsoft.com/office/drawing/2014/main" id="{72AE1ABF-1975-402D-8E47-947AF3AFBBF7}"/>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5215"/>
          <a:stretch/>
        </p:blipFill>
        <p:spPr>
          <a:xfrm>
            <a:off x="7712637" y="5703797"/>
            <a:ext cx="264794" cy="250982"/>
          </a:xfrm>
          <a:prstGeom prst="rect">
            <a:avLst/>
          </a:prstGeom>
        </p:spPr>
      </p:pic>
      <p:pic>
        <p:nvPicPr>
          <p:cNvPr id="138" name="Gráfico 137" descr="Camión">
            <a:extLst>
              <a:ext uri="{FF2B5EF4-FFF2-40B4-BE49-F238E27FC236}">
                <a16:creationId xmlns="" xmlns:a16="http://schemas.microsoft.com/office/drawing/2014/main" id="{008BC768-6139-405E-89DE-0049AAB49E7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498207" y="5682959"/>
            <a:ext cx="320492" cy="320492"/>
          </a:xfrm>
          <a:prstGeom prst="rect">
            <a:avLst/>
          </a:prstGeom>
        </p:spPr>
      </p:pic>
      <p:pic>
        <p:nvPicPr>
          <p:cNvPr id="139" name="Gráfico 138" descr="Tren">
            <a:extLst>
              <a:ext uri="{FF2B5EF4-FFF2-40B4-BE49-F238E27FC236}">
                <a16:creationId xmlns="" xmlns:a16="http://schemas.microsoft.com/office/drawing/2014/main" id="{6FB19610-0AFD-4FDA-A2D9-4F913A799E0F}"/>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5215"/>
          <a:stretch/>
        </p:blipFill>
        <p:spPr>
          <a:xfrm>
            <a:off x="9862520" y="5704787"/>
            <a:ext cx="264794" cy="250982"/>
          </a:xfrm>
          <a:prstGeom prst="rect">
            <a:avLst/>
          </a:prstGeom>
        </p:spPr>
      </p:pic>
      <p:pic>
        <p:nvPicPr>
          <p:cNvPr id="140" name="Gráfico 139" descr="Camión">
            <a:extLst>
              <a:ext uri="{FF2B5EF4-FFF2-40B4-BE49-F238E27FC236}">
                <a16:creationId xmlns="" xmlns:a16="http://schemas.microsoft.com/office/drawing/2014/main" id="{2582B191-49F1-42E6-B8DB-4F3CB43BAF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362838" y="4294724"/>
            <a:ext cx="320492" cy="320492"/>
          </a:xfrm>
          <a:prstGeom prst="rect">
            <a:avLst/>
          </a:prstGeom>
        </p:spPr>
      </p:pic>
      <p:pic>
        <p:nvPicPr>
          <p:cNvPr id="141" name="Gráfico 140" descr="Tren">
            <a:extLst>
              <a:ext uri="{FF2B5EF4-FFF2-40B4-BE49-F238E27FC236}">
                <a16:creationId xmlns="" xmlns:a16="http://schemas.microsoft.com/office/drawing/2014/main" id="{637DDBB4-8139-47AA-9121-61D1446DB914}"/>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5215"/>
          <a:stretch/>
        </p:blipFill>
        <p:spPr>
          <a:xfrm>
            <a:off x="7756179" y="4316552"/>
            <a:ext cx="264794" cy="250982"/>
          </a:xfrm>
          <a:prstGeom prst="rect">
            <a:avLst/>
          </a:prstGeom>
        </p:spPr>
      </p:pic>
      <p:pic>
        <p:nvPicPr>
          <p:cNvPr id="142" name="Gráfico 141" descr="Camión">
            <a:extLst>
              <a:ext uri="{FF2B5EF4-FFF2-40B4-BE49-F238E27FC236}">
                <a16:creationId xmlns="" xmlns:a16="http://schemas.microsoft.com/office/drawing/2014/main" id="{22D765C3-B3BC-4218-A8FB-B104E6E11B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541749" y="4295714"/>
            <a:ext cx="320492" cy="320492"/>
          </a:xfrm>
          <a:prstGeom prst="rect">
            <a:avLst/>
          </a:prstGeom>
        </p:spPr>
      </p:pic>
      <p:pic>
        <p:nvPicPr>
          <p:cNvPr id="143" name="Gráfico 142" descr="Tren">
            <a:extLst>
              <a:ext uri="{FF2B5EF4-FFF2-40B4-BE49-F238E27FC236}">
                <a16:creationId xmlns="" xmlns:a16="http://schemas.microsoft.com/office/drawing/2014/main" id="{5DC46EC1-A88C-4B43-BBEC-4991B2BEB76A}"/>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b="5215"/>
          <a:stretch/>
        </p:blipFill>
        <p:spPr>
          <a:xfrm>
            <a:off x="9978632" y="4317542"/>
            <a:ext cx="264794" cy="250982"/>
          </a:xfrm>
          <a:prstGeom prst="rect">
            <a:avLst/>
          </a:prstGeom>
        </p:spPr>
      </p:pic>
      <p:sp>
        <p:nvSpPr>
          <p:cNvPr id="144" name="Rectángulo 143">
            <a:extLst>
              <a:ext uri="{FF2B5EF4-FFF2-40B4-BE49-F238E27FC236}">
                <a16:creationId xmlns="" xmlns:a16="http://schemas.microsoft.com/office/drawing/2014/main" id="{701958DC-96CE-4F17-B44A-9AA51BF6B8C6}"/>
              </a:ext>
            </a:extLst>
          </p:cNvPr>
          <p:cNvSpPr/>
          <p:nvPr/>
        </p:nvSpPr>
        <p:spPr>
          <a:xfrm>
            <a:off x="6526742" y="2621556"/>
            <a:ext cx="5247993" cy="3420106"/>
          </a:xfrm>
          <a:prstGeom prst="rect">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5" name="CuadroTexto 144">
            <a:extLst>
              <a:ext uri="{FF2B5EF4-FFF2-40B4-BE49-F238E27FC236}">
                <a16:creationId xmlns="" xmlns:a16="http://schemas.microsoft.com/office/drawing/2014/main" id="{141E1FCF-8FD5-41EB-98DF-311C97B64117}"/>
              </a:ext>
            </a:extLst>
          </p:cNvPr>
          <p:cNvSpPr txBox="1"/>
          <p:nvPr/>
        </p:nvSpPr>
        <p:spPr>
          <a:xfrm>
            <a:off x="6298137" y="2879402"/>
            <a:ext cx="3454295" cy="340991"/>
          </a:xfrm>
          <a:prstGeom prst="rect">
            <a:avLst/>
          </a:prstGeom>
          <a:solidFill>
            <a:srgbClr val="203864"/>
          </a:solidFill>
        </p:spPr>
        <p:txBody>
          <a:bodyPr wrap="square" rtlCol="0">
            <a:spAutoFit/>
          </a:bodyPr>
          <a:lstStyle/>
          <a:p>
            <a:pPr marL="180000" lvl="1" algn="just" defTabSz="180000">
              <a:lnSpc>
                <a:spcPts val="2100"/>
              </a:lnSpc>
              <a:spcAft>
                <a:spcPts val="600"/>
              </a:spcAft>
              <a:tabLst>
                <a:tab pos="180000" algn="l"/>
              </a:tabLst>
            </a:pPr>
            <a:r>
              <a:rPr lang="ca-ES" sz="1600" b="1" dirty="0" err="1" smtClean="0">
                <a:solidFill>
                  <a:schemeClr val="bg1"/>
                </a:solidFill>
                <a:latin typeface="Cambria" panose="02040503050406030204" pitchFamily="18" charset="0"/>
                <a:ea typeface="Cambria" panose="02040503050406030204" pitchFamily="18" charset="0"/>
              </a:rPr>
              <a:t>Durabilité</a:t>
            </a:r>
            <a:endParaRPr lang="ca-ES" sz="1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628554"/>
      </p:ext>
    </p:extLst>
  </p:cSld>
  <p:clrMapOvr>
    <a:masterClrMapping/>
  </p:clrMapOvr>
</p:sld>
</file>

<file path=ppt/theme/theme1.xml><?xml version="1.0" encoding="utf-8"?>
<a:theme xmlns:a="http://schemas.openxmlformats.org/drawingml/2006/main" name="Tema de Office">
  <a:themeElements>
    <a:clrScheme name="Observatori 2018">
      <a:dk1>
        <a:sysClr val="windowText" lastClr="000000"/>
      </a:dk1>
      <a:lt1>
        <a:sysClr val="window" lastClr="FFFFFF"/>
      </a:lt1>
      <a:dk2>
        <a:srgbClr val="002060"/>
      </a:dk2>
      <a:lt2>
        <a:srgbClr val="E7E6E6"/>
      </a:lt2>
      <a:accent1>
        <a:srgbClr val="4472C4"/>
      </a:accent1>
      <a:accent2>
        <a:srgbClr val="ED7D31"/>
      </a:accent2>
      <a:accent3>
        <a:srgbClr val="C00000"/>
      </a:accent3>
      <a:accent4>
        <a:srgbClr val="FFC000"/>
      </a:accent4>
      <a:accent5>
        <a:srgbClr val="70AD47"/>
      </a:accent5>
      <a:accent6>
        <a:srgbClr val="954F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2663</TotalTime>
  <Words>2548</Words>
  <Application>Microsoft Office PowerPoint</Application>
  <PresentationFormat>Personalització</PresentationFormat>
  <Paragraphs>573</Paragraphs>
  <Slides>18</Slides>
  <Notes>0</Notes>
  <HiddenSlides>0</HiddenSlides>
  <MMClips>0</MMClips>
  <ScaleCrop>false</ScaleCrop>
  <HeadingPairs>
    <vt:vector size="4" baseType="variant">
      <vt:variant>
        <vt:lpstr>Tema</vt:lpstr>
      </vt:variant>
      <vt:variant>
        <vt:i4>1</vt:i4>
      </vt:variant>
      <vt:variant>
        <vt:lpstr>Títols de les diapositives</vt:lpstr>
      </vt:variant>
      <vt:variant>
        <vt:i4>18</vt:i4>
      </vt:variant>
    </vt:vector>
  </HeadingPairs>
  <TitlesOfParts>
    <vt:vector size="19" baseType="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 Capdevila</dc:creator>
  <cp:lastModifiedBy>SIMÓN BATLLE BLANCO</cp:lastModifiedBy>
  <cp:revision>251</cp:revision>
  <dcterms:created xsi:type="dcterms:W3CDTF">2018-07-16T14:06:06Z</dcterms:created>
  <dcterms:modified xsi:type="dcterms:W3CDTF">2019-07-25T09:13:35Z</dcterms:modified>
</cp:coreProperties>
</file>