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 id="2147483719" r:id="rId2"/>
  </p:sldMasterIdLst>
  <p:sldIdLst>
    <p:sldId id="306" r:id="rId3"/>
    <p:sldId id="256" r:id="rId4"/>
    <p:sldId id="257" r:id="rId5"/>
    <p:sldId id="271" r:id="rId6"/>
    <p:sldId id="260" r:id="rId7"/>
    <p:sldId id="261" r:id="rId8"/>
    <p:sldId id="262" r:id="rId9"/>
    <p:sldId id="264" r:id="rId10"/>
    <p:sldId id="266" r:id="rId11"/>
    <p:sldId id="269" r:id="rId12"/>
    <p:sldId id="268" r:id="rId13"/>
    <p:sldId id="270" r:id="rId14"/>
    <p:sldId id="274" r:id="rId15"/>
    <p:sldId id="275"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4" r:id="rId30"/>
    <p:sldId id="303" r:id="rId31"/>
    <p:sldId id="304" r:id="rId32"/>
    <p:sldId id="296" r:id="rId33"/>
    <p:sldId id="298" r:id="rId34"/>
    <p:sldId id="297" r:id="rId35"/>
    <p:sldId id="299" r:id="rId36"/>
    <p:sldId id="300" r:id="rId37"/>
    <p:sldId id="301" r:id="rId38"/>
    <p:sldId id="302" r:id="rId39"/>
    <p:sldId id="30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7"/>
    <p:restoredTop sz="95701"/>
  </p:normalViewPr>
  <p:slideViewPr>
    <p:cSldViewPr snapToGrid="0" snapToObjects="1">
      <p:cViewPr varScale="1">
        <p:scale>
          <a:sx n="50" d="100"/>
          <a:sy n="50" d="100"/>
        </p:scale>
        <p:origin x="54" y="13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3688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37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14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938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49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6575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55802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78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50E56BC-892D-EA41-B3D1-28B6FB28D954}"/>
              </a:ext>
            </a:extLst>
          </p:cNvPr>
          <p:cNvPicPr>
            <a:picLocks noChangeAspect="1"/>
          </p:cNvPicPr>
          <p:nvPr userDrawn="1"/>
        </p:nvPicPr>
        <p:blipFill>
          <a:blip r:embed="rId3"/>
          <a:stretch>
            <a:fillRect/>
          </a:stretch>
        </p:blipFill>
        <p:spPr>
          <a:xfrm>
            <a:off x="8660209" y="42228"/>
            <a:ext cx="3531792" cy="1250124"/>
          </a:xfrm>
          <a:prstGeom prst="rect">
            <a:avLst/>
          </a:prstGeom>
        </p:spPr>
      </p:pic>
      <p:sp>
        <p:nvSpPr>
          <p:cNvPr id="9" name="ZoneTexte 8">
            <a:extLst>
              <a:ext uri="{FF2B5EF4-FFF2-40B4-BE49-F238E27FC236}">
                <a16:creationId xmlns:a16="http://schemas.microsoft.com/office/drawing/2014/main" id="{C10D27A8-5C01-D643-8C0D-10B0EA43B84D}"/>
              </a:ext>
            </a:extLst>
          </p:cNvPr>
          <p:cNvSpPr txBox="1"/>
          <p:nvPr userDrawn="1"/>
        </p:nvSpPr>
        <p:spPr>
          <a:xfrm>
            <a:off x="-175260" y="1291244"/>
            <a:ext cx="1185976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IFE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ONG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EARNING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TRANSVERSALIS</a:t>
            </a:r>
            <a:endParaRPr kumimoji="0" lang="fr-FR" sz="54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F816C567-C908-0C4E-A256-01E302FFBE5C}"/>
              </a:ext>
            </a:extLst>
          </p:cNvPr>
          <p:cNvPicPr>
            <a:picLocks noChangeAspect="1"/>
          </p:cNvPicPr>
          <p:nvPr userDrawn="1"/>
        </p:nvPicPr>
        <p:blipFill>
          <a:blip r:embed="rId4"/>
          <a:stretch>
            <a:fillRect/>
          </a:stretch>
        </p:blipFill>
        <p:spPr>
          <a:xfrm>
            <a:off x="9982200" y="1646825"/>
            <a:ext cx="1260602" cy="1413604"/>
          </a:xfrm>
          <a:prstGeom prst="rect">
            <a:avLst/>
          </a:prstGeom>
        </p:spPr>
      </p:pic>
      <p:sp>
        <p:nvSpPr>
          <p:cNvPr id="14" name="ZoneTexte 13">
            <a:extLst>
              <a:ext uri="{FF2B5EF4-FFF2-40B4-BE49-F238E27FC236}">
                <a16:creationId xmlns:a16="http://schemas.microsoft.com/office/drawing/2014/main" id="{0CEB63AC-2B32-5F42-9592-2E65AB120E58}"/>
              </a:ext>
            </a:extLst>
          </p:cNvPr>
          <p:cNvSpPr txBox="1"/>
          <p:nvPr userDrawn="1"/>
        </p:nvSpPr>
        <p:spPr>
          <a:xfrm>
            <a:off x="332232" y="3570427"/>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7408B"/>
                </a:solidFill>
                <a:effectLst/>
                <a:uLnTx/>
                <a:uFillTx/>
                <a:latin typeface="Calibri" panose="020F0502020204030204"/>
                <a:ea typeface="+mn-ea"/>
                <a:cs typeface="+mn-cs"/>
              </a:rPr>
              <a:t>Harmoniser et renforcer les pratiques de Formation Tout au Long de la Vie dans l’espace transfrontalier </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Espagne</a:t>
            </a: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-France-</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Andorre</a:t>
            </a:r>
            <a:endPar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856F293C-A247-8F48-A3E3-5DDF112864AF}"/>
              </a:ext>
            </a:extLst>
          </p:cNvPr>
          <p:cNvSpPr txBox="1"/>
          <p:nvPr userDrawn="1"/>
        </p:nvSpPr>
        <p:spPr>
          <a:xfrm>
            <a:off x="332232" y="4780688"/>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Armonizar y reforzar los procedimientos de la formación a lo largo de la vida en el espacio transfronterizo Francia – España - Andorra</a:t>
            </a:r>
          </a:p>
        </p:txBody>
      </p:sp>
    </p:spTree>
    <p:extLst>
      <p:ext uri="{BB962C8B-B14F-4D97-AF65-F5344CB8AC3E}">
        <p14:creationId xmlns:p14="http://schemas.microsoft.com/office/powerpoint/2010/main" val="754688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0B4D4-27F3-BA40-AB7E-34AAEC92A369}"/>
              </a:ext>
            </a:extLst>
          </p:cNvPr>
          <p:cNvSpPr>
            <a:spLocks noGrp="1"/>
          </p:cNvSpPr>
          <p:nvPr>
            <p:ph type="title"/>
          </p:nvPr>
        </p:nvSpPr>
        <p:spPr>
          <a:xfrm>
            <a:off x="1447800" y="218821"/>
            <a:ext cx="6147816" cy="1325563"/>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97446702-3702-CF47-BC6A-9C327B4C18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8ED569B-F81E-BC47-AB45-0FE971EE42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43BB328-77A9-E746-9C9D-D3803374D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2707325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7B4A3-BF05-BB49-8FD4-4C057A5225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DD3BF9-C62F-C54B-9882-28E06325053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B94A5BDB-2089-FA4C-8A32-C93AA8A839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8" name="Image 7">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253015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4553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DF126-FA45-B54D-9432-3EEB0B4954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9CA2FE-2023-9440-BF39-BA5E75DF5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EE3398-432A-F942-9667-46A3385134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D792E8F-51D0-9740-B34F-F616AA7257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389DC94-189C-AC43-AB50-F14B7B097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350779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A5046-9632-2D45-8D16-709A048D29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3B5DEB-A850-6B4F-9C85-205D22BCEF2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0D0F71B-A420-D047-A906-E6B8493CF60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EFE26FC-5B31-AC4C-B9AC-1FC50AB2BB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2D685DCF-E7C3-A845-9B12-DFAFA5909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3810F5AD-996C-E040-8E54-CD3352F9A6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24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5C4BF-3ECA-1742-B89F-70A2480C8B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4DC1CC-F32A-5642-B2F7-D6D9B2265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55F2D16-40F6-C94A-978F-A4F7E97AAFF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1991DDB-60E9-EA4F-B8EA-5D75AE4DC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7187641-C8B6-E24A-AC53-D8553C30E180}"/>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301BF02-C250-BC40-A54C-046A3EA915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0FC2C791-9F70-EC4A-9578-5EF6A16F96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FECC31F-7B3F-2448-917B-C86AEAB1C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729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69C26-30EE-3143-8A81-C97F060E01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465A70-A481-6A48-AE6B-8B64906C66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00CEEC20-2F5E-FC43-9F34-E93D2B6185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10F747C2-AC3C-8444-B7EF-82B9475B9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634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DD3CCB-D55A-7446-A9F0-085BD8EEA4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AA378573-C60A-C547-B64D-0FC327B972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7F6A1940-B7E6-0F4C-AE78-72F62376A0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433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19659-BC8C-FC40-AA8E-2314A10E9E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89AE86-8119-2645-BF08-6DEA96F65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ED0A2860-B726-4E45-B3BE-017F82894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50282D2-C43F-7840-A220-5A43CD98BE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C734490-11B1-1D43-A1D9-0ADB749DA8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0D96C5F-E568-7345-B3ED-737935231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24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457A6-4981-DB4F-AED5-7F301B5C3D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7F32AC5-C66D-074D-8190-1778BC9C8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5AA2E2-A276-554F-A67B-DABED6AB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9D63EEC-B051-DE44-B2DC-2DC3229F2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8865C136-4888-9A4B-9259-DCFB35162B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E56763B3-CAC2-974C-81A9-517905996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16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3A55D-63C0-BF43-988F-489E4777FA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A3E4C0-90B0-DB40-8CC3-8642EF71B20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8427638-2575-0641-B31D-19C954C56E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4B183B0-1E75-4F46-933A-D16CFF64E0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404EED4-886A-1247-9400-9E9B12C2A1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981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30BBFD-1C0D-5642-9E71-D139C4C5E2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8E71D9-5A96-7B4D-91AE-387759818A0B}"/>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F19E263-14A4-7048-AB83-7CED588DCB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266752D7-0F32-BE4C-ABE4-02CD744B15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A96AC215-C42B-E147-86C6-B45619D47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45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86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8119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07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358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292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3859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14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61166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A0E18C-5AAF-B74C-B6F0-61315A9D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A4B1E8-3139-1E48-98F5-BB23940F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EB9B1C4-7C48-2E41-803F-8219D9D8A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69FFBA8-1ACC-8944-AF7B-44603F6B6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DA9B100C-6F19-D543-9D2C-18C7EF5325C5}"/>
              </a:ext>
            </a:extLst>
          </p:cNvPr>
          <p:cNvSpPr>
            <a:spLocks noGrp="1"/>
          </p:cNvSpPr>
          <p:nvPr>
            <p:ph type="sldNum" sz="quarter" idx="4"/>
          </p:nvPr>
        </p:nvSpPr>
        <p:spPr>
          <a:xfrm>
            <a:off x="990600" y="53586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F6926E75-C6D2-7247-B7AC-0F2BAD8F88EE}"/>
              </a:ext>
            </a:extLst>
          </p:cNvPr>
          <p:cNvPicPr>
            <a:picLocks noChangeAspect="1"/>
          </p:cNvPicPr>
          <p:nvPr userDrawn="1"/>
        </p:nvPicPr>
        <p:blipFill>
          <a:blip r:embed="rId15"/>
          <a:stretch>
            <a:fillRect/>
          </a:stretch>
        </p:blipFill>
        <p:spPr>
          <a:xfrm>
            <a:off x="5693664" y="6296454"/>
            <a:ext cx="6498336" cy="542885"/>
          </a:xfrm>
          <a:prstGeom prst="rect">
            <a:avLst/>
          </a:prstGeom>
        </p:spPr>
      </p:pic>
    </p:spTree>
    <p:extLst>
      <p:ext uri="{BB962C8B-B14F-4D97-AF65-F5344CB8AC3E}">
        <p14:creationId xmlns:p14="http://schemas.microsoft.com/office/powerpoint/2010/main" val="9518280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web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1D567-527A-4570-A0DA-16D3A0F2116A}"/>
              </a:ext>
            </a:extLst>
          </p:cNvPr>
          <p:cNvSpPr/>
          <p:nvPr/>
        </p:nvSpPr>
        <p:spPr>
          <a:xfrm>
            <a:off x="389466" y="6256458"/>
            <a:ext cx="57573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rPr>
              <a:t>Fonds Européen de Développement Régional (FEDER)</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27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858966" y="330003"/>
            <a:ext cx="8265852" cy="800233"/>
          </a:xfrm>
        </p:spPr>
        <p:txBody>
          <a:bodyPr>
            <a:normAutofit/>
          </a:bodyPr>
          <a:lstStyle/>
          <a:p>
            <a:pPr algn="ctr"/>
            <a:r>
              <a:rPr lang="fr-FR" b="1" dirty="0"/>
              <a:t>L’organisation de l’apprentissage</a:t>
            </a:r>
          </a:p>
        </p:txBody>
      </p:sp>
      <p:pic>
        <p:nvPicPr>
          <p:cNvPr id="15364" name="Picture 4" descr="Le Medef, la CPME et l'U2P reconnues comme organisations patronales  représentatives">
            <a:extLst>
              <a:ext uri="{FF2B5EF4-FFF2-40B4-BE49-F238E27FC236}">
                <a16:creationId xmlns:a16="http://schemas.microsoft.com/office/drawing/2014/main" id="{5DBA2FBB-228A-5441-86AE-1F0EB8ADAA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17" y="4791742"/>
            <a:ext cx="2007368" cy="117932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3470031" y="1409833"/>
            <a:ext cx="5803970" cy="4631529"/>
          </a:xfrm>
        </p:spPr>
        <p:txBody>
          <a:bodyPr>
            <a:normAutofit/>
          </a:bodyPr>
          <a:lstStyle/>
          <a:p>
            <a:pPr algn="just">
              <a:lnSpc>
                <a:spcPct val="90000"/>
              </a:lnSpc>
            </a:pPr>
            <a:r>
              <a:rPr lang="fr-FR" sz="1500" dirty="0">
                <a:solidFill>
                  <a:schemeClr val="tx1"/>
                </a:solidFill>
              </a:rPr>
              <a:t>Le rôle de </a:t>
            </a:r>
            <a:r>
              <a:rPr lang="fr-FR" sz="1500" b="1" dirty="0">
                <a:solidFill>
                  <a:schemeClr val="tx1"/>
                </a:solidFill>
              </a:rPr>
              <a:t>l’entreprise</a:t>
            </a:r>
            <a:r>
              <a:rPr lang="fr-FR" sz="1500" dirty="0">
                <a:solidFill>
                  <a:schemeClr val="tx1"/>
                </a:solidFill>
              </a:rPr>
              <a:t> : l’entreprise a pour rôle principal de prendre en charge la formation d’un apprenti et doit fournir une formation de qualité. Elle réalise ses obligations dans le cadre d’un contrat d’apprentissage.</a:t>
            </a:r>
          </a:p>
          <a:p>
            <a:pPr marL="0" indent="0" algn="just">
              <a:lnSpc>
                <a:spcPct val="90000"/>
              </a:lnSpc>
              <a:buNone/>
            </a:pPr>
            <a:endParaRPr lang="fr-FR" sz="1500" dirty="0">
              <a:solidFill>
                <a:schemeClr val="tx1"/>
              </a:solidFill>
            </a:endParaRPr>
          </a:p>
          <a:p>
            <a:pPr algn="just">
              <a:lnSpc>
                <a:spcPct val="90000"/>
              </a:lnSpc>
            </a:pPr>
            <a:r>
              <a:rPr lang="fr-FR" sz="1500" dirty="0">
                <a:solidFill>
                  <a:schemeClr val="tx1"/>
                </a:solidFill>
              </a:rPr>
              <a:t>Le rôle des </a:t>
            </a:r>
            <a:r>
              <a:rPr lang="fr-FR" sz="1500" b="1" dirty="0">
                <a:solidFill>
                  <a:schemeClr val="tx1"/>
                </a:solidFill>
              </a:rPr>
              <a:t>professions</a:t>
            </a:r>
            <a:r>
              <a:rPr lang="fr-FR" sz="1500" dirty="0">
                <a:solidFill>
                  <a:schemeClr val="tx1"/>
                </a:solidFill>
              </a:rPr>
              <a:t> :</a:t>
            </a:r>
          </a:p>
          <a:p>
            <a:pPr marL="0" indent="0" algn="just">
              <a:lnSpc>
                <a:spcPct val="90000"/>
              </a:lnSpc>
              <a:buNone/>
            </a:pPr>
            <a:endParaRPr lang="fr-FR" sz="1500" dirty="0">
              <a:solidFill>
                <a:schemeClr val="tx1"/>
              </a:solidFill>
            </a:endParaRPr>
          </a:p>
          <a:p>
            <a:pPr lvl="1" algn="just">
              <a:lnSpc>
                <a:spcPct val="90000"/>
              </a:lnSpc>
            </a:pPr>
            <a:r>
              <a:rPr lang="fr-FR" sz="1500" dirty="0">
                <a:solidFill>
                  <a:schemeClr val="tx1"/>
                </a:solidFill>
              </a:rPr>
              <a:t>Les </a:t>
            </a:r>
            <a:r>
              <a:rPr lang="fr-FR" sz="1500" b="1" dirty="0">
                <a:solidFill>
                  <a:schemeClr val="tx1"/>
                </a:solidFill>
              </a:rPr>
              <a:t>chambres consulaires, </a:t>
            </a:r>
            <a:r>
              <a:rPr lang="fr-FR" sz="1500" dirty="0">
                <a:solidFill>
                  <a:schemeClr val="tx1"/>
                </a:solidFill>
              </a:rPr>
              <a:t>à savoir CCI, CMA et CA (représentant les acteurs du secteur privé) adressent à la commission départementale de l’emploi et de l’insertion des </a:t>
            </a:r>
            <a:r>
              <a:rPr lang="fr-FR" sz="1500" b="1" dirty="0">
                <a:solidFill>
                  <a:schemeClr val="tx1"/>
                </a:solidFill>
              </a:rPr>
              <a:t>avis</a:t>
            </a:r>
            <a:r>
              <a:rPr lang="fr-FR" sz="1500" dirty="0">
                <a:solidFill>
                  <a:schemeClr val="tx1"/>
                </a:solidFill>
              </a:rPr>
              <a:t> sur l’apprentissage dans le département (C. trav., art. D. 6211-3) ;</a:t>
            </a:r>
          </a:p>
          <a:p>
            <a:pPr marL="457200" lvl="1" indent="0" algn="just">
              <a:lnSpc>
                <a:spcPct val="90000"/>
              </a:lnSpc>
              <a:buNone/>
            </a:pPr>
            <a:endParaRPr lang="fr-FR" sz="1500" dirty="0">
              <a:solidFill>
                <a:schemeClr val="tx1"/>
              </a:solidFill>
            </a:endParaRPr>
          </a:p>
          <a:p>
            <a:pPr lvl="1" algn="just">
              <a:lnSpc>
                <a:spcPct val="90000"/>
              </a:lnSpc>
            </a:pPr>
            <a:r>
              <a:rPr lang="fr-FR" sz="1500" dirty="0">
                <a:solidFill>
                  <a:schemeClr val="tx1"/>
                </a:solidFill>
              </a:rPr>
              <a:t>Les </a:t>
            </a:r>
            <a:r>
              <a:rPr lang="fr-FR" sz="1500" b="1" dirty="0">
                <a:solidFill>
                  <a:schemeClr val="tx1"/>
                </a:solidFill>
              </a:rPr>
              <a:t>organisations syndicales d’employeurs </a:t>
            </a:r>
            <a:r>
              <a:rPr lang="fr-FR" sz="1500" dirty="0">
                <a:solidFill>
                  <a:schemeClr val="tx1"/>
                </a:solidFill>
              </a:rPr>
              <a:t>se réunissent tous les trois ans pour négocier sur les priorités, les objectifs et les moyens de la formation professionnelle et sur la valorisation de la fonction du maître d’apprentissage (C. trav., art. L. 2241-14).</a:t>
            </a:r>
          </a:p>
        </p:txBody>
      </p:sp>
      <p:pic>
        <p:nvPicPr>
          <p:cNvPr id="15362" name="Picture 2" descr="Chambres consulaires - Tribunal mixte de commerce / Élections / Politiques  publiques / Accueil - Les services de l'État en Guadeloupe">
            <a:extLst>
              <a:ext uri="{FF2B5EF4-FFF2-40B4-BE49-F238E27FC236}">
                <a16:creationId xmlns:a16="http://schemas.microsoft.com/office/drawing/2014/main" id="{3EC14F0D-EB12-E044-85C7-7B1AD5DDBA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556" y="3379766"/>
            <a:ext cx="1348070" cy="113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34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864903" y="199292"/>
            <a:ext cx="8596668" cy="726831"/>
          </a:xfrm>
        </p:spPr>
        <p:txBody>
          <a:bodyPr anchor="t">
            <a:normAutofit/>
          </a:bodyPr>
          <a:lstStyle/>
          <a:p>
            <a:pPr algn="ctr"/>
            <a:r>
              <a:rPr lang="fr-FR" b="1" dirty="0"/>
              <a:t>L’organisation de l’apprentissage</a:t>
            </a:r>
          </a:p>
        </p:txBody>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457200" y="926123"/>
            <a:ext cx="5638800" cy="5732585"/>
          </a:xfrm>
        </p:spPr>
        <p:txBody>
          <a:bodyPr>
            <a:normAutofit lnSpcReduction="10000"/>
          </a:bodyPr>
          <a:lstStyle/>
          <a:p>
            <a:pPr algn="just">
              <a:lnSpc>
                <a:spcPct val="90000"/>
              </a:lnSpc>
            </a:pPr>
            <a:r>
              <a:rPr lang="fr-FR" sz="1600" dirty="0">
                <a:solidFill>
                  <a:schemeClr val="tx1"/>
                </a:solidFill>
              </a:rPr>
              <a:t>Le rôle du </a:t>
            </a:r>
            <a:r>
              <a:rPr lang="fr-FR" sz="1600" b="1" dirty="0">
                <a:solidFill>
                  <a:schemeClr val="tx1"/>
                </a:solidFill>
              </a:rPr>
              <a:t>centre de formation d’apprentis</a:t>
            </a:r>
            <a:r>
              <a:rPr lang="fr-FR" sz="1600" dirty="0">
                <a:solidFill>
                  <a:schemeClr val="tx1"/>
                </a:solidFill>
              </a:rPr>
              <a:t> (CFA) : a pour mission de dispenser aux jeunes travailleurs titulaires d’un contrat d’apprentissage une formation générale associée à une formation technologique et pratique qui complète la formation. Ils ont plusieurs missions (C. trav., art. L. 6231-2), notamment :</a:t>
            </a:r>
          </a:p>
          <a:p>
            <a:pPr lvl="1" algn="just">
              <a:lnSpc>
                <a:spcPct val="90000"/>
              </a:lnSpc>
            </a:pPr>
            <a:r>
              <a:rPr lang="fr-FR" dirty="0">
                <a:solidFill>
                  <a:schemeClr val="tx1"/>
                </a:solidFill>
              </a:rPr>
              <a:t>l’accompagnement des personnes souhaitant s’orienter ou se réorienter par la voie de l’apprentissage ;</a:t>
            </a:r>
          </a:p>
          <a:p>
            <a:pPr lvl="1" algn="just">
              <a:lnSpc>
                <a:spcPct val="90000"/>
              </a:lnSpc>
            </a:pPr>
            <a:r>
              <a:rPr lang="fr-FR" dirty="0">
                <a:solidFill>
                  <a:schemeClr val="tx1"/>
                </a:solidFill>
              </a:rPr>
              <a:t>L’appui des postulants à l’apprentissage dans la recherche d’un employeur ;</a:t>
            </a:r>
          </a:p>
          <a:p>
            <a:pPr lvl="1" algn="just">
              <a:lnSpc>
                <a:spcPct val="90000"/>
              </a:lnSpc>
            </a:pPr>
            <a:r>
              <a:rPr lang="fr-FR" dirty="0">
                <a:solidFill>
                  <a:schemeClr val="tx1"/>
                </a:solidFill>
              </a:rPr>
              <a:t>L’information des apprentis de leurs droits et devoirs ;</a:t>
            </a:r>
          </a:p>
          <a:p>
            <a:pPr lvl="1" algn="just">
              <a:lnSpc>
                <a:spcPct val="90000"/>
              </a:lnSpc>
            </a:pPr>
            <a:r>
              <a:rPr lang="fr-FR" dirty="0">
                <a:solidFill>
                  <a:schemeClr val="tx1"/>
                </a:solidFill>
              </a:rPr>
              <a:t>La possibilité pour les apprentis, en cas de rupture du contrat, de poursuivre leur formation pendant six mois ;</a:t>
            </a:r>
          </a:p>
          <a:p>
            <a:pPr lvl="1" algn="just">
              <a:lnSpc>
                <a:spcPct val="90000"/>
              </a:lnSpc>
            </a:pPr>
            <a:r>
              <a:rPr lang="fr-FR" dirty="0">
                <a:solidFill>
                  <a:schemeClr val="tx1"/>
                </a:solidFill>
              </a:rPr>
              <a:t>La sensibilisation des formateurs, des maîtres d’apprentissage et des apprentis sur la question de l’égalité entre les femmes et les hommes et sur la question de la mixité ;</a:t>
            </a:r>
          </a:p>
          <a:p>
            <a:pPr lvl="1" algn="just">
              <a:lnSpc>
                <a:spcPct val="90000"/>
              </a:lnSpc>
            </a:pPr>
            <a:r>
              <a:rPr lang="fr-FR" dirty="0">
                <a:solidFill>
                  <a:schemeClr val="tx1"/>
                </a:solidFill>
              </a:rPr>
              <a:t>L’encouragement de la mobilité nationale et de la mobilité internationale des apprentis ; </a:t>
            </a:r>
          </a:p>
          <a:p>
            <a:pPr lvl="1" algn="just">
              <a:lnSpc>
                <a:spcPct val="90000"/>
              </a:lnSpc>
            </a:pPr>
            <a:r>
              <a:rPr lang="fr-FR" dirty="0">
                <a:solidFill>
                  <a:schemeClr val="tx1"/>
                </a:solidFill>
              </a:rPr>
              <a:t>L’évaluation des compétences acquises par les apprentis.</a:t>
            </a:r>
          </a:p>
        </p:txBody>
      </p:sp>
      <p:pic>
        <p:nvPicPr>
          <p:cNvPr id="16386" name="Picture 2" descr="Collectif Apprentissage – les 5 CFA des P.-O. se regroupent">
            <a:extLst>
              <a:ext uri="{FF2B5EF4-FFF2-40B4-BE49-F238E27FC236}">
                <a16:creationId xmlns:a16="http://schemas.microsoft.com/office/drawing/2014/main" id="{63A3EB1F-4EAD-0A40-9D6D-54C238927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6035" y="2479404"/>
            <a:ext cx="3145536" cy="189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4365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en-US" sz="4200" b="1" u="sng" kern="1200" dirty="0">
                <a:solidFill>
                  <a:schemeClr val="accent1"/>
                </a:solidFill>
                <a:latin typeface="+mj-lt"/>
                <a:ea typeface="+mj-ea"/>
                <a:cs typeface="+mj-cs"/>
              </a:rPr>
              <a:t>Partie 1</a:t>
            </a:r>
            <a:r>
              <a:rPr lang="en-US" sz="4200" kern="1200" dirty="0">
                <a:solidFill>
                  <a:schemeClr val="accent1"/>
                </a:solidFill>
                <a:latin typeface="+mj-lt"/>
                <a:ea typeface="+mj-ea"/>
                <a:cs typeface="+mj-cs"/>
              </a:rPr>
              <a:t/>
            </a:r>
            <a:br>
              <a:rPr lang="en-US" sz="4200" kern="1200" dirty="0">
                <a:solidFill>
                  <a:schemeClr val="accent1"/>
                </a:solidFill>
                <a:latin typeface="+mj-lt"/>
                <a:ea typeface="+mj-ea"/>
                <a:cs typeface="+mj-cs"/>
              </a:rPr>
            </a:br>
            <a:r>
              <a:rPr lang="en-US" sz="4200" kern="1200" dirty="0">
                <a:solidFill>
                  <a:schemeClr val="accent1"/>
                </a:solidFill>
                <a:latin typeface="+mj-lt"/>
                <a:ea typeface="+mj-ea"/>
                <a:cs typeface="+mj-cs"/>
              </a:rPr>
              <a:t>La conclusion du contrat d’apprentissage</a:t>
            </a:r>
          </a:p>
        </p:txBody>
      </p:sp>
      <p:sp>
        <p:nvSpPr>
          <p:cNvPr id="41" name="Isosceles Triangle 38">
            <a:extLst>
              <a:ext uri="{FF2B5EF4-FFF2-40B4-BE49-F238E27FC236}">
                <a16:creationId xmlns:a16="http://schemas.microsoft.com/office/drawing/2014/main" id="{5A7802B6-FF37-40CF-A7E2-6F2A0D9A9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Poignée de main">
            <a:extLst>
              <a:ext uri="{FF2B5EF4-FFF2-40B4-BE49-F238E27FC236}">
                <a16:creationId xmlns:a16="http://schemas.microsoft.com/office/drawing/2014/main" id="{32410C98-FE26-4C6C-9480-DCDA8ED3B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3332884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n-US" sz="3600" b="1" dirty="0"/>
              <a:t>Définition juridique du contrat d’apprentissage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429001" y="1930400"/>
            <a:ext cx="6171268" cy="4317999"/>
          </a:xfrm>
        </p:spPr>
        <p:txBody>
          <a:bodyPr vert="horz" lIns="91440" tIns="45720" rIns="91440" bIns="45720" rtlCol="0">
            <a:normAutofit fontScale="85000" lnSpcReduction="20000"/>
          </a:bodyPr>
          <a:lstStyle/>
          <a:p>
            <a:pPr algn="just">
              <a:lnSpc>
                <a:spcPct val="120000"/>
              </a:lnSpc>
              <a:buFont typeface="Wingdings 3" charset="2"/>
              <a:buChar char=""/>
            </a:pPr>
            <a:r>
              <a:rPr lang="en-US" sz="2400" dirty="0">
                <a:solidFill>
                  <a:schemeClr val="tx1"/>
                </a:solidFill>
              </a:rPr>
              <a:t> « Le contrat d'apprentissage est un contrat de travail de type particulier conclu entre un </a:t>
            </a:r>
            <a:r>
              <a:rPr lang="en-US" sz="2400" b="1" dirty="0">
                <a:solidFill>
                  <a:schemeClr val="tx1"/>
                </a:solidFill>
              </a:rPr>
              <a:t>apprenti</a:t>
            </a:r>
            <a:r>
              <a:rPr lang="en-US" sz="2400" dirty="0">
                <a:solidFill>
                  <a:schemeClr val="tx1"/>
                </a:solidFill>
              </a:rPr>
              <a:t> ou son représentant légal et un </a:t>
            </a:r>
            <a:r>
              <a:rPr lang="en-US" sz="2400" b="1" dirty="0">
                <a:solidFill>
                  <a:schemeClr val="tx1"/>
                </a:solidFill>
              </a:rPr>
              <a:t>employeur </a:t>
            </a:r>
            <a:r>
              <a:rPr lang="en-US" sz="2400" dirty="0">
                <a:solidFill>
                  <a:schemeClr val="tx1"/>
                </a:solidFill>
              </a:rPr>
              <a:t>(…) » (C. trav., art. L. 6221-1)</a:t>
            </a:r>
          </a:p>
          <a:p>
            <a:pPr algn="just">
              <a:lnSpc>
                <a:spcPct val="90000"/>
              </a:lnSpc>
            </a:pPr>
            <a:endParaRPr lang="en-US" sz="2400" dirty="0">
              <a:solidFill>
                <a:schemeClr val="tx1"/>
              </a:solidFill>
            </a:endParaRPr>
          </a:p>
          <a:p>
            <a:pPr algn="just">
              <a:lnSpc>
                <a:spcPct val="120000"/>
              </a:lnSpc>
              <a:buFont typeface="Wingdings 3" charset="2"/>
              <a:buChar char=""/>
            </a:pPr>
            <a:r>
              <a:rPr lang="en-US" sz="2400" dirty="0">
                <a:solidFill>
                  <a:schemeClr val="tx1"/>
                </a:solidFill>
              </a:rPr>
              <a:t> Pour que le contrat soit valable, des </a:t>
            </a:r>
            <a:r>
              <a:rPr lang="en-US" sz="2400" b="1" dirty="0">
                <a:solidFill>
                  <a:schemeClr val="tx1"/>
                </a:solidFill>
              </a:rPr>
              <a:t>conditions doivent être respectées </a:t>
            </a:r>
            <a:r>
              <a:rPr lang="en-US" sz="2400" dirty="0">
                <a:solidFill>
                  <a:schemeClr val="tx1"/>
                </a:solidFill>
              </a:rPr>
              <a:t>:</a:t>
            </a:r>
          </a:p>
          <a:p>
            <a:pPr marL="285750" indent="-285750" algn="just">
              <a:lnSpc>
                <a:spcPct val="120000"/>
              </a:lnSpc>
              <a:buFont typeface="Wingdings 3" charset="2"/>
              <a:buChar char=""/>
            </a:pPr>
            <a:r>
              <a:rPr lang="en-US" sz="2400" dirty="0">
                <a:solidFill>
                  <a:schemeClr val="tx1"/>
                </a:solidFill>
              </a:rPr>
              <a:t>Des </a:t>
            </a:r>
            <a:r>
              <a:rPr lang="en-US" sz="2400" b="1" dirty="0">
                <a:solidFill>
                  <a:schemeClr val="tx1"/>
                </a:solidFill>
              </a:rPr>
              <a:t>conditions de fond </a:t>
            </a:r>
            <a:r>
              <a:rPr lang="en-US" sz="2400" dirty="0">
                <a:solidFill>
                  <a:schemeClr val="tx1"/>
                </a:solidFill>
              </a:rPr>
              <a:t>(à savoir des conditions tenant aux parties contractantes) ;</a:t>
            </a:r>
          </a:p>
          <a:p>
            <a:pPr marL="285750" indent="-285750" algn="just">
              <a:lnSpc>
                <a:spcPct val="120000"/>
              </a:lnSpc>
              <a:buFont typeface="Wingdings 3" charset="2"/>
              <a:buChar char=""/>
            </a:pPr>
            <a:r>
              <a:rPr lang="en-US" sz="2400" dirty="0">
                <a:solidFill>
                  <a:schemeClr val="tx1"/>
                </a:solidFill>
              </a:rPr>
              <a:t>Des </a:t>
            </a:r>
            <a:r>
              <a:rPr lang="en-US" sz="2400" b="1" dirty="0">
                <a:solidFill>
                  <a:schemeClr val="tx1"/>
                </a:solidFill>
              </a:rPr>
              <a:t>conditions de forme </a:t>
            </a:r>
            <a:r>
              <a:rPr lang="en-US" sz="2400" dirty="0">
                <a:solidFill>
                  <a:schemeClr val="tx1"/>
                </a:solidFill>
              </a:rPr>
              <a:t>(à savoir des conditions tenant au contrat).</a:t>
            </a:r>
          </a:p>
          <a:p>
            <a:pPr algn="just">
              <a:lnSpc>
                <a:spcPct val="120000"/>
              </a:lnSpc>
              <a:buFont typeface="Wingdings 3" charset="2"/>
              <a:buChar char=""/>
            </a:pPr>
            <a:r>
              <a:rPr lang="en-US" sz="2400" dirty="0">
                <a:solidFill>
                  <a:schemeClr val="tx1"/>
                </a:solidFill>
              </a:rPr>
              <a:t> À défaut, le contrat peut être </a:t>
            </a:r>
            <a:r>
              <a:rPr lang="en-US" sz="2400" b="1" dirty="0">
                <a:solidFill>
                  <a:schemeClr val="tx1"/>
                </a:solidFill>
              </a:rPr>
              <a:t>annulé</a:t>
            </a:r>
            <a:r>
              <a:rPr lang="en-US" sz="2400" dirty="0">
                <a:solidFill>
                  <a:schemeClr val="tx1"/>
                </a:solidFill>
              </a:rPr>
              <a:t>.</a:t>
            </a:r>
          </a:p>
        </p:txBody>
      </p:sp>
    </p:spTree>
    <p:extLst>
      <p:ext uri="{BB962C8B-B14F-4D97-AF65-F5344CB8AC3E}">
        <p14:creationId xmlns:p14="http://schemas.microsoft.com/office/powerpoint/2010/main" val="3763876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5536734" y="257908"/>
            <a:ext cx="3831104" cy="1355739"/>
          </a:xfrm>
        </p:spPr>
        <p:txBody>
          <a:bodyPr vert="horz" lIns="91440" tIns="45720" rIns="91440" bIns="45720" rtlCol="0" anchor="t">
            <a:normAutofit/>
          </a:bodyPr>
          <a:lstStyle/>
          <a:p>
            <a:pPr algn="ctr">
              <a:lnSpc>
                <a:spcPct val="90000"/>
              </a:lnSpc>
            </a:pPr>
            <a:r>
              <a:rPr lang="en-US" sz="2800" b="1" dirty="0"/>
              <a:t>Les conditions de fond tenant à l’apprenti</a:t>
            </a:r>
          </a:p>
        </p:txBody>
      </p:sp>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4592708" y="1519977"/>
            <a:ext cx="4987669" cy="4986445"/>
          </a:xfrm>
        </p:spPr>
        <p:txBody>
          <a:bodyPr vert="horz" lIns="91440" tIns="45720" rIns="91440" bIns="45720" rtlCol="0">
            <a:normAutofit/>
          </a:bodyPr>
          <a:lstStyle/>
          <a:p>
            <a:pPr marL="285750" indent="-285750" algn="just">
              <a:lnSpc>
                <a:spcPct val="90000"/>
              </a:lnSpc>
              <a:buFont typeface="Wingdings 3" charset="2"/>
              <a:buChar char=""/>
            </a:pPr>
            <a:r>
              <a:rPr lang="en-US" sz="1600" b="1" dirty="0">
                <a:solidFill>
                  <a:schemeClr val="tx1"/>
                </a:solidFill>
              </a:rPr>
              <a:t>L’âge</a:t>
            </a:r>
            <a:r>
              <a:rPr lang="en-US" sz="1600" dirty="0">
                <a:solidFill>
                  <a:schemeClr val="tx1"/>
                </a:solidFill>
              </a:rPr>
              <a:t> : entre 16 ans et 29 ans révolus au jour de la conclusion du contrat (C. trav., art. L. 6222-1, al. 1).</a:t>
            </a:r>
          </a:p>
          <a:p>
            <a:pPr marL="742950" lvl="1" indent="-285750" algn="just">
              <a:lnSpc>
                <a:spcPct val="90000"/>
              </a:lnSpc>
              <a:buFont typeface="Wingdings 3" charset="2"/>
              <a:buChar char=""/>
            </a:pPr>
            <a:r>
              <a:rPr lang="en-US" dirty="0">
                <a:solidFill>
                  <a:schemeClr val="tx1"/>
                </a:solidFill>
              </a:rPr>
              <a:t>Attention, certaines </a:t>
            </a:r>
            <a:r>
              <a:rPr lang="en-US" b="1" dirty="0">
                <a:solidFill>
                  <a:schemeClr val="tx1"/>
                </a:solidFill>
              </a:rPr>
              <a:t>dérogations</a:t>
            </a:r>
            <a:r>
              <a:rPr lang="en-US" dirty="0">
                <a:solidFill>
                  <a:schemeClr val="tx1"/>
                </a:solidFill>
              </a:rPr>
              <a:t> existent, notamment si : </a:t>
            </a:r>
          </a:p>
          <a:p>
            <a:pPr marL="1200150" lvl="2" indent="-285750" algn="just">
              <a:lnSpc>
                <a:spcPct val="90000"/>
              </a:lnSpc>
              <a:buFont typeface="Wingdings 3" charset="2"/>
              <a:buChar char=""/>
            </a:pPr>
            <a:r>
              <a:rPr lang="en-US" sz="1600" dirty="0">
                <a:solidFill>
                  <a:schemeClr val="tx1"/>
                </a:solidFill>
              </a:rPr>
              <a:t>Le jeune âgé d’au moins 15 ans a effectué sa scolarité du premier cycle de l’enseignement secondaire ;</a:t>
            </a:r>
          </a:p>
          <a:p>
            <a:pPr marL="1200150" lvl="2" indent="-285750" algn="just">
              <a:lnSpc>
                <a:spcPct val="90000"/>
              </a:lnSpc>
              <a:buFont typeface="Wingdings 3" charset="2"/>
              <a:buChar char=""/>
            </a:pPr>
            <a:r>
              <a:rPr lang="en-US" sz="1600" dirty="0">
                <a:solidFill>
                  <a:schemeClr val="tx1"/>
                </a:solidFill>
              </a:rPr>
              <a:t>La </a:t>
            </a:r>
            <a:r>
              <a:rPr lang="en-US" sz="1600" dirty="0" err="1">
                <a:solidFill>
                  <a:schemeClr val="tx1"/>
                </a:solidFill>
              </a:rPr>
              <a:t>personne</a:t>
            </a:r>
            <a:r>
              <a:rPr lang="en-US" sz="1600" dirty="0">
                <a:solidFill>
                  <a:schemeClr val="tx1"/>
                </a:solidFill>
              </a:rPr>
              <a:t> </a:t>
            </a:r>
            <a:r>
              <a:rPr lang="en-US" sz="1600" dirty="0" err="1">
                <a:solidFill>
                  <a:schemeClr val="tx1"/>
                </a:solidFill>
              </a:rPr>
              <a:t>âgée</a:t>
            </a:r>
            <a:r>
              <a:rPr lang="en-US" sz="1600" dirty="0">
                <a:solidFill>
                  <a:schemeClr val="tx1"/>
                </a:solidFill>
              </a:rPr>
              <a:t> de plus de 29 ans a la </a:t>
            </a:r>
            <a:r>
              <a:rPr lang="en-US" sz="1600" dirty="0" err="1">
                <a:solidFill>
                  <a:schemeClr val="tx1"/>
                </a:solidFill>
              </a:rPr>
              <a:t>qualité</a:t>
            </a:r>
            <a:r>
              <a:rPr lang="en-US" sz="1600" dirty="0">
                <a:solidFill>
                  <a:schemeClr val="tx1"/>
                </a:solidFill>
              </a:rPr>
              <a:t> de travailleur </a:t>
            </a:r>
            <a:r>
              <a:rPr lang="en-US" sz="1600" dirty="0" err="1">
                <a:solidFill>
                  <a:schemeClr val="tx1"/>
                </a:solidFill>
              </a:rPr>
              <a:t>handicapé</a:t>
            </a:r>
            <a:r>
              <a:rPr lang="en-US" sz="1600" dirty="0">
                <a:solidFill>
                  <a:schemeClr val="tx1"/>
                </a:solidFill>
              </a:rPr>
              <a:t> ou de sportif de haut </a:t>
            </a:r>
            <a:r>
              <a:rPr lang="en-US" sz="1600" dirty="0" err="1">
                <a:solidFill>
                  <a:schemeClr val="tx1"/>
                </a:solidFill>
              </a:rPr>
              <a:t>niveau</a:t>
            </a:r>
            <a:r>
              <a:rPr lang="en-US" sz="1600" dirty="0">
                <a:solidFill>
                  <a:schemeClr val="tx1"/>
                </a:solidFill>
              </a:rPr>
              <a:t>.</a:t>
            </a:r>
          </a:p>
          <a:p>
            <a:pPr marL="285750" indent="-285750" algn="just">
              <a:lnSpc>
                <a:spcPct val="90000"/>
              </a:lnSpc>
              <a:buFont typeface="Wingdings 3" charset="2"/>
              <a:buChar char=""/>
            </a:pPr>
            <a:r>
              <a:rPr lang="en-US" sz="1600" dirty="0">
                <a:solidFill>
                  <a:schemeClr val="tx1"/>
                </a:solidFill>
              </a:rPr>
              <a:t>La </a:t>
            </a:r>
            <a:r>
              <a:rPr lang="en-US" sz="1600" b="1" dirty="0">
                <a:solidFill>
                  <a:schemeClr val="tx1"/>
                </a:solidFill>
              </a:rPr>
              <a:t>capacité civile </a:t>
            </a:r>
            <a:r>
              <a:rPr lang="en-US" sz="1600" dirty="0">
                <a:solidFill>
                  <a:schemeClr val="tx1"/>
                </a:solidFill>
              </a:rPr>
              <a:t>: majeur (18 ans) ou mineur </a:t>
            </a:r>
            <a:r>
              <a:rPr lang="en-US" sz="1600" dirty="0" err="1">
                <a:solidFill>
                  <a:schemeClr val="tx1"/>
                </a:solidFill>
              </a:rPr>
              <a:t>autorisé</a:t>
            </a:r>
            <a:r>
              <a:rPr lang="en-US" sz="1600" dirty="0">
                <a:solidFill>
                  <a:schemeClr val="tx1"/>
                </a:solidFill>
              </a:rPr>
              <a:t> par son représentant légal. Sont donc </a:t>
            </a:r>
            <a:r>
              <a:rPr lang="en-US" sz="1600" dirty="0" err="1">
                <a:solidFill>
                  <a:schemeClr val="tx1"/>
                </a:solidFill>
              </a:rPr>
              <a:t>exclus</a:t>
            </a:r>
            <a:r>
              <a:rPr lang="en-US" sz="1600" dirty="0">
                <a:solidFill>
                  <a:schemeClr val="tx1"/>
                </a:solidFill>
              </a:rPr>
              <a:t> les majeurs incapables (</a:t>
            </a:r>
            <a:r>
              <a:rPr lang="en-US" sz="1600" dirty="0" err="1">
                <a:solidFill>
                  <a:schemeClr val="tx1"/>
                </a:solidFill>
              </a:rPr>
              <a:t>tutelle</a:t>
            </a:r>
            <a:r>
              <a:rPr lang="en-US" sz="1600" dirty="0">
                <a:solidFill>
                  <a:schemeClr val="tx1"/>
                </a:solidFill>
              </a:rPr>
              <a:t>, </a:t>
            </a:r>
            <a:r>
              <a:rPr lang="en-US" sz="1600" dirty="0" err="1">
                <a:solidFill>
                  <a:schemeClr val="tx1"/>
                </a:solidFill>
              </a:rPr>
              <a:t>curatelle</a:t>
            </a:r>
            <a:r>
              <a:rPr lang="en-US" sz="1600" dirty="0">
                <a:solidFill>
                  <a:schemeClr val="tx1"/>
                </a:solidFill>
              </a:rPr>
              <a:t>, sauvegarde de justice).</a:t>
            </a:r>
          </a:p>
          <a:p>
            <a:pPr marL="285750" indent="-285750" algn="just">
              <a:lnSpc>
                <a:spcPct val="90000"/>
              </a:lnSpc>
              <a:buFont typeface="Wingdings 3" charset="2"/>
              <a:buChar char=""/>
            </a:pPr>
            <a:r>
              <a:rPr lang="en-US" sz="1600" dirty="0">
                <a:solidFill>
                  <a:schemeClr val="tx1"/>
                </a:solidFill>
              </a:rPr>
              <a:t>La </a:t>
            </a:r>
            <a:r>
              <a:rPr lang="en-US" sz="1600" b="1" dirty="0">
                <a:solidFill>
                  <a:schemeClr val="tx1"/>
                </a:solidFill>
              </a:rPr>
              <a:t>nationalité</a:t>
            </a:r>
            <a:r>
              <a:rPr lang="en-US" sz="1600" dirty="0">
                <a:solidFill>
                  <a:schemeClr val="tx1"/>
                </a:solidFill>
              </a:rPr>
              <a:t> : française ou étrangère avec autorisation de séjourner en France (titre de séjour obligatoire).</a:t>
            </a:r>
          </a:p>
        </p:txBody>
      </p:sp>
      <p:pic>
        <p:nvPicPr>
          <p:cNvPr id="2050" name="Picture 2" descr="Apprenti — Wikipédia">
            <a:extLst>
              <a:ext uri="{FF2B5EF4-FFF2-40B4-BE49-F238E27FC236}">
                <a16:creationId xmlns:a16="http://schemas.microsoft.com/office/drawing/2014/main" id="{6685727A-1893-D347-93BD-AD0E828A3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2" t="1868" r="12996" b="2012"/>
          <a:stretch/>
        </p:blipFill>
        <p:spPr bwMode="auto">
          <a:xfrm>
            <a:off x="-113730" y="0"/>
            <a:ext cx="4987669" cy="686880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47" name="Isosceles Triangle 146">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358754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67037" y="606879"/>
            <a:ext cx="5123515" cy="1015659"/>
          </a:xfrm>
        </p:spPr>
        <p:txBody>
          <a:bodyPr vert="horz" lIns="91440" tIns="45720" rIns="91440" bIns="45720" rtlCol="0">
            <a:normAutofit/>
          </a:bodyPr>
          <a:lstStyle/>
          <a:p>
            <a:pPr algn="ctr"/>
            <a:r>
              <a:rPr lang="en-US" sz="2800" b="1" dirty="0"/>
              <a:t>Les conditions de fond tenant à l’entreprise</a:t>
            </a:r>
          </a:p>
        </p:txBody>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492369" y="1811215"/>
            <a:ext cx="5433646" cy="466130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pitchFamily="2" charset="2"/>
              <a:buChar char="§"/>
            </a:pPr>
            <a:r>
              <a:rPr lang="fr-FR" sz="1600" b="1" dirty="0">
                <a:solidFill>
                  <a:schemeClr val="tx1"/>
                </a:solidFill>
              </a:rPr>
              <a:t>La déclaration préalable : </a:t>
            </a:r>
            <a:r>
              <a:rPr lang="fr-FR" sz="1600" dirty="0">
                <a:solidFill>
                  <a:schemeClr val="tx1"/>
                </a:solidFill>
              </a:rPr>
              <a:t>l’entreprise doit déclarer à l’autorité administrative qu’elle prend les mesures nécessaires à l’organisation de l’apprentissage et et qu’elle garantit que l’équipement de l’entreprise, les techniques utilisées, les conditions de travail, de santé et de sécurité sont de nature à permettre une formation satisfaisante </a:t>
            </a:r>
            <a:r>
              <a:rPr lang="fr-FR" sz="1600" b="1" dirty="0">
                <a:solidFill>
                  <a:schemeClr val="tx1"/>
                </a:solidFill>
              </a:rPr>
              <a:t>(C. trav., art. L. 6223-1, al. 1).</a:t>
            </a:r>
          </a:p>
          <a:p>
            <a:pPr marL="742950" lvl="1" indent="-285750" algn="just">
              <a:lnSpc>
                <a:spcPct val="90000"/>
              </a:lnSpc>
              <a:buFont typeface="Wingdings" pitchFamily="2" charset="2"/>
              <a:buChar char="§"/>
            </a:pPr>
            <a:r>
              <a:rPr lang="fr-FR" dirty="0">
                <a:solidFill>
                  <a:schemeClr val="tx1"/>
                </a:solidFill>
              </a:rPr>
              <a:t>La déclaration devient </a:t>
            </a:r>
            <a:r>
              <a:rPr lang="fr-FR" b="1" dirty="0">
                <a:solidFill>
                  <a:schemeClr val="tx1"/>
                </a:solidFill>
              </a:rPr>
              <a:t>caduque</a:t>
            </a:r>
            <a:r>
              <a:rPr lang="fr-FR" dirty="0">
                <a:solidFill>
                  <a:schemeClr val="tx1"/>
                </a:solidFill>
              </a:rPr>
              <a:t> en cas d’absence de conclusion d’un contrat d’apprentissage dans une période de cinq ans à compter de la déclaration.</a:t>
            </a:r>
          </a:p>
          <a:p>
            <a:pPr marL="742950" lvl="1" indent="-285750" algn="just">
              <a:lnSpc>
                <a:spcPct val="90000"/>
              </a:lnSpc>
              <a:buFont typeface="Wingdings" pitchFamily="2" charset="2"/>
              <a:buChar char="§"/>
            </a:pPr>
            <a:r>
              <a:rPr lang="fr-FR" dirty="0">
                <a:solidFill>
                  <a:schemeClr val="tx1"/>
                </a:solidFill>
              </a:rPr>
              <a:t>En cas de </a:t>
            </a:r>
            <a:r>
              <a:rPr lang="fr-FR" b="1" dirty="0">
                <a:solidFill>
                  <a:schemeClr val="tx1"/>
                </a:solidFill>
              </a:rPr>
              <a:t>méconnaissance</a:t>
            </a:r>
            <a:r>
              <a:rPr lang="fr-FR" dirty="0">
                <a:solidFill>
                  <a:schemeClr val="tx1"/>
                </a:solidFill>
              </a:rPr>
              <a:t> des règles relatives à l’apprentissage, le Préfet de département peut s’opposer à l’engagement d’apprentis par une entreprise (après signalement par l’inspection du travail ou le directeur de la DIRECCTE, devenue au 01/04/2021, la DREETS).</a:t>
            </a:r>
          </a:p>
        </p:txBody>
      </p:sp>
    </p:spTree>
    <p:extLst>
      <p:ext uri="{BB962C8B-B14F-4D97-AF65-F5344CB8AC3E}">
        <p14:creationId xmlns:p14="http://schemas.microsoft.com/office/powerpoint/2010/main" val="30539374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31868" y="247987"/>
            <a:ext cx="5123515" cy="1005275"/>
          </a:xfrm>
        </p:spPr>
        <p:txBody>
          <a:bodyPr vert="horz" lIns="91440" tIns="45720" rIns="91440" bIns="45720" rtlCol="0">
            <a:normAutofit/>
          </a:bodyPr>
          <a:lstStyle/>
          <a:p>
            <a:pPr algn="ctr"/>
            <a:r>
              <a:rPr lang="en-US" sz="2800" b="1" dirty="0"/>
              <a:t>Les conditions de fond tenant à l’entreprise</a:t>
            </a:r>
          </a:p>
        </p:txBody>
      </p:sp>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631868" y="1376355"/>
            <a:ext cx="5266992" cy="5233658"/>
          </a:xfrm>
        </p:spPr>
        <p:txBody>
          <a:bodyPr vert="horz" lIns="91440" tIns="45720" rIns="91440" bIns="45720" rtlCol="0">
            <a:noAutofit/>
          </a:bodyPr>
          <a:lstStyle/>
          <a:p>
            <a:pPr marL="285750" indent="-285750" algn="just">
              <a:lnSpc>
                <a:spcPct val="90000"/>
              </a:lnSpc>
              <a:buFont typeface="Wingdings" pitchFamily="2" charset="2"/>
              <a:buChar char="§"/>
            </a:pPr>
            <a:r>
              <a:rPr lang="fr-FR" sz="1600" b="1" dirty="0">
                <a:solidFill>
                  <a:schemeClr val="tx1"/>
                </a:solidFill>
              </a:rPr>
              <a:t>La désignation du maître d’apprentissage </a:t>
            </a:r>
            <a:r>
              <a:rPr lang="fr-FR" sz="1600" dirty="0">
                <a:solidFill>
                  <a:schemeClr val="tx1"/>
                </a:solidFill>
              </a:rPr>
              <a:t>: le maître d’apprentissage est l’homme-orchestre de l’apprentissage, il est responsable de la formation de l’apprenti et assume la fonction de tuteur (C. trav., art. L. 6223-5).</a:t>
            </a:r>
          </a:p>
          <a:p>
            <a:pPr marL="742950" lvl="1" indent="-285750" algn="just">
              <a:lnSpc>
                <a:spcPct val="90000"/>
              </a:lnSpc>
              <a:buFont typeface="Wingdings" pitchFamily="2" charset="2"/>
              <a:buChar char="§"/>
            </a:pPr>
            <a:r>
              <a:rPr lang="fr-FR" sz="1400" b="1" dirty="0">
                <a:solidFill>
                  <a:schemeClr val="tx1"/>
                </a:solidFill>
              </a:rPr>
              <a:t>Le maître d’apprentissage doit être salarié de l’entreprise</a:t>
            </a:r>
            <a:r>
              <a:rPr lang="fr-FR" sz="1400" dirty="0">
                <a:solidFill>
                  <a:schemeClr val="tx1"/>
                </a:solidFill>
              </a:rPr>
              <a:t>, volontaire, majeur et offrir toutes garanties de moralité.</a:t>
            </a:r>
          </a:p>
          <a:p>
            <a:pPr marL="742950" lvl="1" indent="-285750" algn="just">
              <a:lnSpc>
                <a:spcPct val="90000"/>
              </a:lnSpc>
              <a:buFont typeface="Wingdings" pitchFamily="2" charset="2"/>
              <a:buChar char="§"/>
            </a:pPr>
            <a:r>
              <a:rPr lang="fr-FR" sz="1400" b="1" dirty="0">
                <a:solidFill>
                  <a:schemeClr val="tx1"/>
                </a:solidFill>
              </a:rPr>
              <a:t>Le maître d’apprentissage doit avec des compétences professionnelles</a:t>
            </a:r>
            <a:r>
              <a:rPr lang="fr-FR" sz="1400" dirty="0">
                <a:solidFill>
                  <a:schemeClr val="tx1"/>
                </a:solidFill>
              </a:rPr>
              <a:t>, à savoir être titulaire d’un diplôme ou d’un titre relevant du domaine professionnel correspondant à la finalité du diplôme ou du titre préparé par l’apprenti ou justifiant de deux années d’exercice d’une activité professionnelle en rapport avec la qualification préparée par l’apprenti (C. trav., art. L. 6223-8-1).</a:t>
            </a:r>
          </a:p>
          <a:p>
            <a:pPr marL="285750" indent="-285750" algn="just">
              <a:lnSpc>
                <a:spcPct val="90000"/>
              </a:lnSpc>
              <a:buFont typeface="Wingdings" pitchFamily="2" charset="2"/>
              <a:buChar char="§"/>
            </a:pPr>
            <a:r>
              <a:rPr lang="fr-FR" sz="1600" dirty="0">
                <a:solidFill>
                  <a:schemeClr val="tx1"/>
                </a:solidFill>
              </a:rPr>
              <a:t>Le </a:t>
            </a:r>
            <a:r>
              <a:rPr lang="fr-FR" sz="1600" b="1" dirty="0">
                <a:solidFill>
                  <a:schemeClr val="tx1"/>
                </a:solidFill>
              </a:rPr>
              <a:t>nombre maximal d’apprentis </a:t>
            </a:r>
            <a:r>
              <a:rPr lang="fr-FR" sz="1600" dirty="0">
                <a:solidFill>
                  <a:schemeClr val="tx1"/>
                </a:solidFill>
              </a:rPr>
              <a:t>pouvant être accueillis simultanément dans une entreprise est fixé à deux par maître d’apprentissage (C. trav., art. R. 6223-6).</a:t>
            </a:r>
          </a:p>
        </p:txBody>
      </p:sp>
    </p:spTree>
    <p:extLst>
      <p:ext uri="{BB962C8B-B14F-4D97-AF65-F5344CB8AC3E}">
        <p14:creationId xmlns:p14="http://schemas.microsoft.com/office/powerpoint/2010/main" val="173268313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333502" y="609600"/>
            <a:ext cx="8596668" cy="1320800"/>
          </a:xfrm>
        </p:spPr>
        <p:txBody>
          <a:bodyPr>
            <a:normAutofit/>
          </a:bodyPr>
          <a:lstStyle/>
          <a:p>
            <a:pPr algn="ctr"/>
            <a:r>
              <a:rPr lang="fr-FR" b="1" dirty="0"/>
              <a:t>Les conditions de forme du contrat d’apprentissage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333502" y="1930400"/>
            <a:ext cx="9712450" cy="4616703"/>
          </a:xfrm>
        </p:spPr>
        <p:txBody>
          <a:bodyPr>
            <a:normAutofit lnSpcReduction="10000"/>
          </a:bodyPr>
          <a:lstStyle/>
          <a:p>
            <a:pPr algn="just">
              <a:lnSpc>
                <a:spcPct val="90000"/>
              </a:lnSpc>
            </a:pPr>
            <a:r>
              <a:rPr lang="fr-FR" dirty="0">
                <a:solidFill>
                  <a:schemeClr val="tx1"/>
                </a:solidFill>
              </a:rPr>
              <a:t>Le contrat d’apprentissage est un contrat </a:t>
            </a:r>
            <a:r>
              <a:rPr lang="fr-FR" b="1" dirty="0">
                <a:solidFill>
                  <a:schemeClr val="tx1"/>
                </a:solidFill>
              </a:rPr>
              <a:t>solennel</a:t>
            </a:r>
            <a:r>
              <a:rPr lang="fr-FR" dirty="0">
                <a:solidFill>
                  <a:schemeClr val="tx1"/>
                </a:solidFill>
              </a:rPr>
              <a:t> (C. trav., art. L. 6222-4).</a:t>
            </a:r>
          </a:p>
          <a:p>
            <a:pPr algn="just">
              <a:lnSpc>
                <a:spcPct val="90000"/>
              </a:lnSpc>
            </a:pPr>
            <a:r>
              <a:rPr lang="fr-FR" dirty="0">
                <a:solidFill>
                  <a:schemeClr val="tx1"/>
                </a:solidFill>
              </a:rPr>
              <a:t>Le contrat d’apprentissage est un contrat </a:t>
            </a:r>
            <a:r>
              <a:rPr lang="fr-FR" b="1" dirty="0">
                <a:solidFill>
                  <a:schemeClr val="tx1"/>
                </a:solidFill>
              </a:rPr>
              <a:t>écrit</a:t>
            </a:r>
            <a:r>
              <a:rPr lang="fr-FR" dirty="0">
                <a:solidFill>
                  <a:schemeClr val="tx1"/>
                </a:solidFill>
              </a:rPr>
              <a:t> (C. trav., art. R. 6222-2, al. 1).</a:t>
            </a:r>
          </a:p>
          <a:p>
            <a:pPr algn="just">
              <a:lnSpc>
                <a:spcPct val="90000"/>
              </a:lnSpc>
            </a:pPr>
            <a:r>
              <a:rPr lang="fr-FR" dirty="0">
                <a:solidFill>
                  <a:schemeClr val="tx1"/>
                </a:solidFill>
              </a:rPr>
              <a:t>L’absence de conclusion, par écrit, d’un contrat d’apprentissage entraîne sa </a:t>
            </a:r>
            <a:r>
              <a:rPr lang="fr-FR" b="1" dirty="0">
                <a:solidFill>
                  <a:schemeClr val="tx1"/>
                </a:solidFill>
              </a:rPr>
              <a:t>nullité</a:t>
            </a:r>
            <a:r>
              <a:rPr lang="fr-FR" dirty="0">
                <a:solidFill>
                  <a:schemeClr val="tx1"/>
                </a:solidFill>
              </a:rPr>
              <a:t> (Soc., 13 déc. 2007, n° 06-45.343 ; Soc., 9 décembre 2010, n° 09-42.655).</a:t>
            </a:r>
          </a:p>
          <a:p>
            <a:pPr algn="just">
              <a:lnSpc>
                <a:spcPct val="90000"/>
              </a:lnSpc>
            </a:pPr>
            <a:r>
              <a:rPr lang="fr-FR" dirty="0">
                <a:solidFill>
                  <a:schemeClr val="tx1"/>
                </a:solidFill>
              </a:rPr>
              <a:t>Des </a:t>
            </a:r>
            <a:r>
              <a:rPr lang="fr-FR" b="1" dirty="0">
                <a:solidFill>
                  <a:schemeClr val="tx1"/>
                </a:solidFill>
              </a:rPr>
              <a:t>mentions obligatoires </a:t>
            </a:r>
            <a:r>
              <a:rPr lang="fr-FR" dirty="0">
                <a:solidFill>
                  <a:schemeClr val="tx1"/>
                </a:solidFill>
              </a:rPr>
              <a:t>doivent figurer dans le contrat d’apprentissage (C. trav., art. L. 6222-4 et R. 6222-5) : </a:t>
            </a:r>
          </a:p>
          <a:p>
            <a:pPr lvl="1" algn="just">
              <a:lnSpc>
                <a:spcPct val="90000"/>
              </a:lnSpc>
            </a:pPr>
            <a:r>
              <a:rPr lang="fr-FR" sz="1800" dirty="0">
                <a:solidFill>
                  <a:schemeClr val="tx1"/>
                </a:solidFill>
              </a:rPr>
              <a:t>Les noms et prénoms de l’employeur ou la dénomination de l’entreprise ;</a:t>
            </a:r>
          </a:p>
          <a:p>
            <a:pPr lvl="1" algn="just">
              <a:lnSpc>
                <a:spcPct val="90000"/>
              </a:lnSpc>
            </a:pPr>
            <a:r>
              <a:rPr lang="fr-FR" sz="1800" dirty="0">
                <a:solidFill>
                  <a:schemeClr val="tx1"/>
                </a:solidFill>
              </a:rPr>
              <a:t>L’effectif de l’entreprise ;</a:t>
            </a:r>
          </a:p>
          <a:p>
            <a:pPr lvl="1" algn="just">
              <a:lnSpc>
                <a:spcPct val="90000"/>
              </a:lnSpc>
            </a:pPr>
            <a:r>
              <a:rPr lang="fr-FR" sz="1800" dirty="0">
                <a:solidFill>
                  <a:schemeClr val="tx1"/>
                </a:solidFill>
              </a:rPr>
              <a:t>Le diplôme ou le titre préparé par l’apprenti ;</a:t>
            </a:r>
          </a:p>
          <a:p>
            <a:pPr lvl="1" algn="just">
              <a:lnSpc>
                <a:spcPct val="90000"/>
              </a:lnSpc>
            </a:pPr>
            <a:r>
              <a:rPr lang="fr-FR" sz="1800" dirty="0">
                <a:solidFill>
                  <a:schemeClr val="tx1"/>
                </a:solidFill>
              </a:rPr>
              <a:t>Les nom, prénom et date de naissance du maître d’apprentissage ;</a:t>
            </a:r>
          </a:p>
          <a:p>
            <a:pPr lvl="1" algn="just">
              <a:lnSpc>
                <a:spcPct val="90000"/>
              </a:lnSpc>
            </a:pPr>
            <a:r>
              <a:rPr lang="fr-FR" sz="1800" dirty="0">
                <a:solidFill>
                  <a:schemeClr val="tx1"/>
                </a:solidFill>
              </a:rPr>
              <a:t>L’attestation de l’employeur précisant que le maître d’apprentissage remplit les conditions de compétence professionnelle ;</a:t>
            </a:r>
          </a:p>
          <a:p>
            <a:pPr lvl="1" algn="just">
              <a:lnSpc>
                <a:spcPct val="90000"/>
              </a:lnSpc>
            </a:pPr>
            <a:r>
              <a:rPr lang="fr-FR" sz="1800" dirty="0">
                <a:solidFill>
                  <a:schemeClr val="tx1"/>
                </a:solidFill>
              </a:rPr>
              <a:t>La fixation de la date du début de l’apprentissage qui doit être au maximum dans les trois mois à compter du début du cycle du centre de formation.</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195601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333502" y="304801"/>
            <a:ext cx="8596668" cy="1320800"/>
          </a:xfrm>
        </p:spPr>
        <p:txBody>
          <a:bodyPr>
            <a:normAutofit/>
          </a:bodyPr>
          <a:lstStyle/>
          <a:p>
            <a:pPr algn="ctr"/>
            <a:r>
              <a:rPr lang="fr-FR" b="1" dirty="0"/>
              <a:t>Les conditions de forme du contrat d’apprentissage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333502" y="1625601"/>
            <a:ext cx="9877042" cy="5012944"/>
          </a:xfrm>
        </p:spPr>
        <p:txBody>
          <a:bodyPr>
            <a:normAutofit lnSpcReduction="10000"/>
          </a:bodyPr>
          <a:lstStyle/>
          <a:p>
            <a:pPr algn="just">
              <a:lnSpc>
                <a:spcPct val="90000"/>
              </a:lnSpc>
            </a:pPr>
            <a:r>
              <a:rPr lang="fr-FR" dirty="0">
                <a:solidFill>
                  <a:schemeClr val="tx1"/>
                </a:solidFill>
              </a:rPr>
              <a:t>Le contrat d’apprentissage doit faire l’objet d’un </a:t>
            </a:r>
            <a:r>
              <a:rPr lang="fr-FR" b="1" dirty="0">
                <a:solidFill>
                  <a:schemeClr val="tx1"/>
                </a:solidFill>
              </a:rPr>
              <a:t>dépôt </a:t>
            </a:r>
            <a:r>
              <a:rPr lang="fr-FR" dirty="0">
                <a:solidFill>
                  <a:schemeClr val="tx1"/>
                </a:solidFill>
              </a:rPr>
              <a:t>(C. trav., art. L. 6224-1).</a:t>
            </a:r>
          </a:p>
          <a:p>
            <a:pPr algn="just">
              <a:lnSpc>
                <a:spcPct val="90000"/>
              </a:lnSpc>
            </a:pPr>
            <a:r>
              <a:rPr lang="fr-FR" sz="1800" dirty="0">
                <a:solidFill>
                  <a:schemeClr val="tx1"/>
                </a:solidFill>
              </a:rPr>
              <a:t>Le dépôt permet à l’entreprise </a:t>
            </a:r>
            <a:r>
              <a:rPr lang="fr-FR" sz="1800" b="1" dirty="0">
                <a:solidFill>
                  <a:schemeClr val="tx1"/>
                </a:solidFill>
              </a:rPr>
              <a:t>d’obtenir les aides financières </a:t>
            </a:r>
            <a:r>
              <a:rPr lang="fr-FR" sz="1800" dirty="0">
                <a:solidFill>
                  <a:schemeClr val="tx1"/>
                </a:solidFill>
              </a:rPr>
              <a:t>accompagnant la conclusion du contrat d’apprentissage.</a:t>
            </a:r>
          </a:p>
          <a:p>
            <a:pPr algn="just">
              <a:lnSpc>
                <a:spcPct val="90000"/>
              </a:lnSpc>
            </a:pPr>
            <a:r>
              <a:rPr lang="fr-FR" sz="1800" dirty="0">
                <a:solidFill>
                  <a:schemeClr val="tx1"/>
                </a:solidFill>
              </a:rPr>
              <a:t>Dans les </a:t>
            </a:r>
            <a:r>
              <a:rPr lang="fr-FR" sz="1800" b="1" dirty="0">
                <a:solidFill>
                  <a:schemeClr val="tx1"/>
                </a:solidFill>
              </a:rPr>
              <a:t>cinq jours ouvrables </a:t>
            </a:r>
            <a:r>
              <a:rPr lang="fr-FR" sz="1800" dirty="0">
                <a:solidFill>
                  <a:schemeClr val="tx1"/>
                </a:solidFill>
              </a:rPr>
              <a:t>suivant le début de l’exécution du contrat d’apprentissage, l’employeur transmet ce contrat à l’opérateur de compétences.</a:t>
            </a:r>
          </a:p>
          <a:p>
            <a:pPr algn="just">
              <a:lnSpc>
                <a:spcPct val="90000"/>
              </a:lnSpc>
            </a:pPr>
            <a:r>
              <a:rPr lang="fr-FR" b="1" dirty="0">
                <a:solidFill>
                  <a:schemeClr val="tx1"/>
                </a:solidFill>
              </a:rPr>
              <a:t>L’opérateur de compétences </a:t>
            </a:r>
            <a:r>
              <a:rPr lang="fr-FR" dirty="0">
                <a:solidFill>
                  <a:schemeClr val="tx1"/>
                </a:solidFill>
              </a:rPr>
              <a:t>(OPCO), créé par la loi du 5 septembre 2018, a remplacé, depuis le 1</a:t>
            </a:r>
            <a:r>
              <a:rPr lang="fr-FR" baseline="30000" dirty="0">
                <a:solidFill>
                  <a:schemeClr val="tx1"/>
                </a:solidFill>
              </a:rPr>
              <a:t>er</a:t>
            </a:r>
            <a:r>
              <a:rPr lang="fr-FR" dirty="0">
                <a:solidFill>
                  <a:schemeClr val="tx1"/>
                </a:solidFill>
              </a:rPr>
              <a:t> janvier 2019, les organismes paritaires collecteurs agréés (OPCA). Il est chargé de financer la formation professionnelle en alternance, de favoriser la transition professionnelle des salariés et d’accompagner les petites entreprises et les salariés vers la formation.</a:t>
            </a:r>
          </a:p>
          <a:p>
            <a:pPr algn="just">
              <a:lnSpc>
                <a:spcPct val="90000"/>
              </a:lnSpc>
            </a:pPr>
            <a:r>
              <a:rPr lang="fr-FR" sz="1800" dirty="0">
                <a:solidFill>
                  <a:schemeClr val="tx1"/>
                </a:solidFill>
              </a:rPr>
              <a:t>Il existe 11 opérateurs de compétences qui représentent l’ensemble des branches professionnelles en France. </a:t>
            </a:r>
            <a:r>
              <a:rPr lang="fr-FR" dirty="0">
                <a:solidFill>
                  <a:schemeClr val="tx1"/>
                </a:solidFill>
              </a:rPr>
              <a:t>Toute entreprise est rattachée à un OPCO en fonction de son activité.</a:t>
            </a:r>
          </a:p>
          <a:p>
            <a:pPr algn="just">
              <a:lnSpc>
                <a:spcPct val="90000"/>
              </a:lnSpc>
            </a:pPr>
            <a:r>
              <a:rPr lang="fr-FR" sz="1800" dirty="0">
                <a:solidFill>
                  <a:schemeClr val="tx1"/>
                </a:solidFill>
              </a:rPr>
              <a:t>L’opérateur de compétences </a:t>
            </a:r>
            <a:r>
              <a:rPr lang="fr-FR" sz="1800" b="1" dirty="0">
                <a:solidFill>
                  <a:schemeClr val="tx1"/>
                </a:solidFill>
              </a:rPr>
              <a:t>se pro</a:t>
            </a:r>
            <a:r>
              <a:rPr lang="fr-FR" b="1" dirty="0">
                <a:solidFill>
                  <a:schemeClr val="tx1"/>
                </a:solidFill>
              </a:rPr>
              <a:t>nonce</a:t>
            </a:r>
            <a:r>
              <a:rPr lang="fr-FR" dirty="0">
                <a:solidFill>
                  <a:schemeClr val="tx1"/>
                </a:solidFill>
              </a:rPr>
              <a:t>, dans un délai de 20 jours à compter de la réception, </a:t>
            </a:r>
            <a:r>
              <a:rPr lang="fr-FR" b="1" dirty="0">
                <a:solidFill>
                  <a:schemeClr val="tx1"/>
                </a:solidFill>
              </a:rPr>
              <a:t>de la prise en charge financière</a:t>
            </a:r>
            <a:r>
              <a:rPr lang="fr-FR" dirty="0">
                <a:solidFill>
                  <a:schemeClr val="tx1"/>
                </a:solidFill>
              </a:rPr>
              <a:t>. Il vérifie le respect des conditions de fond et de forme du contrat d’apprentissage. En cas de méconnaissance d’une des conditions, il notifie aux parties et au centre de formation d’apprentis un refus de financement du contrat d’apprentissage (C. trav., art. D. 6224-2).</a:t>
            </a:r>
            <a:endParaRPr lang="fr-FR" sz="1800" dirty="0">
              <a:solidFill>
                <a:schemeClr val="tx1"/>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64714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en-US" sz="4200" b="1" u="sng" kern="1200" dirty="0">
                <a:solidFill>
                  <a:schemeClr val="accent1"/>
                </a:solidFill>
                <a:latin typeface="+mj-lt"/>
                <a:ea typeface="+mj-ea"/>
                <a:cs typeface="+mj-cs"/>
              </a:rPr>
              <a:t>Partie 2</a:t>
            </a:r>
            <a:r>
              <a:rPr lang="en-US" sz="4200" kern="1200" dirty="0">
                <a:solidFill>
                  <a:schemeClr val="accent1"/>
                </a:solidFill>
                <a:latin typeface="+mj-lt"/>
                <a:ea typeface="+mj-ea"/>
                <a:cs typeface="+mj-cs"/>
              </a:rPr>
              <a:t/>
            </a:r>
            <a:br>
              <a:rPr lang="en-US" sz="4200" kern="1200" dirty="0">
                <a:solidFill>
                  <a:schemeClr val="accent1"/>
                </a:solidFill>
                <a:latin typeface="+mj-lt"/>
                <a:ea typeface="+mj-ea"/>
                <a:cs typeface="+mj-cs"/>
              </a:rPr>
            </a:br>
            <a:r>
              <a:rPr lang="en-US" sz="4200" kern="1200" dirty="0">
                <a:solidFill>
                  <a:schemeClr val="accent1"/>
                </a:solidFill>
                <a:latin typeface="+mj-lt"/>
                <a:ea typeface="+mj-ea"/>
                <a:cs typeface="+mj-cs"/>
              </a:rPr>
              <a:t>L’exécution du contrat d’apprentissage</a:t>
            </a:r>
          </a:p>
        </p:txBody>
      </p:sp>
      <p:pic>
        <p:nvPicPr>
          <p:cNvPr id="16" name="Graphic 6" descr="Contrat avec un remplissage uni">
            <a:extLst>
              <a:ext uri="{FF2B5EF4-FFF2-40B4-BE49-F238E27FC236}">
                <a16:creationId xmlns:a16="http://schemas.microsoft.com/office/drawing/2014/main" id="{3B49E995-83EC-EF47-B5E7-8DC1FF1FD68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208645" y="1546154"/>
            <a:ext cx="3765692" cy="3765692"/>
          </a:xfrm>
          <a:prstGeom prst="rect">
            <a:avLst/>
          </a:prstGeom>
        </p:spPr>
      </p:pic>
    </p:spTree>
    <p:extLst>
      <p:ext uri="{BB962C8B-B14F-4D97-AF65-F5344CB8AC3E}">
        <p14:creationId xmlns:p14="http://schemas.microsoft.com/office/powerpoint/2010/main" val="23569435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1103086" y="2404534"/>
            <a:ext cx="8170917" cy="1646302"/>
          </a:xfrm>
        </p:spPr>
        <p:txBody>
          <a:bodyPr/>
          <a:lstStyle/>
          <a:p>
            <a:r>
              <a:rPr lang="fr-FR" sz="4400" u="sng" dirty="0"/>
              <a:t>Intervention</a:t>
            </a:r>
            <a:br>
              <a:rPr lang="fr-FR" sz="4400" u="sng" dirty="0"/>
            </a:br>
            <a:r>
              <a:rPr lang="fr-FR" b="1" dirty="0"/>
              <a:t>Le régime applicable au contrat d’apprentissage en France</a:t>
            </a:r>
          </a:p>
        </p:txBody>
      </p:sp>
      <p:sp>
        <p:nvSpPr>
          <p:cNvPr id="3" name="Sous-titre 2">
            <a:extLst>
              <a:ext uri="{FF2B5EF4-FFF2-40B4-BE49-F238E27FC236}">
                <a16:creationId xmlns:a16="http://schemas.microsoft.com/office/drawing/2014/main" id="{386DA310-D670-FD4F-A982-34886521A394}"/>
              </a:ext>
            </a:extLst>
          </p:cNvPr>
          <p:cNvSpPr>
            <a:spLocks noGrp="1"/>
          </p:cNvSpPr>
          <p:nvPr>
            <p:ph type="subTitle" idx="1"/>
          </p:nvPr>
        </p:nvSpPr>
        <p:spPr/>
        <p:txBody>
          <a:bodyPr>
            <a:normAutofit fontScale="92500" lnSpcReduction="10000"/>
          </a:bodyPr>
          <a:lstStyle/>
          <a:p>
            <a:r>
              <a:rPr lang="fr-FR" dirty="0"/>
              <a:t>M. Vincent BERGER</a:t>
            </a:r>
          </a:p>
          <a:p>
            <a:r>
              <a:rPr lang="fr-FR" dirty="0"/>
              <a:t>A.T.E.R. en droit privé (UPVD)</a:t>
            </a:r>
          </a:p>
          <a:p>
            <a:r>
              <a:rPr lang="fr-FR" dirty="0"/>
              <a:t>Centre du Droit Économique et du Développement Yves Serra (EA n° 4216)</a:t>
            </a:r>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3" y="2229735"/>
            <a:ext cx="2917997" cy="2917997"/>
          </a:xfrm>
          <a:prstGeom prst="rect">
            <a:avLst/>
          </a:prstGeom>
        </p:spPr>
      </p:pic>
      <p:pic>
        <p:nvPicPr>
          <p:cNvPr id="9" name="Image 8"/>
          <p:cNvPicPr>
            <a:picLocks noChangeAspect="1"/>
          </p:cNvPicPr>
          <p:nvPr/>
        </p:nvPicPr>
        <p:blipFill rotWithShape="1">
          <a:blip r:embed="rId6">
            <a:extLst>
              <a:ext uri="{28A0092B-C50C-407E-A947-70E740481C1C}">
                <a14:useLocalDpi xmlns:a14="http://schemas.microsoft.com/office/drawing/2010/main" val="0"/>
              </a:ext>
            </a:extLst>
          </a:blip>
          <a:srcRect l="49087" t="51444"/>
          <a:stretch/>
        </p:blipFill>
        <p:spPr>
          <a:xfrm>
            <a:off x="4724982" y="5388274"/>
            <a:ext cx="2739663" cy="1469726"/>
          </a:xfrm>
          <a:prstGeom prst="rect">
            <a:avLst/>
          </a:prstGeom>
        </p:spPr>
      </p:pic>
      <p:sp>
        <p:nvSpPr>
          <p:cNvPr id="10" name="Ellipse 9"/>
          <p:cNvSpPr/>
          <p:nvPr/>
        </p:nvSpPr>
        <p:spPr>
          <a:xfrm>
            <a:off x="5585454" y="5465911"/>
            <a:ext cx="1190446" cy="131445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5883466" y="5718715"/>
            <a:ext cx="422694" cy="138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necteur droit avec flèche 11"/>
          <p:cNvCxnSpPr/>
          <p:nvPr/>
        </p:nvCxnSpPr>
        <p:spPr>
          <a:xfrm flipH="1">
            <a:off x="6822342" y="5787726"/>
            <a:ext cx="1502775" cy="116458"/>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371559" y="5405528"/>
            <a:ext cx="3505522"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Interprétariat FR </a:t>
            </a: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rPr>
              <a:t>Interpretación FR </a:t>
            </a: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endParaRPr kumimoji="0" lang="fr-FR"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9189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n-US" sz="3600" b="1" dirty="0"/>
              <a:t>Définition juridique du contrat d’apprentissage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588327" y="1930401"/>
            <a:ext cx="6011941" cy="4565650"/>
          </a:xfrm>
        </p:spPr>
        <p:txBody>
          <a:bodyPr vert="horz" lIns="91440" tIns="45720" rIns="91440" bIns="45720" rtlCol="0">
            <a:normAutofit fontScale="70000" lnSpcReduction="20000"/>
          </a:bodyPr>
          <a:lstStyle/>
          <a:p>
            <a:pPr algn="just">
              <a:lnSpc>
                <a:spcPct val="120000"/>
              </a:lnSpc>
              <a:buFont typeface="Wingdings 3" charset="2"/>
              <a:buChar char=""/>
            </a:pPr>
            <a:r>
              <a:rPr lang="en-US" sz="2400" dirty="0">
                <a:solidFill>
                  <a:schemeClr val="tx1"/>
                </a:solidFill>
              </a:rPr>
              <a:t> “L’employeur s’engage, outre </a:t>
            </a:r>
            <a:r>
              <a:rPr lang="en-US" sz="2400" b="1" dirty="0">
                <a:solidFill>
                  <a:schemeClr val="tx1"/>
                </a:solidFill>
              </a:rPr>
              <a:t>le versement d’un salaire</a:t>
            </a:r>
            <a:r>
              <a:rPr lang="en-US" sz="2400" dirty="0">
                <a:solidFill>
                  <a:schemeClr val="tx1"/>
                </a:solidFill>
              </a:rPr>
              <a:t>, à assurer à l’apprenti </a:t>
            </a:r>
            <a:r>
              <a:rPr lang="en-US" sz="2400" b="1" dirty="0">
                <a:solidFill>
                  <a:schemeClr val="tx1"/>
                </a:solidFill>
              </a:rPr>
              <a:t>une formation professionnelle </a:t>
            </a:r>
            <a:r>
              <a:rPr lang="en-US" sz="2400" dirty="0">
                <a:solidFill>
                  <a:schemeClr val="tx1"/>
                </a:solidFill>
              </a:rPr>
              <a:t>complète, dispensée pour partie en entreprise et pour partie en centre de formation d’apprentis ou section d’apprentissage. L’apprenti s’oblige, en retour, en vue de sa formation, </a:t>
            </a:r>
            <a:r>
              <a:rPr lang="en-US" sz="2400" b="1" dirty="0">
                <a:solidFill>
                  <a:schemeClr val="tx1"/>
                </a:solidFill>
              </a:rPr>
              <a:t>à travailler pour cet employeur</a:t>
            </a:r>
            <a:r>
              <a:rPr lang="en-US" sz="2400" dirty="0">
                <a:solidFill>
                  <a:schemeClr val="tx1"/>
                </a:solidFill>
              </a:rPr>
              <a:t>, pendant la durée du contrat, et à suivre cette formation” (C. trav., art. L. 6221-1).</a:t>
            </a:r>
          </a:p>
          <a:p>
            <a:pPr algn="just">
              <a:lnSpc>
                <a:spcPct val="90000"/>
              </a:lnSpc>
              <a:buFont typeface="Wingdings 3" charset="2"/>
              <a:buChar char=""/>
            </a:pPr>
            <a:endParaRPr lang="en-US" sz="2400" dirty="0">
              <a:solidFill>
                <a:schemeClr val="tx1"/>
              </a:solidFill>
            </a:endParaRPr>
          </a:p>
          <a:p>
            <a:pPr algn="just">
              <a:lnSpc>
                <a:spcPct val="90000"/>
              </a:lnSpc>
              <a:buFont typeface="Wingdings 3" charset="2"/>
              <a:buChar char=""/>
            </a:pPr>
            <a:r>
              <a:rPr lang="en-US" sz="2400" dirty="0">
                <a:solidFill>
                  <a:schemeClr val="tx1"/>
                </a:solidFill>
              </a:rPr>
              <a:t> Le contrat formé, </a:t>
            </a:r>
            <a:r>
              <a:rPr lang="en-US" sz="2400" b="1" dirty="0">
                <a:solidFill>
                  <a:schemeClr val="tx1"/>
                </a:solidFill>
              </a:rPr>
              <a:t>des obligations réciproques </a:t>
            </a:r>
            <a:r>
              <a:rPr lang="en-US" sz="2400" dirty="0">
                <a:solidFill>
                  <a:schemeClr val="tx1"/>
                </a:solidFill>
              </a:rPr>
              <a:t>naissent :</a:t>
            </a:r>
          </a:p>
          <a:p>
            <a:pPr marL="742950" lvl="1" indent="-285750" algn="just">
              <a:lnSpc>
                <a:spcPct val="90000"/>
              </a:lnSpc>
              <a:buFont typeface="Wingdings 3" charset="2"/>
              <a:buChar char=""/>
            </a:pPr>
            <a:r>
              <a:rPr lang="en-US" sz="2300" dirty="0">
                <a:solidFill>
                  <a:schemeClr val="tx1"/>
                </a:solidFill>
              </a:rPr>
              <a:t>L’employeur doit former l’apprenti et verser un salaire ;</a:t>
            </a:r>
          </a:p>
          <a:p>
            <a:pPr marL="742950" lvl="1" indent="-285750" algn="just">
              <a:lnSpc>
                <a:spcPct val="90000"/>
              </a:lnSpc>
              <a:buFont typeface="Wingdings 3" charset="2"/>
              <a:buChar char=""/>
            </a:pPr>
            <a:r>
              <a:rPr lang="en-US" sz="2300" dirty="0">
                <a:solidFill>
                  <a:schemeClr val="tx1"/>
                </a:solidFill>
              </a:rPr>
              <a:t>L’apprenti doit travailler pour l’employeur et suivre la formation prévue au contrat ;</a:t>
            </a:r>
          </a:p>
          <a:p>
            <a:pPr lvl="1" algn="just">
              <a:lnSpc>
                <a:spcPct val="90000"/>
              </a:lnSpc>
            </a:pPr>
            <a:endParaRPr lang="en-US" sz="2300" dirty="0">
              <a:solidFill>
                <a:schemeClr val="tx1"/>
              </a:solidFill>
            </a:endParaRPr>
          </a:p>
          <a:p>
            <a:pPr marL="285750" indent="-285750" algn="just">
              <a:lnSpc>
                <a:spcPct val="90000"/>
              </a:lnSpc>
              <a:buFont typeface="Wingdings 3" charset="2"/>
              <a:buChar char=""/>
            </a:pPr>
            <a:r>
              <a:rPr lang="en-US" sz="2400" dirty="0">
                <a:solidFill>
                  <a:schemeClr val="tx1"/>
                </a:solidFill>
              </a:rPr>
              <a:t>À défaut, des sanctions sont encourues.</a:t>
            </a:r>
          </a:p>
        </p:txBody>
      </p:sp>
    </p:spTree>
    <p:extLst>
      <p:ext uri="{BB962C8B-B14F-4D97-AF65-F5344CB8AC3E}">
        <p14:creationId xmlns:p14="http://schemas.microsoft.com/office/powerpoint/2010/main" val="32507906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8" name="Straight Connector 117">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8" name="Rectangle 12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33502" y="609600"/>
            <a:ext cx="8596668" cy="1320800"/>
          </a:xfrm>
        </p:spPr>
        <p:txBody>
          <a:bodyPr vert="horz" lIns="91440" tIns="45720" rIns="91440" bIns="45720" rtlCol="0" anchor="t">
            <a:normAutofit/>
          </a:bodyPr>
          <a:lstStyle/>
          <a:p>
            <a:pPr algn="ctr"/>
            <a:r>
              <a:rPr lang="en-US" sz="3300" b="1" dirty="0"/>
              <a:t>Les obligations de l’employeur</a:t>
            </a:r>
            <a:r>
              <a:rPr lang="en-US" sz="3300" dirty="0"/>
              <a:t/>
            </a:r>
            <a:br>
              <a:rPr lang="en-US" sz="3300" dirty="0"/>
            </a:br>
            <a:r>
              <a:rPr lang="en-US" sz="2800" i="1" dirty="0"/>
              <a:t>Assurer la formation professionnelle de l’apprenti</a:t>
            </a:r>
            <a:endParaRPr lang="en-US" sz="3300" i="1" dirty="0"/>
          </a:p>
        </p:txBody>
      </p:sp>
      <p:sp>
        <p:nvSpPr>
          <p:cNvPr id="129" name="Isosceles Triangle 128">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1333501" y="1930400"/>
            <a:ext cx="9602323" cy="4584700"/>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dirty="0">
                <a:solidFill>
                  <a:schemeClr val="tx1"/>
                </a:solidFill>
              </a:rPr>
              <a:t>Assurer </a:t>
            </a:r>
            <a:r>
              <a:rPr lang="en-US" b="1" dirty="0">
                <a:solidFill>
                  <a:schemeClr val="tx1"/>
                </a:solidFill>
              </a:rPr>
              <a:t>la formation professionnelle complète </a:t>
            </a:r>
            <a:r>
              <a:rPr lang="en-US" dirty="0">
                <a:solidFill>
                  <a:schemeClr val="tx1"/>
                </a:solidFill>
              </a:rPr>
              <a:t>de l’apprenti est son obligation principale. </a:t>
            </a:r>
          </a:p>
          <a:p>
            <a:pPr marL="285750" indent="-285750" algn="just">
              <a:lnSpc>
                <a:spcPct val="90000"/>
              </a:lnSpc>
              <a:buFont typeface="Wingdings 3" charset="2"/>
              <a:buChar char=""/>
            </a:pPr>
            <a:r>
              <a:rPr lang="en-US" dirty="0">
                <a:solidFill>
                  <a:schemeClr val="tx1"/>
                </a:solidFill>
              </a:rPr>
              <a:t>Il faut que ce soit une formation </a:t>
            </a:r>
            <a:r>
              <a:rPr lang="en-US" b="1" dirty="0">
                <a:solidFill>
                  <a:schemeClr val="tx1"/>
                </a:solidFill>
              </a:rPr>
              <a:t>complète</a:t>
            </a:r>
            <a:r>
              <a:rPr lang="en-US" dirty="0">
                <a:solidFill>
                  <a:schemeClr val="tx1"/>
                </a:solidFill>
              </a:rPr>
              <a:t>, à savoir :</a:t>
            </a:r>
          </a:p>
          <a:p>
            <a:pPr marL="742950" lvl="1" indent="-285750" algn="just">
              <a:lnSpc>
                <a:spcPct val="90000"/>
              </a:lnSpc>
              <a:buFont typeface="Wingdings 3" charset="2"/>
              <a:buChar char=""/>
            </a:pPr>
            <a:r>
              <a:rPr lang="en-US" sz="1800" dirty="0">
                <a:solidFill>
                  <a:schemeClr val="tx1"/>
                </a:solidFill>
              </a:rPr>
              <a:t>Une formation liée à </a:t>
            </a:r>
            <a:r>
              <a:rPr lang="en-US" sz="1800" b="1" dirty="0">
                <a:solidFill>
                  <a:schemeClr val="tx1"/>
                </a:solidFill>
              </a:rPr>
              <a:t>l’objet de l’apprentissage </a:t>
            </a:r>
            <a:r>
              <a:rPr lang="en-US" sz="1800" dirty="0">
                <a:solidFill>
                  <a:schemeClr val="tx1"/>
                </a:solidFill>
              </a:rPr>
              <a:t>: permettre à l’apprenti de se </a:t>
            </a:r>
            <a:r>
              <a:rPr lang="en-US" sz="1800" b="1" dirty="0">
                <a:solidFill>
                  <a:schemeClr val="tx1"/>
                </a:solidFill>
              </a:rPr>
              <a:t>présenter dans de bonnes conditions à l’examen </a:t>
            </a:r>
            <a:r>
              <a:rPr lang="en-US" sz="1800" dirty="0">
                <a:solidFill>
                  <a:schemeClr val="tx1"/>
                </a:solidFill>
              </a:rPr>
              <a:t>;</a:t>
            </a:r>
          </a:p>
          <a:p>
            <a:pPr marL="742950" lvl="1" indent="-285750" algn="just">
              <a:lnSpc>
                <a:spcPct val="90000"/>
              </a:lnSpc>
              <a:buFont typeface="Wingdings 3" charset="2"/>
              <a:buChar char=""/>
            </a:pPr>
            <a:r>
              <a:rPr lang="en-US" sz="1800" dirty="0">
                <a:solidFill>
                  <a:schemeClr val="tx1"/>
                </a:solidFill>
              </a:rPr>
              <a:t>Une formation conforme au </a:t>
            </a:r>
            <a:r>
              <a:rPr lang="en-US" sz="1800" b="1" dirty="0">
                <a:solidFill>
                  <a:schemeClr val="tx1"/>
                </a:solidFill>
              </a:rPr>
              <a:t>mode d’organisation de l’apprentissage </a:t>
            </a:r>
            <a:r>
              <a:rPr lang="en-US" sz="1800" dirty="0">
                <a:solidFill>
                  <a:schemeClr val="tx1"/>
                </a:solidFill>
              </a:rPr>
              <a:t>: il doit y avoir </a:t>
            </a:r>
            <a:r>
              <a:rPr lang="en-US" sz="1800" b="1" dirty="0">
                <a:solidFill>
                  <a:schemeClr val="tx1"/>
                </a:solidFill>
              </a:rPr>
              <a:t>une coordination étroite </a:t>
            </a:r>
            <a:r>
              <a:rPr lang="en-US" sz="1800" dirty="0">
                <a:solidFill>
                  <a:schemeClr val="tx1"/>
                </a:solidFill>
              </a:rPr>
              <a:t>entre l’entreprise et le centre de formation d’apprentis.</a:t>
            </a:r>
          </a:p>
          <a:p>
            <a:pPr marL="285750" indent="-285750" algn="just">
              <a:lnSpc>
                <a:spcPct val="90000"/>
              </a:lnSpc>
              <a:buFont typeface="Wingdings 3" charset="2"/>
              <a:buChar char=""/>
            </a:pPr>
            <a:r>
              <a:rPr lang="en-US" dirty="0">
                <a:solidFill>
                  <a:schemeClr val="tx1"/>
                </a:solidFill>
              </a:rPr>
              <a:t>Il faut que ce soit </a:t>
            </a:r>
            <a:r>
              <a:rPr lang="en-US" b="1" dirty="0">
                <a:solidFill>
                  <a:schemeClr val="tx1"/>
                </a:solidFill>
              </a:rPr>
              <a:t>une formation pratique en entreprise </a:t>
            </a:r>
            <a:r>
              <a:rPr lang="en-US" dirty="0">
                <a:solidFill>
                  <a:schemeClr val="tx1"/>
                </a:solidFill>
              </a:rPr>
              <a:t>: </a:t>
            </a:r>
          </a:p>
          <a:p>
            <a:pPr marL="742950" lvl="1" indent="-285750" algn="just">
              <a:lnSpc>
                <a:spcPct val="90000"/>
              </a:lnSpc>
              <a:buFont typeface="Wingdings 3" charset="2"/>
              <a:buChar char=""/>
            </a:pPr>
            <a:r>
              <a:rPr lang="en-US" sz="1800" dirty="0">
                <a:solidFill>
                  <a:schemeClr val="tx1"/>
                </a:solidFill>
              </a:rPr>
              <a:t>L’employeur doit confier à l’apprenti des tâches ou des postes permettant à l’apprenti d’exécuter des opérations ou travaux conformes à une profession annuelle définie par accord entre le CFA et l’entreprise (C. trav., art. L. 6223-3) ;</a:t>
            </a:r>
          </a:p>
          <a:p>
            <a:pPr marL="742950" lvl="1" indent="-285750" algn="just">
              <a:lnSpc>
                <a:spcPct val="90000"/>
              </a:lnSpc>
              <a:buFont typeface="Wingdings 3" charset="2"/>
              <a:buChar char=""/>
            </a:pPr>
            <a:r>
              <a:rPr lang="en-US" sz="1800" dirty="0">
                <a:solidFill>
                  <a:schemeClr val="tx1"/>
                </a:solidFill>
              </a:rPr>
              <a:t>La formation théorique est effectuée dans le CFA assurant l’enseignement correspondant à la formation prevue au contrat.</a:t>
            </a:r>
          </a:p>
        </p:txBody>
      </p:sp>
      <p:sp>
        <p:nvSpPr>
          <p:cNvPr id="130" name="Isosceles Triangle 129">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06885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312260"/>
            <a:ext cx="8596668" cy="1031691"/>
          </a:xfrm>
        </p:spPr>
        <p:txBody>
          <a:bodyPr vert="horz" lIns="91440" tIns="45720" rIns="91440" bIns="45720" rtlCol="0" anchor="t">
            <a:normAutofit fontScale="90000"/>
          </a:bodyPr>
          <a:lstStyle/>
          <a:p>
            <a:pPr algn="ctr"/>
            <a:r>
              <a:rPr lang="en-US" sz="3600" b="1" dirty="0"/>
              <a:t>Les obligations de l’employeur</a:t>
            </a:r>
            <a:r>
              <a:rPr lang="en-US" sz="3600" dirty="0"/>
              <a:t/>
            </a:r>
            <a:br>
              <a:rPr lang="en-US" sz="3600" dirty="0"/>
            </a:br>
            <a:r>
              <a:rPr lang="en-US" sz="2800" i="1" dirty="0"/>
              <a:t>Le paiement du salaire (C. trav., art. L. 6222-27)</a:t>
            </a:r>
            <a:endParaRPr lang="en-US" sz="3600" i="1" dirty="0"/>
          </a:p>
        </p:txBody>
      </p:sp>
      <p:pic>
        <p:nvPicPr>
          <p:cNvPr id="8194" name="Picture 2" descr="grille salaire Loi appr">
            <a:extLst>
              <a:ext uri="{FF2B5EF4-FFF2-40B4-BE49-F238E27FC236}">
                <a16:creationId xmlns:a16="http://schemas.microsoft.com/office/drawing/2014/main" id="{AE9E2933-0890-4C49-8F11-CC2AA5A1B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8" t="-1" b="1359"/>
          <a:stretch/>
        </p:blipFill>
        <p:spPr bwMode="auto">
          <a:xfrm>
            <a:off x="783770" y="1343952"/>
            <a:ext cx="8490231" cy="488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622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title"/>
          </p:nvPr>
        </p:nvSpPr>
        <p:spPr>
          <a:xfrm>
            <a:off x="1333502" y="609600"/>
            <a:ext cx="8596668" cy="1320800"/>
          </a:xfrm>
        </p:spPr>
        <p:txBody>
          <a:bodyPr vert="horz" lIns="91440" tIns="45720" rIns="91440" bIns="45720" rtlCol="0">
            <a:normAutofit/>
          </a:bodyPr>
          <a:lstStyle/>
          <a:p>
            <a:pPr algn="ctr"/>
            <a:r>
              <a:rPr lang="en-US" b="1" dirty="0"/>
              <a:t>Les obligations de l’employeur</a:t>
            </a:r>
            <a:r>
              <a:rPr lang="en-US" dirty="0"/>
              <a:t/>
            </a:r>
            <a:br>
              <a:rPr lang="en-US" dirty="0"/>
            </a:br>
            <a:r>
              <a:rPr lang="en-US" sz="3200" i="1" dirty="0"/>
              <a:t>Le paiement du salaire</a:t>
            </a:r>
            <a:endParaRPr lang="en-US"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7EE10E60-D7D5-844F-BB3F-A90ABD31F3DD}"/>
              </a:ext>
            </a:extLst>
          </p:cNvPr>
          <p:cNvSpPr>
            <a:spLocks noGrp="1"/>
          </p:cNvSpPr>
          <p:nvPr>
            <p:ph idx="1"/>
          </p:nvPr>
        </p:nvSpPr>
        <p:spPr>
          <a:xfrm>
            <a:off x="1333501" y="1930400"/>
            <a:ext cx="9493825" cy="4584699"/>
          </a:xfrm>
        </p:spPr>
        <p:txBody>
          <a:bodyPr>
            <a:normAutofit fontScale="92500" lnSpcReduction="20000"/>
          </a:bodyPr>
          <a:lstStyle/>
          <a:p>
            <a:pPr algn="just"/>
            <a:r>
              <a:rPr lang="fr-FR" sz="2000" dirty="0">
                <a:solidFill>
                  <a:schemeClr val="tx1"/>
                </a:solidFill>
              </a:rPr>
              <a:t>Lorsque l’apprentissage est </a:t>
            </a:r>
            <a:r>
              <a:rPr lang="fr-FR" sz="2000" b="1" dirty="0">
                <a:solidFill>
                  <a:schemeClr val="tx1"/>
                </a:solidFill>
              </a:rPr>
              <a:t>prolongé</a:t>
            </a:r>
            <a:r>
              <a:rPr lang="fr-FR" sz="2000" dirty="0">
                <a:solidFill>
                  <a:schemeClr val="tx1"/>
                </a:solidFill>
              </a:rPr>
              <a:t> (en raison d’un échec à l’examen par exemple), le salaire applicable à la prolongation est celui afférent à la dernière année la précédant (C. trav., art. D. 6222-28).</a:t>
            </a:r>
          </a:p>
          <a:p>
            <a:pPr algn="just"/>
            <a:r>
              <a:rPr lang="fr-FR" sz="2000" dirty="0">
                <a:solidFill>
                  <a:schemeClr val="tx1"/>
                </a:solidFill>
              </a:rPr>
              <a:t>Lorsque la </a:t>
            </a:r>
            <a:r>
              <a:rPr lang="fr-FR" sz="2000" b="1" dirty="0">
                <a:solidFill>
                  <a:schemeClr val="tx1"/>
                </a:solidFill>
              </a:rPr>
              <a:t>durée du contrat est supérieure au cycle de formation</a:t>
            </a:r>
            <a:r>
              <a:rPr lang="fr-FR" sz="2000" dirty="0">
                <a:solidFill>
                  <a:schemeClr val="tx1"/>
                </a:solidFill>
              </a:rPr>
              <a:t> préparant à la qualification qui fait l’objet du contrat, le salaire minimum applicable pendant la prolongation est celui correspondant à la dernière année d’exécution du contrat la précédant (C. trav., art. D. 6222-26).</a:t>
            </a:r>
          </a:p>
          <a:p>
            <a:pPr algn="just"/>
            <a:r>
              <a:rPr lang="fr-FR" sz="2000" dirty="0">
                <a:solidFill>
                  <a:schemeClr val="tx1"/>
                </a:solidFill>
              </a:rPr>
              <a:t>Concernant le salaire, la majoration d’âge a lieu à compter </a:t>
            </a:r>
            <a:r>
              <a:rPr lang="fr-FR" sz="2000" b="1" dirty="0">
                <a:solidFill>
                  <a:schemeClr val="tx1"/>
                </a:solidFill>
              </a:rPr>
              <a:t>du premier jour du mois suivant le jour où l’apprenti atteint 18, 21 ou 26 ans</a:t>
            </a:r>
            <a:r>
              <a:rPr lang="fr-FR" sz="2000" dirty="0">
                <a:solidFill>
                  <a:schemeClr val="tx1"/>
                </a:solidFill>
              </a:rPr>
              <a:t>.</a:t>
            </a:r>
          </a:p>
          <a:p>
            <a:pPr algn="just"/>
            <a:r>
              <a:rPr lang="fr-FR" sz="2000" dirty="0">
                <a:solidFill>
                  <a:schemeClr val="tx1"/>
                </a:solidFill>
              </a:rPr>
              <a:t>Des </a:t>
            </a:r>
            <a:r>
              <a:rPr lang="fr-FR" sz="2000" b="1" dirty="0">
                <a:solidFill>
                  <a:schemeClr val="tx1"/>
                </a:solidFill>
              </a:rPr>
              <a:t>dispositions plus favorables </a:t>
            </a:r>
            <a:r>
              <a:rPr lang="fr-FR" sz="2000" dirty="0">
                <a:solidFill>
                  <a:schemeClr val="tx1"/>
                </a:solidFill>
              </a:rPr>
              <a:t>peuvent être prises par accord collectif concernant la rémunération minimale du salaire.</a:t>
            </a:r>
          </a:p>
          <a:p>
            <a:pPr algn="just"/>
            <a:r>
              <a:rPr lang="fr-FR" sz="2000" dirty="0">
                <a:solidFill>
                  <a:schemeClr val="tx1"/>
                </a:solidFill>
              </a:rPr>
              <a:t>Concernant les </a:t>
            </a:r>
            <a:r>
              <a:rPr lang="fr-FR" sz="2000" b="1" dirty="0">
                <a:solidFill>
                  <a:schemeClr val="tx1"/>
                </a:solidFill>
              </a:rPr>
              <a:t>cotisations sociales</a:t>
            </a:r>
            <a:r>
              <a:rPr lang="fr-FR" sz="2000" dirty="0">
                <a:solidFill>
                  <a:schemeClr val="tx1"/>
                </a:solidFill>
              </a:rPr>
              <a:t>, l’exonération des cotisations patronales a été supprimée à compter du 1</a:t>
            </a:r>
            <a:r>
              <a:rPr lang="fr-FR" sz="2000" baseline="30000" dirty="0">
                <a:solidFill>
                  <a:schemeClr val="tx1"/>
                </a:solidFill>
              </a:rPr>
              <a:t>er</a:t>
            </a:r>
            <a:r>
              <a:rPr lang="fr-FR" sz="2000" dirty="0">
                <a:solidFill>
                  <a:schemeClr val="tx1"/>
                </a:solidFill>
              </a:rPr>
              <a:t> janvier 2019. L’exonération des cotisations salariales est maintenue mais limitée à 79% du SMIC en vigueur au 1</a:t>
            </a:r>
            <a:r>
              <a:rPr lang="fr-FR" sz="2000" baseline="30000" dirty="0">
                <a:solidFill>
                  <a:schemeClr val="tx1"/>
                </a:solidFill>
              </a:rPr>
              <a:t>er</a:t>
            </a:r>
            <a:r>
              <a:rPr lang="fr-FR" sz="2000" dirty="0">
                <a:solidFill>
                  <a:schemeClr val="tx1"/>
                </a:solidFill>
              </a:rPr>
              <a:t> janvier de l’année, soit pour l’année 2021, le SMIC brut étant de 1554,38€, la limite applicable aux apprentis est égale à 1227,96€ (C. trav., art. D. 6243-5).</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41773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title"/>
          </p:nvPr>
        </p:nvSpPr>
        <p:spPr>
          <a:xfrm>
            <a:off x="1333502" y="609600"/>
            <a:ext cx="8596668" cy="1320800"/>
          </a:xfrm>
        </p:spPr>
        <p:txBody>
          <a:bodyPr vert="horz" lIns="91440" tIns="45720" rIns="91440" bIns="45720" rtlCol="0">
            <a:normAutofit/>
          </a:bodyPr>
          <a:lstStyle/>
          <a:p>
            <a:pPr algn="ctr"/>
            <a:r>
              <a:rPr lang="en-US" b="1" dirty="0"/>
              <a:t>Les obligations de l’employeur</a:t>
            </a:r>
            <a:r>
              <a:rPr lang="en-US" dirty="0"/>
              <a:t/>
            </a:r>
            <a:br>
              <a:rPr lang="en-US" dirty="0"/>
            </a:br>
            <a:r>
              <a:rPr lang="en-US" sz="3200" i="1" dirty="0"/>
              <a:t>Le contenu du salaire</a:t>
            </a:r>
            <a:endParaRPr lang="en-US" i="1"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7EE10E60-D7D5-844F-BB3F-A90ABD31F3DD}"/>
              </a:ext>
            </a:extLst>
          </p:cNvPr>
          <p:cNvSpPr>
            <a:spLocks noGrp="1"/>
          </p:cNvSpPr>
          <p:nvPr>
            <p:ph idx="1"/>
          </p:nvPr>
        </p:nvSpPr>
        <p:spPr>
          <a:xfrm>
            <a:off x="1333502" y="2160589"/>
            <a:ext cx="9597734" cy="3880773"/>
          </a:xfrm>
        </p:spPr>
        <p:txBody>
          <a:bodyPr>
            <a:normAutofit/>
          </a:bodyPr>
          <a:lstStyle/>
          <a:p>
            <a:pPr algn="just">
              <a:lnSpc>
                <a:spcPct val="90000"/>
              </a:lnSpc>
            </a:pPr>
            <a:r>
              <a:rPr lang="fr-FR" sz="2000" dirty="0">
                <a:solidFill>
                  <a:schemeClr val="tx1"/>
                </a:solidFill>
              </a:rPr>
              <a:t>Les </a:t>
            </a:r>
            <a:r>
              <a:rPr lang="fr-FR" sz="2000" b="1" dirty="0">
                <a:solidFill>
                  <a:schemeClr val="tx1"/>
                </a:solidFill>
              </a:rPr>
              <a:t>avantages en nature </a:t>
            </a:r>
            <a:r>
              <a:rPr lang="fr-FR" sz="2000" dirty="0">
                <a:solidFill>
                  <a:schemeClr val="tx1"/>
                </a:solidFill>
              </a:rPr>
              <a:t>dont bénéficie l’apprenti peuvent être déduits du salaire, dans la limite de 75% de la déduction autorisée pour les autres travailleurs par la réglementation applicable en matière de sécurité sociale (C. trav., art. D. 6222-33).</a:t>
            </a:r>
          </a:p>
          <a:p>
            <a:pPr algn="just">
              <a:lnSpc>
                <a:spcPct val="90000"/>
              </a:lnSpc>
            </a:pPr>
            <a:r>
              <a:rPr lang="fr-FR" sz="2000" dirty="0">
                <a:solidFill>
                  <a:schemeClr val="tx1"/>
                </a:solidFill>
              </a:rPr>
              <a:t>Les modalités de rémunération </a:t>
            </a:r>
            <a:r>
              <a:rPr lang="fr-FR" sz="2000" b="1" dirty="0">
                <a:solidFill>
                  <a:schemeClr val="tx1"/>
                </a:solidFill>
              </a:rPr>
              <a:t>des heures supplémentaires </a:t>
            </a:r>
            <a:r>
              <a:rPr lang="fr-FR" sz="2000" dirty="0">
                <a:solidFill>
                  <a:schemeClr val="tx1"/>
                </a:solidFill>
              </a:rPr>
              <a:t>sont celles applicables aux salariés de l’entreprise (C. trav., art. L. 6222-28).</a:t>
            </a:r>
          </a:p>
          <a:p>
            <a:pPr algn="just">
              <a:lnSpc>
                <a:spcPct val="90000"/>
              </a:lnSpc>
            </a:pPr>
            <a:r>
              <a:rPr lang="fr-FR" sz="2000" dirty="0">
                <a:solidFill>
                  <a:schemeClr val="tx1"/>
                </a:solidFill>
              </a:rPr>
              <a:t>L’apprenti bénéficie des dispositions de l’accord d’intéressement applicables à l’ensemble des salariés (Soc., 27 juin 2000, RJS 11/2000, n° 1121). L’accord d’intéressement, issu de la négociation d’entreprise, permet à une entreprise qui le souhaite, d’associer financièrement ses salariés aux résultats et aux performances de l’entreprise.</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50814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3" name="Rectangle 32">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97666" y="623095"/>
            <a:ext cx="9097890" cy="1320800"/>
          </a:xfrm>
        </p:spPr>
        <p:txBody>
          <a:bodyPr vert="horz" lIns="91440" tIns="45720" rIns="91440" bIns="45720" rtlCol="0" anchor="t">
            <a:normAutofit fontScale="90000"/>
          </a:bodyPr>
          <a:lstStyle/>
          <a:p>
            <a:pPr algn="ctr"/>
            <a:r>
              <a:rPr lang="en-US" sz="4000" b="1" dirty="0"/>
              <a:t>Les obligations de l’apprenti</a:t>
            </a:r>
            <a:r>
              <a:rPr lang="en-US" sz="3300" dirty="0"/>
              <a:t/>
            </a:r>
            <a:br>
              <a:rPr lang="en-US" sz="3300" dirty="0"/>
            </a:br>
            <a:r>
              <a:rPr lang="en-US" sz="3200" i="1" dirty="0"/>
              <a:t>L’obligation de suivre la formation prévue au contrat</a:t>
            </a:r>
          </a:p>
        </p:txBody>
      </p:sp>
      <p:sp>
        <p:nvSpPr>
          <p:cNvPr id="35" name="Isosceles Triangle 34">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1993544" y="2354132"/>
            <a:ext cx="8596668" cy="3880773"/>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dirty="0">
                <a:solidFill>
                  <a:schemeClr val="tx1"/>
                </a:solidFill>
              </a:rPr>
              <a:t>L’apprenti est tenu de </a:t>
            </a:r>
            <a:r>
              <a:rPr lang="en-US" sz="2000" b="1" dirty="0">
                <a:solidFill>
                  <a:schemeClr val="tx1"/>
                </a:solidFill>
              </a:rPr>
              <a:t>suivre la formation prévue</a:t>
            </a:r>
            <a:r>
              <a:rPr lang="en-US" sz="2000" dirty="0">
                <a:solidFill>
                  <a:schemeClr val="tx1"/>
                </a:solidFill>
              </a:rPr>
              <a:t>. Cette obligation couvre à la fois la formation en entreprise et la formation en CFA, en section d’apprentissage ou en unité de formation par apprentissage (C. trav., art. L. 6221-1, al. 3).</a:t>
            </a:r>
          </a:p>
          <a:p>
            <a:pPr marL="285750" indent="-285750" algn="just">
              <a:lnSpc>
                <a:spcPct val="90000"/>
              </a:lnSpc>
              <a:buFont typeface="Wingdings 3" charset="2"/>
              <a:buChar char=""/>
            </a:pPr>
            <a:r>
              <a:rPr lang="en-US" sz="2000" dirty="0">
                <a:solidFill>
                  <a:schemeClr val="tx1"/>
                </a:solidFill>
              </a:rPr>
              <a:t>Le temps consacré aux enseignements et aux activités pédagogiques assurés par le CFA est compris dans </a:t>
            </a:r>
            <a:r>
              <a:rPr lang="en-US" sz="2000" b="1" dirty="0">
                <a:solidFill>
                  <a:schemeClr val="tx1"/>
                </a:solidFill>
              </a:rPr>
              <a:t>l’horaire de travail</a:t>
            </a:r>
            <a:r>
              <a:rPr lang="en-US" sz="2000" dirty="0">
                <a:solidFill>
                  <a:schemeClr val="tx1"/>
                </a:solidFill>
              </a:rPr>
              <a:t>.</a:t>
            </a:r>
          </a:p>
          <a:p>
            <a:pPr marL="285750" indent="-285750" algn="just">
              <a:lnSpc>
                <a:spcPct val="90000"/>
              </a:lnSpc>
              <a:buFont typeface="Wingdings 3" charset="2"/>
              <a:buChar char=""/>
            </a:pPr>
            <a:r>
              <a:rPr lang="en-US" sz="2000" dirty="0">
                <a:solidFill>
                  <a:schemeClr val="tx1"/>
                </a:solidFill>
              </a:rPr>
              <a:t>L’apprenti est </a:t>
            </a:r>
            <a:r>
              <a:rPr lang="en-US" sz="2000" b="1" dirty="0">
                <a:solidFill>
                  <a:schemeClr val="tx1"/>
                </a:solidFill>
              </a:rPr>
              <a:t>tenu de se présenter aux épreuves du diplôme ou du titre à finalité professionnelle mentionné</a:t>
            </a:r>
            <a:r>
              <a:rPr lang="en-US" sz="2000" dirty="0">
                <a:solidFill>
                  <a:schemeClr val="tx1"/>
                </a:solidFill>
              </a:rPr>
              <a:t> dans le contrat d’apprentissage (C. trav., art. L. 6222-34).</a:t>
            </a:r>
          </a:p>
        </p:txBody>
      </p:sp>
      <p:sp>
        <p:nvSpPr>
          <p:cNvPr id="37" name="Isosceles Triangle 36">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1383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8" name="Rectangle 87">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33502" y="609600"/>
            <a:ext cx="8596668" cy="1320800"/>
          </a:xfrm>
        </p:spPr>
        <p:txBody>
          <a:bodyPr vert="horz" lIns="91440" tIns="45720" rIns="91440" bIns="45720" rtlCol="0" anchor="t">
            <a:normAutofit/>
          </a:bodyPr>
          <a:lstStyle/>
          <a:p>
            <a:pPr algn="ctr"/>
            <a:r>
              <a:rPr lang="en-US" sz="3600" b="1" dirty="0"/>
              <a:t>Le “statut juridique” de l’apprenti</a:t>
            </a:r>
            <a:endParaRPr lang="en-US" sz="3600" b="1" i="1" dirty="0"/>
          </a:p>
        </p:txBody>
      </p:sp>
      <p:sp>
        <p:nvSpPr>
          <p:cNvPr id="90" name="Isosceles Triangle 89">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4" name="Straight Connector 93">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333502" y="2160590"/>
            <a:ext cx="8470898" cy="3429260"/>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buFont typeface="Wingdings 3" charset="2"/>
              <a:buChar char=""/>
            </a:pPr>
            <a:r>
              <a:rPr lang="en-US" sz="2000" dirty="0">
                <a:solidFill>
                  <a:schemeClr val="tx1"/>
                </a:solidFill>
              </a:rPr>
              <a:t>Les apprentis </a:t>
            </a:r>
            <a:r>
              <a:rPr lang="en-US" sz="2000" b="1" dirty="0">
                <a:solidFill>
                  <a:schemeClr val="tx1"/>
                </a:solidFill>
              </a:rPr>
              <a:t>bénéficient en principe des conventions ou accords collectifs de travail </a:t>
            </a:r>
            <a:r>
              <a:rPr lang="en-US" sz="2000" dirty="0">
                <a:solidFill>
                  <a:schemeClr val="tx1"/>
                </a:solidFill>
              </a:rPr>
              <a:t>applicables aux salariés dans la branche ou l’entreprise considérée (C. trav., art. L. 6222-23 ; Soc., 12 </a:t>
            </a:r>
            <a:r>
              <a:rPr lang="en-US" sz="2000" dirty="0" err="1">
                <a:solidFill>
                  <a:schemeClr val="tx1"/>
                </a:solidFill>
              </a:rPr>
              <a:t>juillet</a:t>
            </a:r>
            <a:r>
              <a:rPr lang="en-US" sz="2000" dirty="0">
                <a:solidFill>
                  <a:schemeClr val="tx1"/>
                </a:solidFill>
              </a:rPr>
              <a:t> 1999, n° 97-43.400). </a:t>
            </a:r>
            <a:r>
              <a:rPr lang="en-US" sz="2000" dirty="0" err="1">
                <a:solidFill>
                  <a:schemeClr val="tx1"/>
                </a:solidFill>
              </a:rPr>
              <a:t>Dès</a:t>
            </a:r>
            <a:r>
              <a:rPr lang="en-US" sz="2000" dirty="0">
                <a:solidFill>
                  <a:schemeClr val="tx1"/>
                </a:solidFill>
              </a:rPr>
              <a:t> lors qu’une disposition bénéficie à l’ensemble des salariés, l’apprenti peut bénéficier d’une prime de vacances, des indemnités de transport, d’une prime du treizième mois, </a:t>
            </a:r>
            <a:r>
              <a:rPr lang="en-US" sz="2000" i="1" dirty="0">
                <a:solidFill>
                  <a:schemeClr val="tx1"/>
                </a:solidFill>
              </a:rPr>
              <a:t>etc</a:t>
            </a:r>
            <a:r>
              <a:rPr lang="en-US" sz="2000" dirty="0">
                <a:solidFill>
                  <a:schemeClr val="tx1"/>
                </a:solidFill>
              </a:rPr>
              <a:t>.</a:t>
            </a:r>
          </a:p>
          <a:p>
            <a:pPr algn="just">
              <a:buFont typeface="Wingdings 3" charset="2"/>
              <a:buChar char=""/>
            </a:pPr>
            <a:endParaRPr lang="en-US" sz="2000" dirty="0">
              <a:solidFill>
                <a:schemeClr val="tx1"/>
              </a:solidFill>
            </a:endParaRPr>
          </a:p>
          <a:p>
            <a:pPr marL="285750" indent="-285750" algn="just">
              <a:buFont typeface="Wingdings 3" charset="2"/>
              <a:buChar char=""/>
            </a:pPr>
            <a:r>
              <a:rPr lang="en-US" sz="2000" dirty="0">
                <a:solidFill>
                  <a:schemeClr val="tx1"/>
                </a:solidFill>
              </a:rPr>
              <a:t>L’apprenti est </a:t>
            </a:r>
            <a:r>
              <a:rPr lang="en-US" sz="2000" b="1" dirty="0">
                <a:solidFill>
                  <a:schemeClr val="tx1"/>
                </a:solidFill>
              </a:rPr>
              <a:t>exclu</a:t>
            </a:r>
            <a:r>
              <a:rPr lang="en-US" sz="2000" dirty="0">
                <a:solidFill>
                  <a:schemeClr val="tx1"/>
                </a:solidFill>
              </a:rPr>
              <a:t> du décompte des effectifs de l’entreprise pour la mise en place des institutions representatives du personnel mais bénéficie </a:t>
            </a:r>
            <a:r>
              <a:rPr lang="en-US" sz="2000" b="1" dirty="0">
                <a:solidFill>
                  <a:schemeClr val="tx1"/>
                </a:solidFill>
              </a:rPr>
              <a:t>du droit syndical </a:t>
            </a:r>
            <a:r>
              <a:rPr lang="en-US" sz="2000" dirty="0">
                <a:solidFill>
                  <a:schemeClr val="tx1"/>
                </a:solidFill>
              </a:rPr>
              <a:t>et peut être électeur ou éligible lors des </a:t>
            </a:r>
            <a:r>
              <a:rPr lang="en-US" sz="2000" b="1" dirty="0">
                <a:solidFill>
                  <a:schemeClr val="tx1"/>
                </a:solidFill>
              </a:rPr>
              <a:t>élections professionnelles </a:t>
            </a:r>
            <a:r>
              <a:rPr lang="en-US" sz="2000" dirty="0">
                <a:solidFill>
                  <a:schemeClr val="tx1"/>
                </a:solidFill>
              </a:rPr>
              <a:t>de l’entreprise. </a:t>
            </a:r>
          </a:p>
          <a:p>
            <a:pPr marL="285750" indent="-285750" algn="l">
              <a:buFont typeface="Wingdings 3" charset="2"/>
              <a:buChar char=""/>
            </a:pPr>
            <a:endParaRPr lang="en-US" sz="2000" dirty="0">
              <a:solidFill>
                <a:schemeClr val="tx1"/>
              </a:solidFill>
            </a:endParaRPr>
          </a:p>
        </p:txBody>
      </p:sp>
      <p:sp>
        <p:nvSpPr>
          <p:cNvPr id="9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93081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4998" y="168805"/>
            <a:ext cx="8596668" cy="1320800"/>
          </a:xfrm>
        </p:spPr>
        <p:txBody>
          <a:bodyPr vert="horz" lIns="91440" tIns="45720" rIns="91440" bIns="45720" rtlCol="0" anchor="t">
            <a:normAutofit/>
          </a:bodyPr>
          <a:lstStyle/>
          <a:p>
            <a:pPr algn="ctr"/>
            <a:r>
              <a:rPr lang="en-US" sz="3600" b="1" dirty="0"/>
              <a:t>Les conditions de travail applicables à tout apprenti</a:t>
            </a:r>
            <a:endParaRPr lang="en-U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882866" y="1581150"/>
            <a:ext cx="10585233" cy="5368395"/>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dirty="0">
                <a:solidFill>
                  <a:schemeClr val="tx1"/>
                </a:solidFill>
              </a:rPr>
              <a:t>L’apprenti a droit aux </a:t>
            </a:r>
            <a:r>
              <a:rPr lang="en-US" sz="2000" b="1" dirty="0">
                <a:solidFill>
                  <a:schemeClr val="tx1"/>
                </a:solidFill>
              </a:rPr>
              <a:t>congés payés légaux</a:t>
            </a:r>
            <a:r>
              <a:rPr lang="en-US" sz="2000" dirty="0">
                <a:solidFill>
                  <a:schemeClr val="tx1"/>
                </a:solidFill>
              </a:rPr>
              <a:t>, soit 5 semaines de congés payés par an. </a:t>
            </a:r>
          </a:p>
          <a:p>
            <a:pPr marL="285750" indent="-285750" algn="just">
              <a:lnSpc>
                <a:spcPct val="90000"/>
              </a:lnSpc>
              <a:buFont typeface="Wingdings 3" charset="2"/>
              <a:buChar char=""/>
            </a:pPr>
            <a:r>
              <a:rPr lang="en-US" sz="2000" dirty="0">
                <a:solidFill>
                  <a:schemeClr val="tx1"/>
                </a:solidFill>
              </a:rPr>
              <a:t>L’employeur peut décider de la période pendant laquelle l’apprenti pourra prendre ses congés.</a:t>
            </a:r>
          </a:p>
          <a:p>
            <a:pPr marL="285750" indent="-285750" algn="just">
              <a:lnSpc>
                <a:spcPct val="90000"/>
              </a:lnSpc>
              <a:buFont typeface="Wingdings 3" charset="2"/>
              <a:buChar char=""/>
            </a:pPr>
            <a:r>
              <a:rPr lang="en-US" sz="2000" dirty="0">
                <a:solidFill>
                  <a:schemeClr val="tx1"/>
                </a:solidFill>
              </a:rPr>
              <a:t>L’apprenti peut bénéficier d’un </a:t>
            </a:r>
            <a:r>
              <a:rPr lang="en-US" sz="2000" b="1" dirty="0">
                <a:solidFill>
                  <a:schemeClr val="tx1"/>
                </a:solidFill>
              </a:rPr>
              <a:t>congé maternité </a:t>
            </a:r>
            <a:r>
              <a:rPr lang="en-US" sz="2000" dirty="0">
                <a:solidFill>
                  <a:schemeClr val="tx1"/>
                </a:solidFill>
              </a:rPr>
              <a:t>ou d’un </a:t>
            </a:r>
            <a:r>
              <a:rPr lang="en-US" sz="2000" b="1" dirty="0">
                <a:solidFill>
                  <a:schemeClr val="tx1"/>
                </a:solidFill>
              </a:rPr>
              <a:t>congé paternité</a:t>
            </a:r>
            <a:r>
              <a:rPr lang="en-US" sz="2000" dirty="0">
                <a:solidFill>
                  <a:schemeClr val="tx1"/>
                </a:solidFill>
              </a:rPr>
              <a:t>.</a:t>
            </a:r>
          </a:p>
          <a:p>
            <a:pPr marL="285750" indent="-285750" algn="just">
              <a:lnSpc>
                <a:spcPct val="90000"/>
              </a:lnSpc>
              <a:buFont typeface="Wingdings 3" charset="2"/>
              <a:buChar char=""/>
            </a:pPr>
            <a:r>
              <a:rPr lang="en-US" sz="2000" dirty="0">
                <a:solidFill>
                  <a:schemeClr val="tx1"/>
                </a:solidFill>
              </a:rPr>
              <a:t>L’apprenti a droit à un congé supplémentaire de 5 jours ouvrables dans le mois qui précède l’examen, c’est le </a:t>
            </a:r>
            <a:r>
              <a:rPr lang="en-US" sz="2000" b="1" dirty="0">
                <a:solidFill>
                  <a:schemeClr val="tx1"/>
                </a:solidFill>
              </a:rPr>
              <a:t>congé d’examen</a:t>
            </a:r>
            <a:r>
              <a:rPr lang="en-US" sz="2000" dirty="0">
                <a:solidFill>
                  <a:schemeClr val="tx1"/>
                </a:solidFill>
              </a:rPr>
              <a:t>. Il s’ajoute aux congés payés et est rémunéré. Ce congé d’examen permet à l’apprenti de préparer directement les épreuves prévues au contrat. L’apprenti doit alors suivre les cours organisés spécialement pendant cette période dans le CFA uniquement lorsque la convention portant création de ce centre en prévoit l’organisation.</a:t>
            </a:r>
          </a:p>
          <a:p>
            <a:pPr marL="285750" indent="-285750" algn="just">
              <a:lnSpc>
                <a:spcPct val="90000"/>
              </a:lnSpc>
              <a:buFont typeface="Wingdings 3" charset="2"/>
              <a:buChar char=""/>
            </a:pPr>
            <a:r>
              <a:rPr lang="en-US" sz="2000" dirty="0">
                <a:solidFill>
                  <a:schemeClr val="tx1"/>
                </a:solidFill>
              </a:rPr>
              <a:t>L’apprenti a droit aux prestations des assurances maladie, de maternité, d’invalidité et de décès.</a:t>
            </a:r>
          </a:p>
          <a:p>
            <a:pPr marL="285750" indent="-285750" algn="just">
              <a:lnSpc>
                <a:spcPct val="90000"/>
              </a:lnSpc>
              <a:buFont typeface="Wingdings 3" charset="2"/>
              <a:buChar char=""/>
            </a:pPr>
            <a:r>
              <a:rPr lang="en-US" sz="2000" dirty="0">
                <a:solidFill>
                  <a:schemeClr val="tx1"/>
                </a:solidFill>
              </a:rPr>
              <a:t>L’apprenti bénéficie de la législation de la sécurité sociale sur </a:t>
            </a:r>
            <a:r>
              <a:rPr lang="en-US" sz="2000" b="1" dirty="0">
                <a:solidFill>
                  <a:schemeClr val="tx1"/>
                </a:solidFill>
              </a:rPr>
              <a:t>les accidents du travail et les maladies professionnelles</a:t>
            </a:r>
            <a:r>
              <a:rPr lang="en-US" sz="2000" dirty="0">
                <a:solidFill>
                  <a:schemeClr val="tx1"/>
                </a:solidFill>
              </a:rPr>
              <a:t> lorsqu’il fréquente le CFA. Il faut donc bien déterminer le temps passé en période de formation au sein du CFA et le distinguer du temps passé lors des autres activités de l’organisme (comme l’hébergement).</a:t>
            </a:r>
          </a:p>
          <a:p>
            <a:pPr marL="285750" indent="-285750" algn="just">
              <a:lnSpc>
                <a:spcPct val="90000"/>
              </a:lnSpc>
              <a:buFont typeface="Wingdings 3" charset="2"/>
              <a:buChar char=""/>
            </a:pPr>
            <a:r>
              <a:rPr lang="en-US" sz="2000" dirty="0">
                <a:solidFill>
                  <a:schemeClr val="tx1"/>
                </a:solidFill>
              </a:rPr>
              <a:t>Le temps passé aux périodes d’apprentissage est pris en compte pour les droits à </a:t>
            </a:r>
            <a:r>
              <a:rPr lang="en-US" sz="2000" b="1" dirty="0">
                <a:solidFill>
                  <a:schemeClr val="tx1"/>
                </a:solidFill>
              </a:rPr>
              <a:t>l’assurance vieillesse</a:t>
            </a:r>
            <a:r>
              <a:rPr lang="en-US" sz="2000" dirty="0">
                <a:solidFill>
                  <a:schemeClr val="tx1"/>
                </a:solidFill>
              </a:rPr>
              <a:t>. </a:t>
            </a:r>
          </a:p>
          <a:p>
            <a:pPr marL="285750" indent="-285750" algn="just">
              <a:lnSpc>
                <a:spcPct val="90000"/>
              </a:lnSpc>
              <a:buFont typeface="Wingdings 3" charset="2"/>
              <a:buChar char=""/>
            </a:pPr>
            <a:endParaRPr lang="en-US" sz="20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59400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97666" y="498404"/>
            <a:ext cx="8596668" cy="1320800"/>
          </a:xfrm>
        </p:spPr>
        <p:txBody>
          <a:bodyPr vert="horz" lIns="91440" tIns="45720" rIns="91440" bIns="45720" rtlCol="0" anchor="t">
            <a:normAutofit/>
          </a:bodyPr>
          <a:lstStyle/>
          <a:p>
            <a:pPr algn="ctr"/>
            <a:r>
              <a:rPr lang="en-US" sz="3600" b="1" dirty="0"/>
              <a:t>Les conditions de travail applicables à l’apprenti mineur</a:t>
            </a:r>
            <a:endParaRPr lang="en-U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2119385"/>
            <a:ext cx="9968345" cy="4567165"/>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dirty="0">
                <a:solidFill>
                  <a:schemeClr val="tx1"/>
                </a:solidFill>
              </a:rPr>
              <a:t>Concernant la </a:t>
            </a:r>
            <a:r>
              <a:rPr lang="en-US" sz="2000" b="1" dirty="0">
                <a:solidFill>
                  <a:schemeClr val="tx1"/>
                </a:solidFill>
              </a:rPr>
              <a:t>durée du travail</a:t>
            </a:r>
            <a:r>
              <a:rPr lang="en-US" sz="2000" dirty="0">
                <a:solidFill>
                  <a:schemeClr val="tx1"/>
                </a:solidFill>
              </a:rPr>
              <a:t>, le travail effectif ne peut excéder </a:t>
            </a:r>
            <a:r>
              <a:rPr lang="en-US" sz="2000" b="1" dirty="0">
                <a:solidFill>
                  <a:schemeClr val="tx1"/>
                </a:solidFill>
              </a:rPr>
              <a:t>huit heures par jour et trente-cinq heures par semaine</a:t>
            </a:r>
            <a:r>
              <a:rPr lang="en-US" sz="2000" dirty="0">
                <a:solidFill>
                  <a:schemeClr val="tx1"/>
                </a:solidFill>
              </a:rPr>
              <a:t>. À titre exceptionnel, une dérogation peut être accordée par l’inspecteur du travail dans la limite de cinq heures par semaine, après avis conforme du médecin du travail.</a:t>
            </a:r>
          </a:p>
          <a:p>
            <a:pPr marL="285750" indent="-285750" algn="just">
              <a:lnSpc>
                <a:spcPct val="90000"/>
              </a:lnSpc>
              <a:buFont typeface="Wingdings 3" charset="2"/>
              <a:buChar char=""/>
            </a:pPr>
            <a:r>
              <a:rPr lang="en-US" sz="2000" dirty="0">
                <a:solidFill>
                  <a:schemeClr val="tx1"/>
                </a:solidFill>
              </a:rPr>
              <a:t>Les apprentis bénéficient d’un </a:t>
            </a:r>
            <a:r>
              <a:rPr lang="en-US" sz="2000" b="1" dirty="0">
                <a:solidFill>
                  <a:schemeClr val="tx1"/>
                </a:solidFill>
              </a:rPr>
              <a:t>repos quotidien </a:t>
            </a:r>
            <a:r>
              <a:rPr lang="en-US" sz="2000" dirty="0">
                <a:solidFill>
                  <a:schemeClr val="tx1"/>
                </a:solidFill>
              </a:rPr>
              <a:t>qui ne peut être inférieur à 14h consécutives pour les moins de 16 ans et de 12h consécutives s’ils ont entre 16 et 18 ans. </a:t>
            </a:r>
            <a:r>
              <a:rPr lang="en-US" sz="2000" b="1" dirty="0">
                <a:solidFill>
                  <a:schemeClr val="tx1"/>
                </a:solidFill>
              </a:rPr>
              <a:t>Le repos hebdomadaire</a:t>
            </a:r>
            <a:r>
              <a:rPr lang="en-US" sz="2000" dirty="0">
                <a:solidFill>
                  <a:schemeClr val="tx1"/>
                </a:solidFill>
              </a:rPr>
              <a:t> doit être de 2 jours consécutifs incluant le </a:t>
            </a:r>
            <a:r>
              <a:rPr lang="en-US" sz="2000" b="1" dirty="0">
                <a:solidFill>
                  <a:schemeClr val="tx1"/>
                </a:solidFill>
              </a:rPr>
              <a:t>dimanche</a:t>
            </a:r>
            <a:r>
              <a:rPr lang="en-US" sz="2000" dirty="0">
                <a:solidFill>
                  <a:schemeClr val="tx1"/>
                </a:solidFill>
              </a:rPr>
              <a:t>, sauf s’il est employé dans les secteurs pour lesquels les caractéristiques particulières justifient de travailler le dimanche (hôtellerie, restauration, traiteurs et organisateurs de réception, </a:t>
            </a:r>
            <a:r>
              <a:rPr lang="en-US" sz="2000" i="1" dirty="0">
                <a:solidFill>
                  <a:schemeClr val="tx1"/>
                </a:solidFill>
              </a:rPr>
              <a:t>etc</a:t>
            </a:r>
            <a:r>
              <a:rPr lang="en-US" sz="2000" dirty="0">
                <a:solidFill>
                  <a:schemeClr val="tx1"/>
                </a:solidFill>
              </a:rPr>
              <a:t>.).</a:t>
            </a:r>
          </a:p>
          <a:p>
            <a:pPr marL="285750" indent="-285750" algn="just">
              <a:lnSpc>
                <a:spcPct val="90000"/>
              </a:lnSpc>
              <a:buFont typeface="Wingdings 3" charset="2"/>
              <a:buChar char=""/>
            </a:pPr>
            <a:r>
              <a:rPr lang="en-US" sz="2000" dirty="0">
                <a:solidFill>
                  <a:schemeClr val="tx1"/>
                </a:solidFill>
              </a:rPr>
              <a:t>Le </a:t>
            </a:r>
            <a:r>
              <a:rPr lang="en-US" sz="2000" b="1" dirty="0">
                <a:solidFill>
                  <a:schemeClr val="tx1"/>
                </a:solidFill>
              </a:rPr>
              <a:t>travail de nuit </a:t>
            </a:r>
            <a:r>
              <a:rPr lang="en-US" sz="2000" dirty="0">
                <a:solidFill>
                  <a:schemeClr val="tx1"/>
                </a:solidFill>
              </a:rPr>
              <a:t>est interdit à l’apprenti mineur qui ne peut donc pas travailler entre 22h et 6h (pour les moins de 18 ans) et de 20h à 6h (pour les moins de 16 ans). Une dérogation, à titre exceptionnel, peut être accordée par l’inspecteur du travail (apprentis boulangers, établissements commerciaux et du spectacle).</a:t>
            </a:r>
          </a:p>
          <a:p>
            <a:pPr marL="285750" indent="-285750" algn="just">
              <a:lnSpc>
                <a:spcPct val="90000"/>
              </a:lnSpc>
              <a:buFont typeface="Wingdings 3" charset="2"/>
              <a:buChar char=""/>
            </a:pPr>
            <a:endParaRPr lang="en-US" sz="20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399027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7" name="Straight Connector 256">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5" name="Isosceles Triangle 264">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Isosceles Triangle 265">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n-US" sz="3600" b="1" dirty="0"/>
              <a:t>La mobilité européenne de l’apprenti</a:t>
            </a:r>
            <a:endParaRPr lang="en-US" sz="3600" b="1" i="1" dirty="0"/>
          </a:p>
        </p:txBody>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4063160" y="1543050"/>
            <a:ext cx="5210842" cy="5314951"/>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lnSpc>
                <a:spcPct val="90000"/>
              </a:lnSpc>
              <a:buFont typeface="Wingdings 3" charset="2"/>
              <a:buChar char=""/>
            </a:pPr>
            <a:r>
              <a:rPr lang="en-US" sz="1600" dirty="0">
                <a:solidFill>
                  <a:schemeClr val="tx1">
                    <a:lumMod val="75000"/>
                    <a:lumOff val="25000"/>
                  </a:schemeClr>
                </a:solidFill>
              </a:rPr>
              <a:t>Les </a:t>
            </a:r>
            <a:r>
              <a:rPr lang="en-US" sz="1600" b="1" dirty="0">
                <a:solidFill>
                  <a:schemeClr val="tx1">
                    <a:lumMod val="75000"/>
                    <a:lumOff val="25000"/>
                  </a:schemeClr>
                </a:solidFill>
              </a:rPr>
              <a:t>avantages</a:t>
            </a:r>
            <a:r>
              <a:rPr lang="en-US" sz="1600" dirty="0">
                <a:solidFill>
                  <a:schemeClr val="tx1">
                    <a:lumMod val="75000"/>
                    <a:lumOff val="25000"/>
                  </a:schemeClr>
                </a:solidFill>
              </a:rPr>
              <a:t> de la mobilité pour </a:t>
            </a:r>
            <a:r>
              <a:rPr lang="en-US" sz="1600" b="1" dirty="0">
                <a:solidFill>
                  <a:schemeClr val="tx1">
                    <a:lumMod val="75000"/>
                    <a:lumOff val="25000"/>
                  </a:schemeClr>
                </a:solidFill>
              </a:rPr>
              <a:t>l’entreprise</a:t>
            </a:r>
            <a:r>
              <a:rPr lang="en-US" sz="1600" dirty="0">
                <a:solidFill>
                  <a:schemeClr val="tx1">
                    <a:lumMod val="75000"/>
                    <a:lumOff val="25000"/>
                  </a:schemeClr>
                </a:solidFill>
              </a:rPr>
              <a:t> :</a:t>
            </a:r>
          </a:p>
          <a:p>
            <a:pPr marL="742950" lvl="1" indent="-285750" algn="l">
              <a:lnSpc>
                <a:spcPct val="90000"/>
              </a:lnSpc>
              <a:buFont typeface="Wingdings 3" charset="2"/>
              <a:buChar char=""/>
            </a:pPr>
            <a:r>
              <a:rPr lang="en-US" dirty="0">
                <a:solidFill>
                  <a:schemeClr val="tx1">
                    <a:lumMod val="75000"/>
                    <a:lumOff val="25000"/>
                  </a:schemeClr>
                </a:solidFill>
              </a:rPr>
              <a:t>S’ouvrir au marché européen ;</a:t>
            </a:r>
          </a:p>
          <a:p>
            <a:pPr marL="742950" lvl="1" indent="-285750" algn="l">
              <a:lnSpc>
                <a:spcPct val="90000"/>
              </a:lnSpc>
              <a:buFont typeface="Wingdings 3" charset="2"/>
              <a:buChar char=""/>
            </a:pPr>
            <a:r>
              <a:rPr lang="en-US" dirty="0">
                <a:solidFill>
                  <a:schemeClr val="tx1">
                    <a:lumMod val="75000"/>
                    <a:lumOff val="25000"/>
                  </a:schemeClr>
                </a:solidFill>
              </a:rPr>
              <a:t>Rendre plus attractif l’entreprise en tant que lieu d’apprentissage ;</a:t>
            </a:r>
          </a:p>
          <a:p>
            <a:pPr marL="742950" lvl="1" indent="-285750" algn="l">
              <a:lnSpc>
                <a:spcPct val="90000"/>
              </a:lnSpc>
              <a:buFont typeface="Wingdings 3" charset="2"/>
              <a:buChar char=""/>
            </a:pPr>
            <a:r>
              <a:rPr lang="en-US" dirty="0">
                <a:solidFill>
                  <a:schemeClr val="tx1">
                    <a:lumMod val="75000"/>
                    <a:lumOff val="25000"/>
                  </a:schemeClr>
                </a:solidFill>
              </a:rPr>
              <a:t>Mieux intégrer l’apprenti au sein des équipes en développant des compétences comportementales transversales (</a:t>
            </a:r>
            <a:r>
              <a:rPr lang="en-US" i="1" dirty="0">
                <a:solidFill>
                  <a:schemeClr val="tx1">
                    <a:lumMod val="75000"/>
                    <a:lumOff val="25000"/>
                  </a:schemeClr>
                </a:solidFill>
              </a:rPr>
              <a:t>soft skills</a:t>
            </a:r>
            <a:r>
              <a:rPr lang="en-US" dirty="0">
                <a:solidFill>
                  <a:schemeClr val="tx1">
                    <a:lumMod val="75000"/>
                    <a:lumOff val="25000"/>
                  </a:schemeClr>
                </a:solidFill>
              </a:rPr>
              <a:t>).</a:t>
            </a:r>
          </a:p>
          <a:p>
            <a:pPr lvl="1" algn="l">
              <a:lnSpc>
                <a:spcPct val="90000"/>
              </a:lnSpc>
              <a:buFont typeface="Wingdings 3" charset="2"/>
              <a:buChar char=""/>
            </a:pPr>
            <a:endParaRPr lang="en-US" dirty="0">
              <a:solidFill>
                <a:schemeClr val="tx1">
                  <a:lumMod val="75000"/>
                  <a:lumOff val="25000"/>
                </a:schemeClr>
              </a:solidFill>
            </a:endParaRPr>
          </a:p>
          <a:p>
            <a:pPr marL="285750" indent="-285750" algn="l">
              <a:lnSpc>
                <a:spcPct val="90000"/>
              </a:lnSpc>
              <a:buFont typeface="Wingdings 3" charset="2"/>
              <a:buChar char=""/>
            </a:pPr>
            <a:r>
              <a:rPr lang="en-US" sz="1600" dirty="0">
                <a:solidFill>
                  <a:schemeClr val="tx1">
                    <a:lumMod val="75000"/>
                    <a:lumOff val="25000"/>
                  </a:schemeClr>
                </a:solidFill>
              </a:rPr>
              <a:t>Les </a:t>
            </a:r>
            <a:r>
              <a:rPr lang="en-US" sz="1600" b="1" dirty="0">
                <a:solidFill>
                  <a:schemeClr val="tx1">
                    <a:lumMod val="75000"/>
                    <a:lumOff val="25000"/>
                  </a:schemeClr>
                </a:solidFill>
              </a:rPr>
              <a:t>avantages</a:t>
            </a:r>
            <a:r>
              <a:rPr lang="en-US" sz="1600" dirty="0">
                <a:solidFill>
                  <a:schemeClr val="tx1">
                    <a:lumMod val="75000"/>
                    <a:lumOff val="25000"/>
                  </a:schemeClr>
                </a:solidFill>
              </a:rPr>
              <a:t> de la mobilité </a:t>
            </a:r>
            <a:r>
              <a:rPr lang="en-US" sz="1600" b="1" dirty="0">
                <a:solidFill>
                  <a:schemeClr val="tx1">
                    <a:lumMod val="75000"/>
                    <a:lumOff val="25000"/>
                  </a:schemeClr>
                </a:solidFill>
              </a:rPr>
              <a:t>pour l’apprenti </a:t>
            </a:r>
            <a:r>
              <a:rPr lang="en-US" sz="1600" dirty="0">
                <a:solidFill>
                  <a:schemeClr val="tx1">
                    <a:lumMod val="75000"/>
                    <a:lumOff val="25000"/>
                  </a:schemeClr>
                </a:solidFill>
              </a:rPr>
              <a:t>:</a:t>
            </a:r>
          </a:p>
          <a:p>
            <a:pPr marL="742950" lvl="1" indent="-285750" algn="l">
              <a:lnSpc>
                <a:spcPct val="90000"/>
              </a:lnSpc>
              <a:buFont typeface="Wingdings 3" charset="2"/>
              <a:buChar char=""/>
            </a:pPr>
            <a:r>
              <a:rPr lang="en-US" dirty="0">
                <a:solidFill>
                  <a:schemeClr val="tx1">
                    <a:lumMod val="75000"/>
                    <a:lumOff val="25000"/>
                  </a:schemeClr>
                </a:solidFill>
              </a:rPr>
              <a:t>Découvrir une autre culture et une autre façon de travailler par une immersion dans un centre de formation ou une entreprise étrangers ;</a:t>
            </a:r>
          </a:p>
          <a:p>
            <a:pPr marL="742950" lvl="1" indent="-285750" algn="l">
              <a:lnSpc>
                <a:spcPct val="90000"/>
              </a:lnSpc>
              <a:buFont typeface="Wingdings 3" charset="2"/>
              <a:buChar char=""/>
            </a:pPr>
            <a:r>
              <a:rPr lang="en-US" dirty="0">
                <a:solidFill>
                  <a:schemeClr val="tx1">
                    <a:lumMod val="75000"/>
                    <a:lumOff val="25000"/>
                  </a:schemeClr>
                </a:solidFill>
              </a:rPr>
              <a:t>Améliorer les compétences linguistiques et culturelles en situation de travail ;</a:t>
            </a:r>
          </a:p>
          <a:p>
            <a:pPr marL="742950" lvl="1" indent="-285750" algn="l">
              <a:lnSpc>
                <a:spcPct val="90000"/>
              </a:lnSpc>
              <a:buFont typeface="Wingdings 3" charset="2"/>
              <a:buChar char=""/>
            </a:pPr>
            <a:r>
              <a:rPr lang="en-US" dirty="0">
                <a:solidFill>
                  <a:schemeClr val="tx1">
                    <a:lumMod val="75000"/>
                    <a:lumOff val="25000"/>
                  </a:schemeClr>
                </a:solidFill>
              </a:rPr>
              <a:t>Enrichir les pratiques professionnelles par la découverte d’outils et de techniques propres au pays d’accueil.</a:t>
            </a:r>
          </a:p>
          <a:p>
            <a:pPr marL="742950" lvl="1" indent="-285750" algn="l">
              <a:lnSpc>
                <a:spcPct val="90000"/>
              </a:lnSpc>
              <a:buFont typeface="Wingdings 3" charset="2"/>
              <a:buChar char=""/>
            </a:pPr>
            <a:endParaRPr lang="en-US" sz="1400" dirty="0">
              <a:solidFill>
                <a:schemeClr val="tx1">
                  <a:lumMod val="75000"/>
                  <a:lumOff val="25000"/>
                </a:schemeClr>
              </a:solidFill>
            </a:endParaRPr>
          </a:p>
          <a:p>
            <a:pPr marL="285750" indent="-285750" algn="l">
              <a:lnSpc>
                <a:spcPct val="90000"/>
              </a:lnSpc>
              <a:buFont typeface="Wingdings 3" charset="2"/>
              <a:buChar char=""/>
            </a:pPr>
            <a:endParaRPr lang="en-US" sz="1400" dirty="0">
              <a:solidFill>
                <a:schemeClr val="tx1">
                  <a:lumMod val="75000"/>
                  <a:lumOff val="25000"/>
                </a:schemeClr>
              </a:solidFill>
            </a:endParaRPr>
          </a:p>
        </p:txBody>
      </p:sp>
      <p:pic>
        <p:nvPicPr>
          <p:cNvPr id="17410" name="Picture 2" descr="Erasmus + : en route vers la mobilité européenne des apprentis!">
            <a:extLst>
              <a:ext uri="{FF2B5EF4-FFF2-40B4-BE49-F238E27FC236}">
                <a16:creationId xmlns:a16="http://schemas.microsoft.com/office/drawing/2014/main" id="{1296A20A-FB20-C949-B059-A1BB5995B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0" r="26257" b="1"/>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3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244F2-5D48-344D-9F7D-BCDAFFCC1566}"/>
              </a:ext>
            </a:extLst>
          </p:cNvPr>
          <p:cNvSpPr>
            <a:spLocks noGrp="1"/>
          </p:cNvSpPr>
          <p:nvPr>
            <p:ph type="title"/>
          </p:nvPr>
        </p:nvSpPr>
        <p:spPr>
          <a:xfrm>
            <a:off x="677334" y="167813"/>
            <a:ext cx="8596668" cy="1320800"/>
          </a:xfrm>
        </p:spPr>
        <p:txBody>
          <a:bodyPr/>
          <a:lstStyle/>
          <a:p>
            <a:pPr algn="ctr"/>
            <a:r>
              <a:rPr lang="fr-FR" b="1" u="sng" dirty="0"/>
              <a:t>SOMMAIRE</a:t>
            </a:r>
          </a:p>
        </p:txBody>
      </p:sp>
      <p:sp>
        <p:nvSpPr>
          <p:cNvPr id="3" name="Espace réservé du contenu 2">
            <a:extLst>
              <a:ext uri="{FF2B5EF4-FFF2-40B4-BE49-F238E27FC236}">
                <a16:creationId xmlns:a16="http://schemas.microsoft.com/office/drawing/2014/main" id="{C52EB1E9-20E9-2147-8F85-95230AB9FA53}"/>
              </a:ext>
            </a:extLst>
          </p:cNvPr>
          <p:cNvSpPr>
            <a:spLocks noGrp="1"/>
          </p:cNvSpPr>
          <p:nvPr>
            <p:ph idx="1"/>
          </p:nvPr>
        </p:nvSpPr>
        <p:spPr>
          <a:xfrm>
            <a:off x="677335" y="864544"/>
            <a:ext cx="8596668" cy="5993456"/>
          </a:xfrm>
        </p:spPr>
        <p:txBody>
          <a:bodyPr>
            <a:normAutofit/>
          </a:bodyPr>
          <a:lstStyle/>
          <a:p>
            <a:pPr algn="ctr"/>
            <a:r>
              <a:rPr lang="fr-FR" sz="2000" u="sng" dirty="0">
                <a:solidFill>
                  <a:schemeClr val="tx1"/>
                </a:solidFill>
              </a:rPr>
              <a:t>Introduction</a:t>
            </a:r>
          </a:p>
          <a:p>
            <a:pPr lvl="1" algn="just"/>
            <a:r>
              <a:rPr lang="fr-FR" sz="1800" dirty="0">
                <a:solidFill>
                  <a:schemeClr val="tx1"/>
                </a:solidFill>
              </a:rPr>
              <a:t>Les origines de l’apprentissage</a:t>
            </a:r>
          </a:p>
          <a:p>
            <a:pPr lvl="1" algn="just"/>
            <a:r>
              <a:rPr lang="fr-FR" sz="1800" dirty="0">
                <a:solidFill>
                  <a:schemeClr val="tx1"/>
                </a:solidFill>
              </a:rPr>
              <a:t>Les chiffres clefs de l’apprentissage en France</a:t>
            </a:r>
          </a:p>
          <a:p>
            <a:pPr lvl="1" algn="just"/>
            <a:r>
              <a:rPr lang="fr-FR" sz="1800" dirty="0">
                <a:solidFill>
                  <a:schemeClr val="tx1"/>
                </a:solidFill>
              </a:rPr>
              <a:t>L’organisation de l’apprentissage en France</a:t>
            </a:r>
          </a:p>
          <a:p>
            <a:pPr algn="ctr"/>
            <a:r>
              <a:rPr lang="fr-FR" sz="2000" u="sng" dirty="0">
                <a:solidFill>
                  <a:schemeClr val="tx1"/>
                </a:solidFill>
              </a:rPr>
              <a:t>Partie 1. La conclusion du contrat d’apprentissage</a:t>
            </a:r>
          </a:p>
          <a:p>
            <a:pPr lvl="1" algn="just"/>
            <a:r>
              <a:rPr lang="fr-FR" sz="1800" dirty="0">
                <a:solidFill>
                  <a:schemeClr val="tx1"/>
                </a:solidFill>
              </a:rPr>
              <a:t>Les conditions de fond du contrat d’apprentissage</a:t>
            </a:r>
          </a:p>
          <a:p>
            <a:pPr lvl="1" algn="just"/>
            <a:r>
              <a:rPr lang="fr-FR" sz="1800" dirty="0">
                <a:solidFill>
                  <a:schemeClr val="tx1"/>
                </a:solidFill>
              </a:rPr>
              <a:t>Les conditions de forme du contrat d’apprentissage</a:t>
            </a:r>
          </a:p>
          <a:p>
            <a:pPr algn="ctr"/>
            <a:r>
              <a:rPr lang="fr-FR" sz="2000" u="sng" dirty="0">
                <a:solidFill>
                  <a:schemeClr val="tx1"/>
                </a:solidFill>
              </a:rPr>
              <a:t>Partie 2. L’exécution du contrat d’apprentissage</a:t>
            </a:r>
          </a:p>
          <a:p>
            <a:pPr lvl="1" algn="just"/>
            <a:r>
              <a:rPr lang="fr-FR" sz="1800" dirty="0">
                <a:solidFill>
                  <a:schemeClr val="tx1"/>
                </a:solidFill>
              </a:rPr>
              <a:t>Les obligations de l’employeur</a:t>
            </a:r>
          </a:p>
          <a:p>
            <a:pPr lvl="1" algn="just"/>
            <a:r>
              <a:rPr lang="fr-FR" sz="1800" dirty="0">
                <a:solidFill>
                  <a:schemeClr val="tx1"/>
                </a:solidFill>
              </a:rPr>
              <a:t>Le statut juridique de l’apprenti</a:t>
            </a:r>
          </a:p>
          <a:p>
            <a:pPr algn="ctr"/>
            <a:r>
              <a:rPr lang="fr-FR" sz="2000" u="sng" dirty="0">
                <a:solidFill>
                  <a:schemeClr val="tx1"/>
                </a:solidFill>
              </a:rPr>
              <a:t>Partie 3. La rupture du contrat d’apprentissage</a:t>
            </a:r>
          </a:p>
          <a:p>
            <a:pPr lvl="1" algn="just"/>
            <a:r>
              <a:rPr lang="fr-FR" sz="1800" dirty="0">
                <a:solidFill>
                  <a:schemeClr val="tx1"/>
                </a:solidFill>
              </a:rPr>
              <a:t>La rupture anticipée du contrat d’apprentissage</a:t>
            </a:r>
          </a:p>
          <a:p>
            <a:pPr lvl="1" algn="just"/>
            <a:r>
              <a:rPr lang="fr-FR" sz="1800" dirty="0">
                <a:solidFill>
                  <a:schemeClr val="tx1"/>
                </a:solidFill>
              </a:rPr>
              <a:t>La rupture conventionnelle du contrat d’apprentissage</a:t>
            </a:r>
          </a:p>
          <a:p>
            <a:pPr lvl="1" algn="just"/>
            <a:r>
              <a:rPr lang="fr-FR" sz="1800" dirty="0">
                <a:solidFill>
                  <a:schemeClr val="tx1"/>
                </a:solidFill>
              </a:rPr>
              <a:t>La rupture à l’échéance des 45 premiers jours de formation pratique en entreprise</a:t>
            </a:r>
          </a:p>
        </p:txBody>
      </p:sp>
    </p:spTree>
    <p:extLst>
      <p:ext uri="{BB962C8B-B14F-4D97-AF65-F5344CB8AC3E}">
        <p14:creationId xmlns:p14="http://schemas.microsoft.com/office/powerpoint/2010/main" val="99544010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4998" y="22154"/>
            <a:ext cx="8596668" cy="777946"/>
          </a:xfrm>
        </p:spPr>
        <p:txBody>
          <a:bodyPr vert="horz" lIns="91440" tIns="45720" rIns="91440" bIns="45720" rtlCol="0" anchor="t">
            <a:normAutofit/>
          </a:bodyPr>
          <a:lstStyle/>
          <a:p>
            <a:pPr algn="ctr"/>
            <a:r>
              <a:rPr lang="en-US" sz="3600" b="1" dirty="0"/>
              <a:t>La mobilité européenne de l’apprenti</a:t>
            </a:r>
            <a:endParaRPr lang="en-U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717675" y="800100"/>
            <a:ext cx="11022418" cy="6066367"/>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dirty="0">
                <a:solidFill>
                  <a:schemeClr val="tx1"/>
                </a:solidFill>
              </a:rPr>
              <a:t>L’apprenti peut effectuer une partie de son contrat à l’étranger pour une </a:t>
            </a:r>
            <a:r>
              <a:rPr lang="en-US" sz="2000" b="1" dirty="0">
                <a:solidFill>
                  <a:schemeClr val="tx1"/>
                </a:solidFill>
              </a:rPr>
              <a:t>durée maximale d’un an</a:t>
            </a:r>
            <a:r>
              <a:rPr lang="en-US" sz="2000" dirty="0">
                <a:solidFill>
                  <a:schemeClr val="tx1"/>
                </a:solidFill>
              </a:rPr>
              <a:t>. La durée d’exécution du contrat </a:t>
            </a:r>
            <a:r>
              <a:rPr lang="en-US" sz="2000" b="1" dirty="0">
                <a:solidFill>
                  <a:schemeClr val="tx1"/>
                </a:solidFill>
              </a:rPr>
              <a:t>en France </a:t>
            </a:r>
            <a:r>
              <a:rPr lang="en-US" sz="2000" dirty="0">
                <a:solidFill>
                  <a:schemeClr val="tx1"/>
                </a:solidFill>
              </a:rPr>
              <a:t>doit être néanmoins d’au moins </a:t>
            </a:r>
            <a:r>
              <a:rPr lang="en-US" sz="2000" b="1" dirty="0">
                <a:solidFill>
                  <a:schemeClr val="tx1"/>
                </a:solidFill>
              </a:rPr>
              <a:t>6 mois.</a:t>
            </a:r>
            <a:endParaRPr lang="en-US" sz="2000" dirty="0">
              <a:solidFill>
                <a:schemeClr val="tx1"/>
              </a:solidFill>
            </a:endParaRPr>
          </a:p>
          <a:p>
            <a:pPr marL="285750" indent="-285750" algn="just">
              <a:lnSpc>
                <a:spcPct val="90000"/>
              </a:lnSpc>
              <a:buFont typeface="Wingdings 3" charset="2"/>
              <a:buChar char=""/>
            </a:pPr>
            <a:r>
              <a:rPr lang="en-US" sz="2000" dirty="0">
                <a:solidFill>
                  <a:schemeClr val="tx1"/>
                </a:solidFill>
              </a:rPr>
              <a:t>Pendant la période de mobilité à l’étranger, le principe de l’alternance entre formation et travail en entreprise ne s’applique plus :</a:t>
            </a:r>
          </a:p>
          <a:p>
            <a:pPr marL="742950" lvl="1" indent="-285750" algn="just">
              <a:lnSpc>
                <a:spcPct val="90000"/>
              </a:lnSpc>
              <a:buFont typeface="Wingdings 3" charset="2"/>
              <a:buChar char=""/>
            </a:pPr>
            <a:r>
              <a:rPr lang="en-US" sz="1800" dirty="0">
                <a:solidFill>
                  <a:schemeClr val="tx1"/>
                </a:solidFill>
              </a:rPr>
              <a:t>En cas de mobilité courte internationale (1 à 4 semaines), le </a:t>
            </a:r>
            <a:r>
              <a:rPr lang="en-US" sz="1800" dirty="0" err="1">
                <a:solidFill>
                  <a:schemeClr val="tx1"/>
                </a:solidFill>
              </a:rPr>
              <a:t>projet</a:t>
            </a:r>
            <a:r>
              <a:rPr lang="en-US" sz="1800" dirty="0">
                <a:solidFill>
                  <a:schemeClr val="tx1"/>
                </a:solidFill>
              </a:rPr>
              <a:t> est </a:t>
            </a:r>
            <a:r>
              <a:rPr lang="en-US" sz="1800" dirty="0" err="1">
                <a:solidFill>
                  <a:schemeClr val="tx1"/>
                </a:solidFill>
              </a:rPr>
              <a:t>planifié</a:t>
            </a:r>
            <a:r>
              <a:rPr lang="en-US" sz="1800" dirty="0">
                <a:solidFill>
                  <a:schemeClr val="tx1"/>
                </a:solidFill>
              </a:rPr>
              <a:t> avec l’employeur </a:t>
            </a:r>
            <a:r>
              <a:rPr lang="en-US" sz="1800" dirty="0" err="1">
                <a:solidFill>
                  <a:schemeClr val="tx1"/>
                </a:solidFill>
              </a:rPr>
              <a:t>signataire</a:t>
            </a:r>
            <a:r>
              <a:rPr lang="en-US" sz="1800" dirty="0">
                <a:solidFill>
                  <a:schemeClr val="tx1"/>
                </a:solidFill>
              </a:rPr>
              <a:t> du contrat d’apprentissage qui </a:t>
            </a:r>
            <a:r>
              <a:rPr lang="en-US" sz="1800" dirty="0" err="1">
                <a:solidFill>
                  <a:schemeClr val="tx1"/>
                </a:solidFill>
              </a:rPr>
              <a:t>reste</a:t>
            </a:r>
            <a:r>
              <a:rPr lang="en-US" sz="1800" dirty="0">
                <a:solidFill>
                  <a:schemeClr val="tx1"/>
                </a:solidFill>
              </a:rPr>
              <a:t> </a:t>
            </a:r>
            <a:r>
              <a:rPr lang="en-US" sz="1800" dirty="0" err="1">
                <a:solidFill>
                  <a:schemeClr val="tx1"/>
                </a:solidFill>
              </a:rPr>
              <a:t>responsable</a:t>
            </a:r>
            <a:r>
              <a:rPr lang="en-US" sz="1800" dirty="0">
                <a:solidFill>
                  <a:schemeClr val="tx1"/>
                </a:solidFill>
              </a:rPr>
              <a:t> de la bonne execution du contrat et qui assure la protection sociale de l’apprenti et qui verse le salaire ;</a:t>
            </a:r>
          </a:p>
          <a:p>
            <a:pPr marL="742950" lvl="1" indent="-285750" algn="just">
              <a:lnSpc>
                <a:spcPct val="90000"/>
              </a:lnSpc>
              <a:buFont typeface="Wingdings 3" charset="2"/>
              <a:buChar char=""/>
            </a:pPr>
            <a:r>
              <a:rPr lang="en-US" sz="1800" dirty="0">
                <a:solidFill>
                  <a:schemeClr val="tx1"/>
                </a:solidFill>
              </a:rPr>
              <a:t>En cas de mobilité longue internationale (plus de 4 semaines à l’étranger), certaines clauses du contrat d’apprentissage sont mises en </a:t>
            </a:r>
            <a:r>
              <a:rPr lang="en-US" sz="1800" dirty="0" err="1">
                <a:solidFill>
                  <a:schemeClr val="tx1"/>
                </a:solidFill>
              </a:rPr>
              <a:t>veille</a:t>
            </a:r>
            <a:r>
              <a:rPr lang="en-US" sz="1800" dirty="0">
                <a:solidFill>
                  <a:schemeClr val="tx1"/>
                </a:solidFill>
              </a:rPr>
              <a:t>.</a:t>
            </a:r>
          </a:p>
          <a:p>
            <a:pPr marL="285750" indent="-285750" algn="just">
              <a:lnSpc>
                <a:spcPct val="90000"/>
              </a:lnSpc>
              <a:buFont typeface="Wingdings 3" charset="2"/>
              <a:buChar char=""/>
            </a:pPr>
            <a:r>
              <a:rPr lang="en-US" sz="2000" dirty="0">
                <a:solidFill>
                  <a:schemeClr val="tx1"/>
                </a:solidFill>
              </a:rPr>
              <a:t>Pendant la période de mobilité longue, l’apprenti relève de la </a:t>
            </a:r>
            <a:r>
              <a:rPr lang="en-US" sz="2000" b="1" dirty="0">
                <a:solidFill>
                  <a:schemeClr val="tx1"/>
                </a:solidFill>
              </a:rPr>
              <a:t>couverture</a:t>
            </a:r>
            <a:r>
              <a:rPr lang="en-US" sz="2000" dirty="0">
                <a:solidFill>
                  <a:schemeClr val="tx1"/>
                </a:solidFill>
              </a:rPr>
              <a:t> </a:t>
            </a:r>
            <a:r>
              <a:rPr lang="en-US" sz="2000" b="1" dirty="0">
                <a:solidFill>
                  <a:schemeClr val="tx1"/>
                </a:solidFill>
              </a:rPr>
              <a:t>sociale de l’État d’accueil </a:t>
            </a:r>
            <a:r>
              <a:rPr lang="en-US" sz="2000" dirty="0">
                <a:solidFill>
                  <a:schemeClr val="tx1"/>
                </a:solidFill>
              </a:rPr>
              <a:t>lorsqu’il bénéficie du statut de salarié ou assimilé de cet État ou de la couverture sociale française pour les étudiants lorsqu’il ne bénéficie pas du statut de salarié dans le pays d’accueil.</a:t>
            </a:r>
          </a:p>
          <a:p>
            <a:pPr marL="285750" indent="-285750" algn="just">
              <a:lnSpc>
                <a:spcPct val="90000"/>
              </a:lnSpc>
              <a:buFont typeface="Wingdings 3" charset="2"/>
              <a:buChar char=""/>
            </a:pPr>
            <a:r>
              <a:rPr lang="en-US" sz="2000" b="1" dirty="0">
                <a:solidFill>
                  <a:schemeClr val="tx1"/>
                </a:solidFill>
              </a:rPr>
              <a:t>Pour les périodes de mobilité, une convention de mobilité doit être signée</a:t>
            </a:r>
            <a:r>
              <a:rPr lang="en-US" sz="2000" dirty="0">
                <a:solidFill>
                  <a:schemeClr val="tx1"/>
                </a:solidFill>
              </a:rPr>
              <a:t>, entre l’apprenti, le centre de formation en France, l’employeur à l’étranger et le centre de formation à l’étranger. La convention de mobilité doit contenir :</a:t>
            </a:r>
          </a:p>
          <a:p>
            <a:pPr marL="742950" lvl="1" indent="-285750" algn="just">
              <a:lnSpc>
                <a:spcPct val="90000"/>
              </a:lnSpc>
              <a:buFont typeface="Wingdings 3" charset="2"/>
              <a:buChar char=""/>
            </a:pPr>
            <a:r>
              <a:rPr lang="en-US" sz="1900" dirty="0">
                <a:solidFill>
                  <a:schemeClr val="tx1"/>
                </a:solidFill>
              </a:rPr>
              <a:t>Le contenu des enseignements suivis ;</a:t>
            </a:r>
          </a:p>
          <a:p>
            <a:pPr marL="742950" lvl="1" indent="-285750" algn="just">
              <a:lnSpc>
                <a:spcPct val="90000"/>
              </a:lnSpc>
              <a:buFont typeface="Wingdings 3" charset="2"/>
              <a:buChar char=""/>
            </a:pPr>
            <a:r>
              <a:rPr lang="en-US" sz="1900" dirty="0">
                <a:solidFill>
                  <a:schemeClr val="tx1"/>
                </a:solidFill>
              </a:rPr>
              <a:t>L’entreprise d’accueil ;</a:t>
            </a:r>
          </a:p>
          <a:p>
            <a:pPr marL="742950" lvl="1" indent="-285750" algn="just">
              <a:lnSpc>
                <a:spcPct val="90000"/>
              </a:lnSpc>
              <a:buFont typeface="Wingdings 3" charset="2"/>
              <a:buChar char=""/>
            </a:pPr>
            <a:r>
              <a:rPr lang="en-US" sz="1900" dirty="0">
                <a:solidFill>
                  <a:schemeClr val="tx1"/>
                </a:solidFill>
              </a:rPr>
              <a:t>Les engagements des partenaires en termes d’objectifs de formation :</a:t>
            </a:r>
          </a:p>
          <a:p>
            <a:pPr marL="742950" lvl="1" indent="-285750" algn="just">
              <a:lnSpc>
                <a:spcPct val="90000"/>
              </a:lnSpc>
              <a:buFont typeface="Wingdings 3" charset="2"/>
              <a:buChar char=""/>
            </a:pPr>
            <a:r>
              <a:rPr lang="en-US" sz="1900" dirty="0">
                <a:solidFill>
                  <a:schemeClr val="tx1"/>
                </a:solidFill>
              </a:rPr>
              <a:t>Les tâches à réaliser :</a:t>
            </a:r>
          </a:p>
          <a:p>
            <a:pPr marL="742950" lvl="1" indent="-285750" algn="just">
              <a:lnSpc>
                <a:spcPct val="90000"/>
              </a:lnSpc>
              <a:buFont typeface="Wingdings 3" charset="2"/>
              <a:buChar char=""/>
            </a:pPr>
            <a:r>
              <a:rPr lang="en-US" sz="1900" dirty="0">
                <a:solidFill>
                  <a:schemeClr val="tx1"/>
                </a:solidFill>
              </a:rPr>
              <a:t>La rémunération de l’apprenti, ses congés, sa protection sociale.</a:t>
            </a:r>
            <a:endParaRPr lang="en-US" sz="2000" dirty="0">
              <a:solidFill>
                <a:schemeClr val="tx1"/>
              </a:solidFill>
            </a:endParaRPr>
          </a:p>
          <a:p>
            <a:pPr marL="285750" indent="-285750" algn="just">
              <a:lnSpc>
                <a:spcPct val="90000"/>
              </a:lnSpc>
              <a:buFont typeface="Wingdings 3" charset="2"/>
              <a:buChar char=""/>
            </a:pPr>
            <a:endParaRPr lang="en-US"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2865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en-US" sz="4200" b="1" u="sng" kern="1200" dirty="0">
                <a:solidFill>
                  <a:schemeClr val="accent1"/>
                </a:solidFill>
                <a:latin typeface="+mj-lt"/>
                <a:ea typeface="+mj-ea"/>
                <a:cs typeface="+mj-cs"/>
              </a:rPr>
              <a:t>Partie </a:t>
            </a:r>
            <a:r>
              <a:rPr lang="en-US" sz="4200" b="1" u="sng" dirty="0"/>
              <a:t>3</a:t>
            </a:r>
            <a:r>
              <a:rPr lang="en-US" sz="4200" kern="1200" dirty="0">
                <a:solidFill>
                  <a:schemeClr val="accent1"/>
                </a:solidFill>
                <a:latin typeface="+mj-lt"/>
                <a:ea typeface="+mj-ea"/>
                <a:cs typeface="+mj-cs"/>
              </a:rPr>
              <a:t/>
            </a:r>
            <a:br>
              <a:rPr lang="en-US" sz="4200" kern="1200" dirty="0">
                <a:solidFill>
                  <a:schemeClr val="accent1"/>
                </a:solidFill>
                <a:latin typeface="+mj-lt"/>
                <a:ea typeface="+mj-ea"/>
                <a:cs typeface="+mj-cs"/>
              </a:rPr>
            </a:br>
            <a:r>
              <a:rPr lang="en-US" sz="4200" kern="1200" dirty="0">
                <a:solidFill>
                  <a:schemeClr val="accent1"/>
                </a:solidFill>
                <a:latin typeface="+mj-lt"/>
                <a:ea typeface="+mj-ea"/>
                <a:cs typeface="+mj-cs"/>
              </a:rPr>
              <a:t>La rupture du contrat d’apprentissage</a:t>
            </a:r>
          </a:p>
        </p:txBody>
      </p:sp>
      <p:pic>
        <p:nvPicPr>
          <p:cNvPr id="7" name="Graphic 6" descr="Contrat avec un remplissage uni">
            <a:extLst>
              <a:ext uri="{FF2B5EF4-FFF2-40B4-BE49-F238E27FC236}">
                <a16:creationId xmlns:a16="http://schemas.microsoft.com/office/drawing/2014/main" id="{32410C98-FE26-4C6C-9480-DCDA8ED3B47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888604" y="1550139"/>
            <a:ext cx="3765692" cy="3765692"/>
          </a:xfrm>
          <a:prstGeom prst="rect">
            <a:avLst/>
          </a:prstGeom>
        </p:spPr>
      </p:pic>
      <p:pic>
        <p:nvPicPr>
          <p:cNvPr id="4" name="Graphic 6" descr="Panneau d’interdiction avec un remplissage uni">
            <a:extLst>
              <a:ext uri="{FF2B5EF4-FFF2-40B4-BE49-F238E27FC236}">
                <a16:creationId xmlns:a16="http://schemas.microsoft.com/office/drawing/2014/main" id="{7BA0D83C-9971-5147-ABD0-6B0ABBD996A6}"/>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186927" y="1844477"/>
            <a:ext cx="3169046" cy="3169046"/>
          </a:xfrm>
          <a:prstGeom prst="rect">
            <a:avLst/>
          </a:prstGeom>
        </p:spPr>
      </p:pic>
    </p:spTree>
    <p:extLst>
      <p:ext uri="{BB962C8B-B14F-4D97-AF65-F5344CB8AC3E}">
        <p14:creationId xmlns:p14="http://schemas.microsoft.com/office/powerpoint/2010/main" val="79662863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n-US" sz="3600" b="1" dirty="0"/>
              <a:t>Régime juridique de la rupture du contrat d’apprentissage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733447" y="2160589"/>
            <a:ext cx="5866821" cy="4287103"/>
          </a:xfrm>
        </p:spPr>
        <p:txBody>
          <a:bodyPr vert="horz" lIns="91440" tIns="45720" rIns="91440" bIns="45720" rtlCol="0">
            <a:normAutofit fontScale="92500"/>
          </a:bodyPr>
          <a:lstStyle/>
          <a:p>
            <a:pPr algn="just">
              <a:lnSpc>
                <a:spcPct val="90000"/>
              </a:lnSpc>
              <a:buFont typeface="Wingdings 3" charset="2"/>
              <a:buChar char=""/>
            </a:pPr>
            <a:r>
              <a:rPr lang="en-US" sz="2400" dirty="0">
                <a:solidFill>
                  <a:schemeClr val="tx1"/>
                </a:solidFill>
              </a:rPr>
              <a:t> La rupture du contrat d’apprentissage est prévue par l’article L. 6222-18 du code du travail.</a:t>
            </a:r>
          </a:p>
          <a:p>
            <a:pPr algn="just">
              <a:lnSpc>
                <a:spcPct val="90000"/>
              </a:lnSpc>
              <a:buFont typeface="Wingdings 3" charset="2"/>
              <a:buChar char=""/>
            </a:pPr>
            <a:r>
              <a:rPr lang="en-US" sz="2400" dirty="0">
                <a:solidFill>
                  <a:schemeClr val="tx1"/>
                </a:solidFill>
              </a:rPr>
              <a:t> </a:t>
            </a:r>
            <a:r>
              <a:rPr lang="en-US" sz="2400" b="1" dirty="0">
                <a:solidFill>
                  <a:schemeClr val="tx1"/>
                </a:solidFill>
              </a:rPr>
              <a:t>Différents modes </a:t>
            </a:r>
            <a:r>
              <a:rPr lang="en-US" sz="2400" dirty="0">
                <a:solidFill>
                  <a:schemeClr val="tx1"/>
                </a:solidFill>
              </a:rPr>
              <a:t>de rupture sont prévus :</a:t>
            </a:r>
          </a:p>
          <a:p>
            <a:pPr lvl="1" algn="just">
              <a:lnSpc>
                <a:spcPct val="90000"/>
              </a:lnSpc>
              <a:buFont typeface="Wingdings 3" charset="2"/>
              <a:buChar char=""/>
            </a:pPr>
            <a:r>
              <a:rPr lang="en-US" sz="2200" dirty="0">
                <a:solidFill>
                  <a:schemeClr val="tx1"/>
                </a:solidFill>
              </a:rPr>
              <a:t> Jusqu’à l’échéance des 45 premiers jours de formation pratique ;</a:t>
            </a:r>
          </a:p>
          <a:p>
            <a:pPr lvl="1" algn="just">
              <a:lnSpc>
                <a:spcPct val="90000"/>
              </a:lnSpc>
              <a:buFont typeface="Wingdings 3" charset="2"/>
              <a:buChar char=""/>
            </a:pPr>
            <a:r>
              <a:rPr lang="en-US" sz="2200" dirty="0">
                <a:solidFill>
                  <a:schemeClr val="tx1"/>
                </a:solidFill>
              </a:rPr>
              <a:t> Par accord signé des deux parties ;</a:t>
            </a:r>
          </a:p>
          <a:p>
            <a:pPr lvl="1" algn="just">
              <a:lnSpc>
                <a:spcPct val="90000"/>
              </a:lnSpc>
              <a:buFont typeface="Wingdings 3" charset="2"/>
              <a:buChar char=""/>
            </a:pPr>
            <a:r>
              <a:rPr lang="en-US" sz="2200" dirty="0">
                <a:solidFill>
                  <a:schemeClr val="tx1"/>
                </a:solidFill>
              </a:rPr>
              <a:t> En cas de force majeure, faute grave de l’apprenti ou inaptitude professionnelle ;</a:t>
            </a:r>
          </a:p>
          <a:p>
            <a:pPr lvl="1" algn="just">
              <a:lnSpc>
                <a:spcPct val="90000"/>
              </a:lnSpc>
              <a:buFont typeface="Wingdings 3" charset="2"/>
              <a:buChar char=""/>
            </a:pPr>
            <a:r>
              <a:rPr lang="en-US" sz="2200" dirty="0">
                <a:solidFill>
                  <a:schemeClr val="tx1"/>
                </a:solidFill>
              </a:rPr>
              <a:t> À l’initiative de l’apprenti en respectant un délai de préavis. </a:t>
            </a:r>
          </a:p>
        </p:txBody>
      </p:sp>
    </p:spTree>
    <p:extLst>
      <p:ext uri="{BB962C8B-B14F-4D97-AF65-F5344CB8AC3E}">
        <p14:creationId xmlns:p14="http://schemas.microsoft.com/office/powerpoint/2010/main" val="196773236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2511"/>
            <a:ext cx="10529262" cy="1320800"/>
          </a:xfrm>
        </p:spPr>
        <p:txBody>
          <a:bodyPr vert="horz" lIns="91440" tIns="45720" rIns="91440" bIns="45720" rtlCol="0" anchor="t">
            <a:normAutofit fontScale="90000"/>
          </a:bodyPr>
          <a:lstStyle/>
          <a:p>
            <a:pPr algn="ctr"/>
            <a:r>
              <a:rPr lang="en-US" sz="3600" dirty="0"/>
              <a:t>L</a:t>
            </a:r>
            <a:r>
              <a:rPr lang="en-US" sz="3600" b="1" dirty="0"/>
              <a:t>a rupture anticipée du contrat d’apprentissage</a:t>
            </a:r>
            <a:r>
              <a:rPr lang="en-US" sz="3600" dirty="0"/>
              <a:t/>
            </a:r>
            <a:br>
              <a:rPr lang="en-US" sz="3600" dirty="0"/>
            </a:br>
            <a:r>
              <a:rPr lang="en-US" sz="3100" i="1" dirty="0"/>
              <a:t>La rupture unilatérale par </a:t>
            </a:r>
            <a:r>
              <a:rPr lang="en-US" sz="3100" i="1" u="sng" dirty="0"/>
              <a:t>l’une ou l’autre des parties</a:t>
            </a:r>
            <a:r>
              <a:rPr lang="en-US" sz="3100" i="1" dirty="0"/>
              <a:t> pendant “la période d’essai”</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10022564" cy="4757442"/>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b="1" dirty="0">
                <a:solidFill>
                  <a:schemeClr val="tx1"/>
                </a:solidFill>
              </a:rPr>
              <a:t>Rupture jusqu’à l’échéance des 45 premiers jours, consécutifs ou non</a:t>
            </a:r>
            <a:r>
              <a:rPr lang="en-US" sz="2000" dirty="0">
                <a:solidFill>
                  <a:schemeClr val="tx1"/>
                </a:solidFill>
              </a:rPr>
              <a:t>, par l’apprenti ou l’employeur, </a:t>
            </a:r>
            <a:r>
              <a:rPr lang="en-US" sz="2000" b="1" dirty="0">
                <a:solidFill>
                  <a:schemeClr val="tx1"/>
                </a:solidFill>
              </a:rPr>
              <a:t>de formation pratique en entreprise effectuée par l’apprenti</a:t>
            </a:r>
            <a:r>
              <a:rPr lang="en-US" sz="2000" dirty="0">
                <a:solidFill>
                  <a:schemeClr val="tx1"/>
                </a:solidFill>
              </a:rPr>
              <a:t>. </a:t>
            </a:r>
          </a:p>
          <a:p>
            <a:pPr marL="742950" lvl="1" indent="-285750" algn="just">
              <a:lnSpc>
                <a:spcPct val="90000"/>
              </a:lnSpc>
              <a:buFont typeface="Wingdings 3" charset="2"/>
              <a:buChar char=""/>
            </a:pPr>
            <a:r>
              <a:rPr lang="en-US" sz="2000" dirty="0">
                <a:solidFill>
                  <a:schemeClr val="tx1"/>
                </a:solidFill>
              </a:rPr>
              <a:t>C’est une “période d’essai” qui ne porte pas ce nom. La loi du 17 août 2015 relative au dialogue social et à l’emploi, dite loi </a:t>
            </a:r>
            <a:r>
              <a:rPr lang="en-US" sz="2000" i="1" dirty="0">
                <a:solidFill>
                  <a:schemeClr val="tx1"/>
                </a:solidFill>
              </a:rPr>
              <a:t>Rebsamen</a:t>
            </a:r>
            <a:r>
              <a:rPr lang="en-US" sz="2000" dirty="0">
                <a:solidFill>
                  <a:schemeClr val="tx1"/>
                </a:solidFill>
              </a:rPr>
              <a:t>, est venue transformer la période d’essai en la faisant passer de deux mois à </a:t>
            </a:r>
            <a:r>
              <a:rPr lang="en-US" sz="2000" b="1" dirty="0">
                <a:solidFill>
                  <a:schemeClr val="tx1"/>
                </a:solidFill>
              </a:rPr>
              <a:t>45 jours</a:t>
            </a:r>
            <a:r>
              <a:rPr lang="en-US" sz="2000" dirty="0">
                <a:solidFill>
                  <a:schemeClr val="tx1"/>
                </a:solidFill>
              </a:rPr>
              <a:t>.</a:t>
            </a:r>
          </a:p>
          <a:p>
            <a:pPr marL="742950" lvl="1" indent="-285750" algn="just">
              <a:lnSpc>
                <a:spcPct val="90000"/>
              </a:lnSpc>
              <a:buFont typeface="Wingdings 3" charset="2"/>
              <a:buChar char=""/>
            </a:pPr>
            <a:r>
              <a:rPr lang="en-US" sz="2000" dirty="0">
                <a:solidFill>
                  <a:schemeClr val="tx1"/>
                </a:solidFill>
              </a:rPr>
              <a:t>La rupture pendant cette période est </a:t>
            </a:r>
            <a:r>
              <a:rPr lang="en-US" sz="2000" b="1" dirty="0">
                <a:solidFill>
                  <a:schemeClr val="tx1"/>
                </a:solidFill>
              </a:rPr>
              <a:t>libre</a:t>
            </a:r>
            <a:r>
              <a:rPr lang="en-US" sz="2000" dirty="0">
                <a:solidFill>
                  <a:schemeClr val="tx1"/>
                </a:solidFill>
              </a:rPr>
              <a:t>, elle intervient sans préavis et sans avoir à justifier d’un motif.</a:t>
            </a:r>
          </a:p>
          <a:p>
            <a:pPr marL="742950" lvl="1" indent="-285750" algn="just">
              <a:lnSpc>
                <a:spcPct val="90000"/>
              </a:lnSpc>
              <a:buFont typeface="Wingdings 3" charset="2"/>
              <a:buChar char=""/>
            </a:pPr>
            <a:r>
              <a:rPr lang="en-US" sz="2000" dirty="0">
                <a:solidFill>
                  <a:schemeClr val="tx1"/>
                </a:solidFill>
              </a:rPr>
              <a:t>Un </a:t>
            </a:r>
            <a:r>
              <a:rPr lang="en-US" sz="2000" b="1" dirty="0">
                <a:solidFill>
                  <a:schemeClr val="tx1"/>
                </a:solidFill>
              </a:rPr>
              <a:t>document écrit </a:t>
            </a:r>
            <a:r>
              <a:rPr lang="en-US" sz="2000" dirty="0">
                <a:solidFill>
                  <a:schemeClr val="tx1"/>
                </a:solidFill>
              </a:rPr>
              <a:t>doit acter cette rupture anticipée du contrat d’apprentissage. La rupture est notifiée au directeur du CFA ainsi qu’à l’organisme chargé du dépôt du contrat. </a:t>
            </a:r>
          </a:p>
          <a:p>
            <a:pPr marL="742950" lvl="1" indent="-285750" algn="just">
              <a:lnSpc>
                <a:spcPct val="90000"/>
              </a:lnSpc>
              <a:buFont typeface="Wingdings 3" charset="2"/>
              <a:buChar char=""/>
            </a:pPr>
            <a:r>
              <a:rPr lang="en-US" sz="2000" b="1" dirty="0">
                <a:solidFill>
                  <a:schemeClr val="tx1"/>
                </a:solidFill>
              </a:rPr>
              <a:t>Aucune indemnité n’est due</a:t>
            </a:r>
            <a:r>
              <a:rPr lang="en-US" sz="2000" dirty="0">
                <a:solidFill>
                  <a:schemeClr val="tx1"/>
                </a:solidFill>
              </a:rPr>
              <a:t>, sauf stipulation contraire.</a:t>
            </a:r>
          </a:p>
          <a:p>
            <a:pPr marL="742950" lvl="1" indent="-285750" algn="just">
              <a:lnSpc>
                <a:spcPct val="90000"/>
              </a:lnSpc>
              <a:buFont typeface="Wingdings 3" charset="2"/>
              <a:buChar char=""/>
            </a:pPr>
            <a:r>
              <a:rPr lang="en-US" sz="2000" dirty="0">
                <a:solidFill>
                  <a:schemeClr val="tx1"/>
                </a:solidFill>
              </a:rPr>
              <a:t>La rupture </a:t>
            </a:r>
            <a:r>
              <a:rPr lang="en-US" sz="2000" b="1" dirty="0">
                <a:solidFill>
                  <a:schemeClr val="tx1"/>
                </a:solidFill>
              </a:rPr>
              <a:t>ne peut être fondée sur un motif discriminatoire </a:t>
            </a:r>
            <a:r>
              <a:rPr lang="en-US" sz="2000" dirty="0">
                <a:solidFill>
                  <a:schemeClr val="tx1"/>
                </a:solidFill>
              </a:rPr>
              <a:t>(sexe, orientation sexuelle, opinion politique ou syndicale, religion, </a:t>
            </a:r>
            <a:r>
              <a:rPr lang="en-US" sz="2000" i="1" dirty="0">
                <a:solidFill>
                  <a:schemeClr val="tx1"/>
                </a:solidFill>
              </a:rPr>
              <a:t>etc</a:t>
            </a:r>
            <a:r>
              <a:rPr lang="en-US" sz="2000" dirty="0">
                <a:solidFill>
                  <a:schemeClr val="tx1"/>
                </a:solidFill>
              </a:rPr>
              <a:t>.) et doit donc respecter le principe de non-discrimination sociale.</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811291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4108"/>
            <a:ext cx="9763989" cy="1320800"/>
          </a:xfrm>
        </p:spPr>
        <p:txBody>
          <a:bodyPr vert="horz" lIns="91440" tIns="45720" rIns="91440" bIns="45720" rtlCol="0" anchor="t">
            <a:normAutofit fontScale="90000"/>
          </a:bodyPr>
          <a:lstStyle/>
          <a:p>
            <a:pPr algn="ctr"/>
            <a:r>
              <a:rPr lang="en-US" sz="3600" dirty="0"/>
              <a:t>L</a:t>
            </a:r>
            <a:r>
              <a:rPr lang="en-US" sz="3600" b="1" dirty="0"/>
              <a:t>a rupture anticipée du contrat d’apprentissage</a:t>
            </a:r>
            <a:r>
              <a:rPr lang="en-US" sz="3600" dirty="0"/>
              <a:t/>
            </a:r>
            <a:br>
              <a:rPr lang="en-US" sz="3600" dirty="0"/>
            </a:br>
            <a:r>
              <a:rPr lang="en-US" sz="3100" i="1" dirty="0"/>
              <a:t>La rupture unilatérale par </a:t>
            </a:r>
            <a:r>
              <a:rPr lang="en-US" sz="3100" i="1" u="sng" dirty="0"/>
              <a:t>l’apprenti</a:t>
            </a:r>
            <a:r>
              <a:rPr lang="en-US" sz="3100" i="1" dirty="0"/>
              <a:t> à l’issue de la “période d’essai”</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9763989" cy="4704688"/>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b="1" dirty="0">
                <a:solidFill>
                  <a:schemeClr val="tx1"/>
                </a:solidFill>
              </a:rPr>
              <a:t>Rupture à l’échéance des 45 premiers jours, consécutifs ou non</a:t>
            </a:r>
            <a:r>
              <a:rPr lang="en-US" sz="2000" dirty="0">
                <a:solidFill>
                  <a:schemeClr val="tx1"/>
                </a:solidFill>
              </a:rPr>
              <a:t>, effectuée par l’apprenti : </a:t>
            </a:r>
          </a:p>
          <a:p>
            <a:pPr marL="742950" lvl="1" indent="-285750" algn="just">
              <a:lnSpc>
                <a:spcPct val="90000"/>
              </a:lnSpc>
              <a:buFont typeface="Wingdings 3" charset="2"/>
              <a:buChar char=""/>
            </a:pPr>
            <a:r>
              <a:rPr lang="en-US" sz="1800" dirty="0">
                <a:solidFill>
                  <a:schemeClr val="tx1"/>
                </a:solidFill>
              </a:rPr>
              <a:t>C’est un apport important de la loi du 5 septembre 2018 ;</a:t>
            </a:r>
          </a:p>
          <a:p>
            <a:pPr marL="742950" lvl="1" indent="-285750" algn="just">
              <a:lnSpc>
                <a:spcPct val="90000"/>
              </a:lnSpc>
              <a:buFont typeface="Wingdings 3" charset="2"/>
              <a:buChar char=""/>
            </a:pPr>
            <a:r>
              <a:rPr lang="en-US" sz="1800" dirty="0">
                <a:solidFill>
                  <a:schemeClr val="tx1"/>
                </a:solidFill>
              </a:rPr>
              <a:t>L’apprenti doit, au préalable, solliciter un </a:t>
            </a:r>
            <a:r>
              <a:rPr lang="en-US" sz="1800" b="1" dirty="0">
                <a:solidFill>
                  <a:schemeClr val="tx1"/>
                </a:solidFill>
              </a:rPr>
              <a:t>médiateur</a:t>
            </a:r>
            <a:r>
              <a:rPr lang="en-US" sz="1800" dirty="0">
                <a:solidFill>
                  <a:schemeClr val="tx1"/>
                </a:solidFill>
              </a:rPr>
              <a:t>. Le médiateur est compétent en cas de litige portant sur le contrat d’apprentissage (conditions de travail, durée du travail, rémunération, congés payés, </a:t>
            </a:r>
            <a:r>
              <a:rPr lang="en-US" sz="1800" i="1" dirty="0">
                <a:solidFill>
                  <a:schemeClr val="tx1"/>
                </a:solidFill>
              </a:rPr>
              <a:t>etc.</a:t>
            </a:r>
            <a:r>
              <a:rPr lang="en-US" sz="1800" dirty="0">
                <a:solidFill>
                  <a:schemeClr val="tx1"/>
                </a:solidFill>
              </a:rPr>
              <a:t>). Le médiateur a un devoir de neutralité, il ne peut pas prendre de décision sur le conflit. </a:t>
            </a:r>
          </a:p>
          <a:p>
            <a:pPr marL="742950" lvl="1" indent="-285750" algn="just">
              <a:lnSpc>
                <a:spcPct val="90000"/>
              </a:lnSpc>
              <a:buFont typeface="Wingdings 3" charset="2"/>
              <a:buChar char=""/>
            </a:pPr>
            <a:r>
              <a:rPr lang="en-US" sz="1800" b="1" dirty="0">
                <a:solidFill>
                  <a:schemeClr val="tx1"/>
                </a:solidFill>
              </a:rPr>
              <a:t>Après un délai minimal de 5 jours calendaires</a:t>
            </a:r>
            <a:r>
              <a:rPr lang="en-US" sz="1800" dirty="0">
                <a:solidFill>
                  <a:schemeClr val="tx1"/>
                </a:solidFill>
              </a:rPr>
              <a:t> à compter de la saisine du médiateur, l’apprenti informe l’employeur de son </a:t>
            </a:r>
            <a:r>
              <a:rPr lang="en-US" sz="1800" b="1" dirty="0">
                <a:solidFill>
                  <a:schemeClr val="tx1"/>
                </a:solidFill>
              </a:rPr>
              <a:t>intention de rompre</a:t>
            </a:r>
            <a:r>
              <a:rPr lang="en-US" sz="1800" dirty="0">
                <a:solidFill>
                  <a:schemeClr val="tx1"/>
                </a:solidFill>
              </a:rPr>
              <a:t> le contrat par tout moyen conférant date certaine.</a:t>
            </a:r>
          </a:p>
          <a:p>
            <a:pPr marL="742950" lvl="1" indent="-285750" algn="just">
              <a:lnSpc>
                <a:spcPct val="90000"/>
              </a:lnSpc>
              <a:buFont typeface="Wingdings 3" charset="2"/>
              <a:buChar char=""/>
            </a:pPr>
            <a:r>
              <a:rPr lang="en-US" sz="1800" dirty="0">
                <a:solidFill>
                  <a:schemeClr val="tx1"/>
                </a:solidFill>
              </a:rPr>
              <a:t>La </a:t>
            </a:r>
            <a:r>
              <a:rPr lang="en-US" sz="1800" b="1" dirty="0">
                <a:solidFill>
                  <a:schemeClr val="tx1"/>
                </a:solidFill>
              </a:rPr>
              <a:t>rupture du contrat d’apprentissage </a:t>
            </a:r>
            <a:r>
              <a:rPr lang="en-US" sz="1800" dirty="0">
                <a:solidFill>
                  <a:schemeClr val="tx1"/>
                </a:solidFill>
              </a:rPr>
              <a:t>ne peut intervenir qu’après un délai qui ne peut être inférieur à </a:t>
            </a:r>
            <a:r>
              <a:rPr lang="en-US" sz="1800" b="1" dirty="0">
                <a:solidFill>
                  <a:schemeClr val="tx1"/>
                </a:solidFill>
              </a:rPr>
              <a:t>7 jours calendaires après la date à laquelle l’employeur a été informé</a:t>
            </a:r>
            <a:r>
              <a:rPr lang="en-US" sz="1800" dirty="0">
                <a:solidFill>
                  <a:schemeClr val="tx1"/>
                </a:solidFill>
              </a:rPr>
              <a:t> de l’intention de l’apprenti de rompre le contrat.</a:t>
            </a:r>
          </a:p>
          <a:p>
            <a:pPr marL="742950" lvl="1" indent="-285750" algn="just">
              <a:lnSpc>
                <a:spcPct val="90000"/>
              </a:lnSpc>
              <a:buFont typeface="Wingdings 3" charset="2"/>
              <a:buChar char=""/>
            </a:pPr>
            <a:r>
              <a:rPr lang="en-US" sz="1800" dirty="0">
                <a:solidFill>
                  <a:schemeClr val="tx1"/>
                </a:solidFill>
              </a:rPr>
              <a:t>Pour l’apprenti mineur, l’acte de rupture doit recueillir la signature de son représentant légal.</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705967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4108"/>
            <a:ext cx="9763989" cy="1320800"/>
          </a:xfrm>
        </p:spPr>
        <p:txBody>
          <a:bodyPr vert="horz" lIns="91440" tIns="45720" rIns="91440" bIns="45720" rtlCol="0" anchor="t">
            <a:normAutofit fontScale="90000"/>
          </a:bodyPr>
          <a:lstStyle/>
          <a:p>
            <a:pPr algn="ctr"/>
            <a:r>
              <a:rPr lang="en-US" sz="3600" dirty="0"/>
              <a:t>L</a:t>
            </a:r>
            <a:r>
              <a:rPr lang="en-US" sz="3600" b="1" dirty="0"/>
              <a:t>a rupture anticipée du contrat d’apprentissage</a:t>
            </a:r>
            <a:r>
              <a:rPr lang="en-US" sz="3600" dirty="0"/>
              <a:t/>
            </a:r>
            <a:br>
              <a:rPr lang="en-US" sz="3600" dirty="0"/>
            </a:br>
            <a:r>
              <a:rPr lang="en-US" sz="3100" i="1" dirty="0"/>
              <a:t>La rupture unilatérale par </a:t>
            </a:r>
            <a:r>
              <a:rPr lang="en-US" sz="3100" i="1" u="sng" dirty="0"/>
              <a:t>l’employeur</a:t>
            </a:r>
            <a:r>
              <a:rPr lang="en-US" sz="3100" i="1" dirty="0"/>
              <a:t> à l’issue de la “période d’essai”</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9763989" cy="4704688"/>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b="1" dirty="0">
                <a:solidFill>
                  <a:schemeClr val="tx1"/>
                </a:solidFill>
              </a:rPr>
              <a:t>Rupture à l’échéance des 45 premiers jours, consécutifs ou non</a:t>
            </a:r>
            <a:r>
              <a:rPr lang="en-US" sz="2000" dirty="0">
                <a:solidFill>
                  <a:schemeClr val="tx1"/>
                </a:solidFill>
              </a:rPr>
              <a:t>, effectuée par l’employeur : </a:t>
            </a:r>
          </a:p>
          <a:p>
            <a:pPr marL="742950" lvl="1" indent="-285750" algn="just">
              <a:lnSpc>
                <a:spcPct val="90000"/>
              </a:lnSpc>
              <a:buFont typeface="Wingdings 3" charset="2"/>
              <a:buChar char=""/>
            </a:pPr>
            <a:r>
              <a:rPr lang="en-US" sz="1800" dirty="0">
                <a:solidFill>
                  <a:schemeClr val="tx1"/>
                </a:solidFill>
              </a:rPr>
              <a:t>Le régime a été modifié par la loi du 5 septembre 2018 ;</a:t>
            </a:r>
          </a:p>
          <a:p>
            <a:pPr marL="742950" lvl="1" indent="-285750" algn="just">
              <a:lnSpc>
                <a:spcPct val="90000"/>
              </a:lnSpc>
              <a:buFont typeface="Wingdings 3" charset="2"/>
              <a:buChar char=""/>
            </a:pPr>
            <a:r>
              <a:rPr lang="en-US" sz="1800" dirty="0">
                <a:solidFill>
                  <a:schemeClr val="tx1"/>
                </a:solidFill>
              </a:rPr>
              <a:t>Le contrat peut être rompu en </a:t>
            </a:r>
            <a:r>
              <a:rPr lang="en-US" sz="1800" b="1" dirty="0">
                <a:solidFill>
                  <a:schemeClr val="tx1"/>
                </a:solidFill>
              </a:rPr>
              <a:t>cas de force majeure </a:t>
            </a:r>
            <a:r>
              <a:rPr lang="en-US" sz="1800" dirty="0">
                <a:solidFill>
                  <a:schemeClr val="tx1"/>
                </a:solidFill>
              </a:rPr>
              <a:t>(évènement extérieur, irrésistible et imprévisible). Cette rupture est </a:t>
            </a:r>
            <a:r>
              <a:rPr lang="en-US" sz="1800" dirty="0" err="1">
                <a:solidFill>
                  <a:schemeClr val="tx1"/>
                </a:solidFill>
              </a:rPr>
              <a:t>conduite</a:t>
            </a:r>
            <a:r>
              <a:rPr lang="en-US" sz="1800" dirty="0">
                <a:solidFill>
                  <a:schemeClr val="tx1"/>
                </a:solidFill>
              </a:rPr>
              <a:t> selon les règles du licenciement pour motif personnel (entretien préalable, notification du licenciement) ;</a:t>
            </a:r>
          </a:p>
          <a:p>
            <a:pPr marL="742950" lvl="1" indent="-285750" algn="just">
              <a:lnSpc>
                <a:spcPct val="90000"/>
              </a:lnSpc>
              <a:buFont typeface="Wingdings 3" charset="2"/>
              <a:buChar char=""/>
            </a:pPr>
            <a:r>
              <a:rPr lang="en-US" sz="1800" dirty="0">
                <a:solidFill>
                  <a:schemeClr val="tx1"/>
                </a:solidFill>
              </a:rPr>
              <a:t>Le contrat peut être rompu pour </a:t>
            </a:r>
            <a:r>
              <a:rPr lang="en-US" sz="1800" b="1" dirty="0">
                <a:solidFill>
                  <a:schemeClr val="tx1"/>
                </a:solidFill>
              </a:rPr>
              <a:t>faute grave de l’apprenti</a:t>
            </a:r>
            <a:r>
              <a:rPr lang="en-US" sz="1800" dirty="0">
                <a:solidFill>
                  <a:schemeClr val="tx1"/>
                </a:solidFill>
              </a:rPr>
              <a:t>, c’est-à-dire un manquement du jeune travailleur qui présente une gravité certaine ;</a:t>
            </a:r>
          </a:p>
          <a:p>
            <a:pPr marL="742950" lvl="1" indent="-285750" algn="just">
              <a:lnSpc>
                <a:spcPct val="90000"/>
              </a:lnSpc>
              <a:buFont typeface="Wingdings 3" charset="2"/>
              <a:buChar char=""/>
            </a:pPr>
            <a:r>
              <a:rPr lang="en-US" sz="1800" dirty="0">
                <a:solidFill>
                  <a:schemeClr val="tx1"/>
                </a:solidFill>
              </a:rPr>
              <a:t>En cas d’exclusion définitive de l’apprenti du CFA, l’employeur a la faculté de licencier l’apprenti ou peut maintenir le contrat sous réserve que l’apprenti s’inscrive dans un nouveau CFA dans un délai de 2 mois ;</a:t>
            </a:r>
          </a:p>
          <a:p>
            <a:pPr marL="742950" lvl="1" indent="-285750" algn="just">
              <a:lnSpc>
                <a:spcPct val="90000"/>
              </a:lnSpc>
              <a:buFont typeface="Wingdings 3" charset="2"/>
              <a:buChar char=""/>
            </a:pPr>
            <a:r>
              <a:rPr lang="en-US" sz="1800" dirty="0">
                <a:solidFill>
                  <a:schemeClr val="tx1"/>
                </a:solidFill>
              </a:rPr>
              <a:t>Le contrat peut être rompu en cas de </a:t>
            </a:r>
            <a:r>
              <a:rPr lang="en-US" sz="1800" b="1" dirty="0">
                <a:solidFill>
                  <a:schemeClr val="tx1"/>
                </a:solidFill>
              </a:rPr>
              <a:t>décès du maître d’apprentissage </a:t>
            </a:r>
            <a:r>
              <a:rPr lang="en-US" sz="1800" dirty="0">
                <a:solidFill>
                  <a:schemeClr val="tx1"/>
                </a:solidFill>
              </a:rPr>
              <a:t>en cas d’entreprise unipersonnelle (Soc., 14 novembre 2018, n° 17-24.464) ;</a:t>
            </a:r>
          </a:p>
          <a:p>
            <a:pPr marL="742950" lvl="1" indent="-285750" algn="just">
              <a:lnSpc>
                <a:spcPct val="90000"/>
              </a:lnSpc>
              <a:buFont typeface="Wingdings 3" charset="2"/>
              <a:buChar char=""/>
            </a:pPr>
            <a:r>
              <a:rPr lang="en-US" sz="1800" dirty="0">
                <a:solidFill>
                  <a:schemeClr val="tx1"/>
                </a:solidFill>
              </a:rPr>
              <a:t>Le contrat peut être rompu en cas </a:t>
            </a:r>
            <a:r>
              <a:rPr lang="en-US" sz="1800" b="1" dirty="0">
                <a:solidFill>
                  <a:schemeClr val="tx1"/>
                </a:solidFill>
              </a:rPr>
              <a:t>d’inaptitude physique de l’apprenti </a:t>
            </a:r>
            <a:r>
              <a:rPr lang="en-US" sz="1800" dirty="0">
                <a:solidFill>
                  <a:schemeClr val="tx1"/>
                </a:solidFill>
              </a:rPr>
              <a:t>(apport).</a:t>
            </a:r>
          </a:p>
          <a:p>
            <a:pPr marL="742950" lvl="1" indent="-285750" algn="just">
              <a:lnSpc>
                <a:spcPct val="90000"/>
              </a:lnSpc>
              <a:buFont typeface="Wingdings 3" charset="2"/>
              <a:buChar char=""/>
            </a:pP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03890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4108"/>
            <a:ext cx="9763989" cy="1320800"/>
          </a:xfrm>
        </p:spPr>
        <p:txBody>
          <a:bodyPr vert="horz" lIns="91440" tIns="45720" rIns="91440" bIns="45720" rtlCol="0" anchor="t">
            <a:normAutofit fontScale="90000"/>
          </a:bodyPr>
          <a:lstStyle/>
          <a:p>
            <a:pPr algn="ctr"/>
            <a:r>
              <a:rPr lang="en-US" sz="3600" dirty="0"/>
              <a:t>L</a:t>
            </a:r>
            <a:r>
              <a:rPr lang="en-US" sz="3600" b="1" dirty="0"/>
              <a:t>a rupture anticipée du contrat d’apprentissage</a:t>
            </a:r>
            <a:r>
              <a:rPr lang="en-US" sz="3600" dirty="0"/>
              <a:t/>
            </a:r>
            <a:br>
              <a:rPr lang="en-US" sz="3600" dirty="0"/>
            </a:br>
            <a:r>
              <a:rPr lang="en-US" sz="3100" i="1" dirty="0"/>
              <a:t>La rupture unilatérale par </a:t>
            </a:r>
            <a:r>
              <a:rPr lang="en-US" sz="3100" i="1" u="sng" dirty="0"/>
              <a:t>l’employeur</a:t>
            </a:r>
            <a:r>
              <a:rPr lang="en-US" sz="3100" i="1" dirty="0"/>
              <a:t> à l’issue de la “période d’essai”</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19204"/>
            <a:ext cx="9763989" cy="5038796"/>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b="1" dirty="0">
                <a:solidFill>
                  <a:schemeClr val="tx1"/>
                </a:solidFill>
              </a:rPr>
              <a:t>Rupture à l’échéance des 45 premiers jours, consécutifs ou non</a:t>
            </a:r>
            <a:r>
              <a:rPr lang="en-US" sz="2000" dirty="0">
                <a:solidFill>
                  <a:schemeClr val="tx1"/>
                </a:solidFill>
              </a:rPr>
              <a:t>, effectuée par l’employeur : </a:t>
            </a:r>
          </a:p>
          <a:p>
            <a:pPr marL="742950" lvl="1" indent="-285750" algn="just">
              <a:lnSpc>
                <a:spcPct val="90000"/>
              </a:lnSpc>
              <a:buFont typeface="Wingdings 3" charset="2"/>
              <a:buChar char=""/>
            </a:pPr>
            <a:r>
              <a:rPr lang="en-US" sz="1800" dirty="0">
                <a:solidFill>
                  <a:schemeClr val="tx1"/>
                </a:solidFill>
              </a:rPr>
              <a:t>En cas de rupture du contrat d’apprentissage, la rupture doit être </a:t>
            </a:r>
            <a:r>
              <a:rPr lang="en-US" sz="1800" b="1" dirty="0">
                <a:solidFill>
                  <a:schemeClr val="tx1"/>
                </a:solidFill>
              </a:rPr>
              <a:t>constatée par écrit </a:t>
            </a:r>
            <a:r>
              <a:rPr lang="en-US" sz="1800" dirty="0">
                <a:solidFill>
                  <a:schemeClr val="tx1"/>
                </a:solidFill>
              </a:rPr>
              <a:t>et notifiée au directeur du CFA ;</a:t>
            </a:r>
          </a:p>
          <a:p>
            <a:pPr marL="742950" lvl="1" indent="-285750" algn="just">
              <a:lnSpc>
                <a:spcPct val="90000"/>
              </a:lnSpc>
              <a:buFont typeface="Wingdings 3" charset="2"/>
              <a:buChar char=""/>
            </a:pPr>
            <a:r>
              <a:rPr lang="en-US" sz="1800" dirty="0">
                <a:solidFill>
                  <a:schemeClr val="tx1"/>
                </a:solidFill>
              </a:rPr>
              <a:t>Le CFA doit permettre à l’apprenti de </a:t>
            </a:r>
            <a:r>
              <a:rPr lang="en-US" sz="1800" b="1" dirty="0">
                <a:solidFill>
                  <a:schemeClr val="tx1"/>
                </a:solidFill>
              </a:rPr>
              <a:t>poursuivre sa formation théorique </a:t>
            </a:r>
            <a:r>
              <a:rPr lang="en-US" sz="1800" dirty="0">
                <a:solidFill>
                  <a:schemeClr val="tx1"/>
                </a:solidFill>
              </a:rPr>
              <a:t>pendant 6 mois et contribuer à lui trouver un nouvel employeur lui permettant d’achever son cycle de formation ; </a:t>
            </a:r>
          </a:p>
          <a:p>
            <a:pPr marL="742950" lvl="1" indent="-285750" algn="just">
              <a:lnSpc>
                <a:spcPct val="90000"/>
              </a:lnSpc>
              <a:buFont typeface="Wingdings 3" charset="2"/>
              <a:buChar char=""/>
            </a:pPr>
            <a:r>
              <a:rPr lang="en-US" sz="1800" dirty="0">
                <a:solidFill>
                  <a:schemeClr val="tx1"/>
                </a:solidFill>
              </a:rPr>
              <a:t>Les cas de rupture énumérés sont </a:t>
            </a:r>
            <a:r>
              <a:rPr lang="en-US" sz="1800" b="1" dirty="0">
                <a:solidFill>
                  <a:schemeClr val="tx1"/>
                </a:solidFill>
              </a:rPr>
              <a:t>limitatifs</a:t>
            </a:r>
            <a:r>
              <a:rPr lang="en-US" sz="1800" dirty="0">
                <a:solidFill>
                  <a:schemeClr val="tx1"/>
                </a:solidFill>
              </a:rPr>
              <a:t>, il n’est donc désormais plus possible de recourir à la résolution judiciaire en droit commun (saisine du conseil de prud’hommes).</a:t>
            </a:r>
          </a:p>
          <a:p>
            <a:pPr marL="742950" lvl="1" indent="-285750" algn="just">
              <a:lnSpc>
                <a:spcPct val="90000"/>
              </a:lnSpc>
              <a:buFont typeface="Wingdings 3" charset="2"/>
              <a:buChar char=""/>
            </a:pPr>
            <a:r>
              <a:rPr lang="en-US" sz="1800" dirty="0">
                <a:solidFill>
                  <a:schemeClr val="tx1"/>
                </a:solidFill>
              </a:rPr>
              <a:t>En cas de </a:t>
            </a:r>
            <a:r>
              <a:rPr lang="en-US" sz="1800" b="1" dirty="0">
                <a:solidFill>
                  <a:schemeClr val="tx1"/>
                </a:solidFill>
              </a:rPr>
              <a:t>violation par l’employeur </a:t>
            </a:r>
            <a:r>
              <a:rPr lang="en-US" sz="1800" dirty="0">
                <a:solidFill>
                  <a:schemeClr val="tx1"/>
                </a:solidFill>
              </a:rPr>
              <a:t>des règles régissant la rupture du contrat d’apprentissage, l’apprenti peut obtenir la condamnation de l’employeur au versement des mois de salaire correspondant à la poursuite du contrat jusqu’à son terme et une indemnité réparant le prejudice subi.</a:t>
            </a:r>
          </a:p>
          <a:p>
            <a:pPr marL="742950" lvl="1" indent="-285750" algn="just">
              <a:lnSpc>
                <a:spcPct val="90000"/>
              </a:lnSpc>
              <a:buFont typeface="Wingdings 3" charset="2"/>
              <a:buChar char=""/>
            </a:pPr>
            <a:r>
              <a:rPr lang="en-US" sz="1800" dirty="0">
                <a:solidFill>
                  <a:schemeClr val="tx1"/>
                </a:solidFill>
              </a:rPr>
              <a:t>En cas de manquements aux obligations liées au contrat de travail, l’employeur peut être passible de l’amende pour les contraventions de 4e classe (135€).</a:t>
            </a:r>
          </a:p>
          <a:p>
            <a:pPr marL="742950" lvl="1" indent="-285750" algn="just">
              <a:lnSpc>
                <a:spcPct val="90000"/>
              </a:lnSpc>
              <a:buFont typeface="Wingdings 3" charset="2"/>
              <a:buChar char=""/>
            </a:pPr>
            <a:endParaRPr lang="en-US" sz="18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405200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882867" y="334108"/>
            <a:ext cx="10680484" cy="1320800"/>
          </a:xfrm>
        </p:spPr>
        <p:txBody>
          <a:bodyPr vert="horz" lIns="91440" tIns="45720" rIns="91440" bIns="45720" rtlCol="0" anchor="t">
            <a:normAutofit fontScale="90000"/>
          </a:bodyPr>
          <a:lstStyle/>
          <a:p>
            <a:pPr algn="ctr"/>
            <a:r>
              <a:rPr lang="en-US" sz="3600" dirty="0"/>
              <a:t>L</a:t>
            </a:r>
            <a:r>
              <a:rPr lang="en-US" sz="3600" b="1" dirty="0"/>
              <a:t>a rupture conventionnelle du contrat d’apprentissage</a:t>
            </a:r>
            <a:r>
              <a:rPr lang="en-US" sz="3600" dirty="0"/>
              <a:t/>
            </a:r>
            <a:br>
              <a:rPr lang="en-US" sz="3600" dirty="0"/>
            </a:br>
            <a:r>
              <a:rPr lang="en-US" sz="3100" i="1" dirty="0"/>
              <a:t>La rupture d’un commun accord entre </a:t>
            </a:r>
            <a:r>
              <a:rPr lang="en-US" sz="3100" i="1" u="sng" dirty="0"/>
              <a:t>l’employeur et l’apprenti </a:t>
            </a:r>
            <a:r>
              <a:rPr lang="en-US" sz="3100" i="1" dirty="0"/>
              <a:t>à l’issue de la “période d’essai”</a:t>
            </a:r>
            <a:endParaRPr lang="en-U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0361" y="2153312"/>
            <a:ext cx="10025495" cy="5038796"/>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en-US" sz="2000" b="1" dirty="0">
                <a:solidFill>
                  <a:schemeClr val="tx1"/>
                </a:solidFill>
              </a:rPr>
              <a:t>Rupture à l’échéance des 45 premiers jours, consécutifs ou non</a:t>
            </a:r>
            <a:r>
              <a:rPr lang="en-US" sz="2000" dirty="0">
                <a:solidFill>
                  <a:schemeClr val="tx1"/>
                </a:solidFill>
              </a:rPr>
              <a:t>, effectuée par les deux parties au contrat d’apprentissage : </a:t>
            </a:r>
          </a:p>
          <a:p>
            <a:pPr marL="742950" lvl="1" indent="-285750" algn="just">
              <a:lnSpc>
                <a:spcPct val="90000"/>
              </a:lnSpc>
              <a:buFont typeface="Wingdings 3" charset="2"/>
              <a:buChar char=""/>
            </a:pPr>
            <a:r>
              <a:rPr lang="en-US" sz="1800" dirty="0">
                <a:solidFill>
                  <a:schemeClr val="tx1"/>
                </a:solidFill>
              </a:rPr>
              <a:t>L’employeur et l’apprenti doivent donner un </a:t>
            </a:r>
            <a:r>
              <a:rPr lang="en-US" sz="1800" b="1" dirty="0">
                <a:solidFill>
                  <a:schemeClr val="tx1"/>
                </a:solidFill>
              </a:rPr>
              <a:t>consentement éclairé</a:t>
            </a:r>
            <a:r>
              <a:rPr lang="en-US" sz="1800" dirty="0">
                <a:solidFill>
                  <a:schemeClr val="tx1"/>
                </a:solidFill>
              </a:rPr>
              <a:t>. Il ne doit pas y avoir de vice du consentement.</a:t>
            </a:r>
          </a:p>
          <a:p>
            <a:pPr marL="742950" lvl="1" indent="-285750" algn="just">
              <a:lnSpc>
                <a:spcPct val="90000"/>
              </a:lnSpc>
              <a:buFont typeface="Wingdings 3" charset="2"/>
              <a:buChar char=""/>
            </a:pPr>
            <a:r>
              <a:rPr lang="en-US" sz="1800" dirty="0">
                <a:solidFill>
                  <a:schemeClr val="tx1"/>
                </a:solidFill>
              </a:rPr>
              <a:t>La rupture conventionnelle doit être </a:t>
            </a:r>
            <a:r>
              <a:rPr lang="en-US" sz="1800" b="1" dirty="0">
                <a:solidFill>
                  <a:schemeClr val="tx1"/>
                </a:solidFill>
              </a:rPr>
              <a:t>constatée par écrit</a:t>
            </a:r>
            <a:r>
              <a:rPr lang="en-US" sz="1800" dirty="0">
                <a:solidFill>
                  <a:schemeClr val="tx1"/>
                </a:solidFill>
              </a:rPr>
              <a:t> et </a:t>
            </a:r>
            <a:r>
              <a:rPr lang="en-US" sz="1800" b="1" dirty="0">
                <a:solidFill>
                  <a:schemeClr val="tx1"/>
                </a:solidFill>
              </a:rPr>
              <a:t>signée</a:t>
            </a:r>
            <a:r>
              <a:rPr lang="en-US" sz="1800" dirty="0">
                <a:solidFill>
                  <a:schemeClr val="tx1"/>
                </a:solidFill>
              </a:rPr>
              <a:t> par les deux parties au contrat.</a:t>
            </a:r>
          </a:p>
          <a:p>
            <a:pPr marL="742950" lvl="1" indent="-285750" algn="just">
              <a:lnSpc>
                <a:spcPct val="90000"/>
              </a:lnSpc>
              <a:buFont typeface="Wingdings 3" charset="2"/>
              <a:buChar char=""/>
            </a:pPr>
            <a:r>
              <a:rPr lang="en-US" sz="1800" dirty="0">
                <a:solidFill>
                  <a:schemeClr val="tx1"/>
                </a:solidFill>
              </a:rPr>
              <a:t>La rupture doit être </a:t>
            </a:r>
            <a:r>
              <a:rPr lang="en-US" sz="1800" b="1" dirty="0">
                <a:solidFill>
                  <a:schemeClr val="tx1"/>
                </a:solidFill>
              </a:rPr>
              <a:t>notifiée par écrit au directeur du CFA </a:t>
            </a:r>
            <a:r>
              <a:rPr lang="en-US" sz="1800" dirty="0">
                <a:solidFill>
                  <a:schemeClr val="tx1"/>
                </a:solidFill>
              </a:rPr>
              <a:t>et transmise à la chambre consulaire.</a:t>
            </a:r>
          </a:p>
          <a:p>
            <a:pPr marL="742950" lvl="1" indent="-285750" algn="just">
              <a:lnSpc>
                <a:spcPct val="90000"/>
              </a:lnSpc>
              <a:buFont typeface="Wingdings 3" charset="2"/>
              <a:buChar char=""/>
            </a:pPr>
            <a:r>
              <a:rPr lang="en-US" sz="1800" dirty="0">
                <a:solidFill>
                  <a:schemeClr val="tx1"/>
                </a:solidFill>
              </a:rPr>
              <a:t>Un employeur qui met fin au contrat d’apprentissage sans accord se rend coupable d’une </a:t>
            </a:r>
            <a:r>
              <a:rPr lang="en-US" sz="1800" b="1" dirty="0">
                <a:solidFill>
                  <a:schemeClr val="tx1"/>
                </a:solidFill>
              </a:rPr>
              <a:t>rupture abusive</a:t>
            </a:r>
            <a:r>
              <a:rPr lang="en-US" sz="1800" dirty="0">
                <a:solidFill>
                  <a:schemeClr val="tx1"/>
                </a:solidFill>
              </a:rPr>
              <a:t>. Des indemnités sont susceptibles d’être octroyées à l’apprenti. </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178909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1198336" y="3028443"/>
            <a:ext cx="8170917" cy="799380"/>
          </a:xfrm>
        </p:spPr>
        <p:txBody>
          <a:bodyPr/>
          <a:lstStyle/>
          <a:p>
            <a:pPr algn="ctr"/>
            <a:r>
              <a:rPr lang="fr-FR" sz="4400" b="1" dirty="0"/>
              <a:t>Merci pour votre attention</a:t>
            </a:r>
            <a:endParaRPr lang="fr-FR" b="1" dirty="0"/>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19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5409052" y="2738249"/>
            <a:ext cx="4299666" cy="1381501"/>
          </a:xfrm>
        </p:spPr>
        <p:txBody>
          <a:bodyPr vert="horz" lIns="91440" tIns="45720" rIns="91440" bIns="45720" rtlCol="0" anchor="b">
            <a:normAutofit/>
          </a:bodyPr>
          <a:lstStyle/>
          <a:p>
            <a:pPr>
              <a:lnSpc>
                <a:spcPct val="90000"/>
              </a:lnSpc>
            </a:pPr>
            <a:r>
              <a:rPr lang="en-US" sz="4200" b="1" u="sng" kern="1200" dirty="0">
                <a:solidFill>
                  <a:schemeClr val="accent1"/>
                </a:solidFill>
                <a:latin typeface="+mj-lt"/>
                <a:ea typeface="+mj-ea"/>
                <a:cs typeface="+mj-cs"/>
              </a:rPr>
              <a:t>INTRODUCTION</a:t>
            </a:r>
            <a:r>
              <a:rPr lang="en-US" sz="4200" b="1" kern="1200" dirty="0">
                <a:solidFill>
                  <a:schemeClr val="accent1"/>
                </a:solidFill>
                <a:latin typeface="+mj-lt"/>
                <a:ea typeface="+mj-ea"/>
                <a:cs typeface="+mj-cs"/>
              </a:rPr>
              <a:t/>
            </a:r>
            <a:br>
              <a:rPr lang="en-US" sz="4200" b="1" kern="1200" dirty="0">
                <a:solidFill>
                  <a:schemeClr val="accent1"/>
                </a:solidFill>
                <a:latin typeface="+mj-lt"/>
                <a:ea typeface="+mj-ea"/>
                <a:cs typeface="+mj-cs"/>
              </a:rPr>
            </a:br>
            <a:endParaRPr lang="en-US" sz="4200" b="1" kern="1200" dirty="0">
              <a:solidFill>
                <a:schemeClr val="accent1"/>
              </a:solidFill>
              <a:latin typeface="+mj-lt"/>
              <a:ea typeface="+mj-ea"/>
              <a:cs typeface="+mj-cs"/>
            </a:endParaRPr>
          </a:p>
        </p:txBody>
      </p:sp>
      <p:pic>
        <p:nvPicPr>
          <p:cNvPr id="16" name="Picture 2" descr="Apprentissage : la réforme des centres de formation sur les rails -  Actualité fonction publique territoriale">
            <a:extLst>
              <a:ext uri="{FF2B5EF4-FFF2-40B4-BE49-F238E27FC236}">
                <a16:creationId xmlns:a16="http://schemas.microsoft.com/office/drawing/2014/main" id="{96A15A0F-D53B-EC45-B4F1-CF1914E348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629" y="2053930"/>
            <a:ext cx="4602747" cy="275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180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1333502" y="609600"/>
            <a:ext cx="8596668" cy="1320800"/>
          </a:xfrm>
        </p:spPr>
        <p:txBody>
          <a:bodyPr>
            <a:normAutofit/>
          </a:bodyPr>
          <a:lstStyle/>
          <a:p>
            <a:pPr algn="ctr"/>
            <a:r>
              <a:rPr lang="fr-FR" b="1" dirty="0"/>
              <a:t>Les origines de l’apprentissage</a:t>
            </a:r>
            <a:r>
              <a:rPr lang="fr-FR" dirty="0"/>
              <a:t/>
            </a:r>
            <a:br>
              <a:rPr lang="fr-FR" dirty="0"/>
            </a:br>
            <a:r>
              <a:rPr lang="fr-FR" i="1" dirty="0"/>
              <a:t>De la terminologie « apprentissage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1333502" y="2160589"/>
            <a:ext cx="8596668" cy="3880773"/>
          </a:xfrm>
        </p:spPr>
        <p:txBody>
          <a:bodyPr>
            <a:normAutofit/>
          </a:bodyPr>
          <a:lstStyle/>
          <a:p>
            <a:pPr algn="just"/>
            <a:r>
              <a:rPr lang="fr-FR" sz="2400" b="1" dirty="0">
                <a:solidFill>
                  <a:schemeClr val="tx1"/>
                </a:solidFill>
              </a:rPr>
              <a:t>L’étymologie</a:t>
            </a:r>
            <a:r>
              <a:rPr lang="fr-FR" sz="2400" dirty="0">
                <a:solidFill>
                  <a:schemeClr val="tx1"/>
                </a:solidFill>
              </a:rPr>
              <a:t> des termes « Apprentissage » et « Apprenti » vient du mot « apprendre »</a:t>
            </a:r>
          </a:p>
          <a:p>
            <a:pPr lvl="1" algn="just"/>
            <a:r>
              <a:rPr lang="fr-FR" sz="2000" dirty="0">
                <a:solidFill>
                  <a:schemeClr val="tx1"/>
                </a:solidFill>
              </a:rPr>
              <a:t>L’apprentissage est un </a:t>
            </a:r>
            <a:r>
              <a:rPr lang="fr-FR" sz="2000" b="1" dirty="0">
                <a:solidFill>
                  <a:schemeClr val="tx1"/>
                </a:solidFill>
              </a:rPr>
              <a:t>enseignement</a:t>
            </a:r>
            <a:r>
              <a:rPr lang="fr-FR" sz="2000" dirty="0">
                <a:solidFill>
                  <a:schemeClr val="tx1"/>
                </a:solidFill>
              </a:rPr>
              <a:t> donné par le maître à son élève, qui est l’apprenti.</a:t>
            </a:r>
          </a:p>
          <a:p>
            <a:pPr lvl="1" algn="just"/>
            <a:r>
              <a:rPr lang="fr-FR" sz="2000" dirty="0">
                <a:solidFill>
                  <a:schemeClr val="tx1"/>
                </a:solidFill>
              </a:rPr>
              <a:t>L’apprentissage a pour but de préparer les jeunes à </a:t>
            </a:r>
            <a:r>
              <a:rPr lang="fr-FR" sz="2000" b="1" dirty="0">
                <a:solidFill>
                  <a:schemeClr val="tx1"/>
                </a:solidFill>
              </a:rPr>
              <a:t>l’exercice d’un métier</a:t>
            </a:r>
            <a:r>
              <a:rPr lang="fr-FR" sz="2000" dirty="0">
                <a:solidFill>
                  <a:schemeClr val="tx1"/>
                </a:solidFill>
              </a:rPr>
              <a:t>.</a:t>
            </a:r>
          </a:p>
          <a:p>
            <a:pPr lvl="1" algn="just"/>
            <a:r>
              <a:rPr lang="fr-FR" sz="2000" dirty="0">
                <a:solidFill>
                  <a:schemeClr val="tx1"/>
                </a:solidFill>
              </a:rPr>
              <a:t>L’apprentissage est lié intrinsèquement à la </a:t>
            </a:r>
            <a:r>
              <a:rPr lang="fr-FR" sz="2000" b="1" dirty="0">
                <a:solidFill>
                  <a:schemeClr val="tx1"/>
                </a:solidFill>
              </a:rPr>
              <a:t>générosité humaine</a:t>
            </a:r>
            <a:r>
              <a:rPr lang="fr-FR" sz="2000" dirty="0">
                <a:solidFill>
                  <a:schemeClr val="tx1"/>
                </a:solidFill>
              </a:rPr>
              <a:t>.</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37365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5246444" y="784719"/>
            <a:ext cx="4521670" cy="712386"/>
          </a:xfrm>
        </p:spPr>
        <p:txBody>
          <a:bodyPr>
            <a:normAutofit fontScale="90000"/>
          </a:bodyPr>
          <a:lstStyle/>
          <a:p>
            <a:pPr algn="just">
              <a:lnSpc>
                <a:spcPct val="90000"/>
              </a:lnSpc>
            </a:pPr>
            <a:r>
              <a:rPr lang="fr-FR" sz="2400" b="1" dirty="0"/>
              <a:t>Les origines de l’apprentissage</a:t>
            </a:r>
            <a:r>
              <a:rPr lang="fr-FR" sz="2400" dirty="0"/>
              <a:t/>
            </a:r>
            <a:br>
              <a:rPr lang="fr-FR" sz="2400" dirty="0"/>
            </a:br>
            <a:r>
              <a:rPr lang="fr-FR" sz="2400" i="1" dirty="0"/>
              <a:t>De la naissance de l’apprentissage</a:t>
            </a:r>
            <a:endParaRPr lang="fr-FR" sz="2400" dirty="0"/>
          </a:p>
        </p:txBody>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5144844" y="1497106"/>
            <a:ext cx="4274927" cy="5082988"/>
          </a:xfrm>
        </p:spPr>
        <p:txBody>
          <a:bodyPr>
            <a:normAutofit lnSpcReduction="10000"/>
          </a:bodyPr>
          <a:lstStyle/>
          <a:p>
            <a:pPr algn="just">
              <a:lnSpc>
                <a:spcPct val="90000"/>
              </a:lnSpc>
            </a:pPr>
            <a:r>
              <a:rPr lang="fr-FR" sz="1400" b="1" dirty="0">
                <a:solidFill>
                  <a:schemeClr val="tx1"/>
                </a:solidFill>
              </a:rPr>
              <a:t>Sous l’Ancien Régime</a:t>
            </a:r>
            <a:r>
              <a:rPr lang="fr-FR" sz="1400" dirty="0">
                <a:solidFill>
                  <a:schemeClr val="tx1"/>
                </a:solidFill>
              </a:rPr>
              <a:t> (XVIème siècle jusqu’en 1789 dont le régime était la monarchie), </a:t>
            </a:r>
            <a:r>
              <a:rPr lang="fr-FR" sz="1400" b="1" dirty="0">
                <a:solidFill>
                  <a:schemeClr val="tx1"/>
                </a:solidFill>
              </a:rPr>
              <a:t>l’apprentissage est né</a:t>
            </a:r>
            <a:r>
              <a:rPr lang="fr-FR" sz="1400" dirty="0">
                <a:solidFill>
                  <a:schemeClr val="tx1"/>
                </a:solidFill>
              </a:rPr>
              <a:t>. L’apprentissage était réglementé dans le cadre de la </a:t>
            </a:r>
            <a:r>
              <a:rPr lang="fr-FR" sz="1400" b="1" dirty="0">
                <a:solidFill>
                  <a:schemeClr val="tx1"/>
                </a:solidFill>
              </a:rPr>
              <a:t>corporation.</a:t>
            </a:r>
          </a:p>
          <a:p>
            <a:pPr lvl="1" algn="just">
              <a:lnSpc>
                <a:spcPct val="90000"/>
              </a:lnSpc>
            </a:pPr>
            <a:r>
              <a:rPr lang="fr-FR" sz="1400" dirty="0">
                <a:solidFill>
                  <a:schemeClr val="tx1"/>
                </a:solidFill>
              </a:rPr>
              <a:t>La corporation prenait la </a:t>
            </a:r>
            <a:r>
              <a:rPr lang="fr-FR" sz="1400" b="1" dirty="0">
                <a:solidFill>
                  <a:schemeClr val="tx1"/>
                </a:solidFill>
              </a:rPr>
              <a:t>forme d’associations d’artisans</a:t>
            </a:r>
            <a:r>
              <a:rPr lang="fr-FR" sz="1400" dirty="0">
                <a:solidFill>
                  <a:schemeClr val="tx1"/>
                </a:solidFill>
              </a:rPr>
              <a:t>, groupés en vue de réglementer leur profession et de défendre leurs intérêts. La corporation désignait « </a:t>
            </a:r>
            <a:r>
              <a:rPr lang="fr-FR" sz="1400" b="1" dirty="0">
                <a:solidFill>
                  <a:schemeClr val="tx1"/>
                </a:solidFill>
              </a:rPr>
              <a:t>les communautés de métiers </a:t>
            </a:r>
            <a:r>
              <a:rPr lang="fr-FR" sz="1400" dirty="0">
                <a:solidFill>
                  <a:schemeClr val="tx1"/>
                </a:solidFill>
              </a:rPr>
              <a:t>» qui avaient été instituées dans les villes françaises depuis le Moyen-Âge.</a:t>
            </a:r>
          </a:p>
          <a:p>
            <a:pPr lvl="1" algn="just">
              <a:lnSpc>
                <a:spcPct val="90000"/>
              </a:lnSpc>
            </a:pPr>
            <a:r>
              <a:rPr lang="fr-FR" sz="1400" dirty="0">
                <a:solidFill>
                  <a:schemeClr val="tx1"/>
                </a:solidFill>
              </a:rPr>
              <a:t>Les communautés de métiers étaient elles-mêmes subdivisées en </a:t>
            </a:r>
            <a:r>
              <a:rPr lang="fr-FR" sz="1400" b="1" dirty="0">
                <a:solidFill>
                  <a:schemeClr val="tx1"/>
                </a:solidFill>
              </a:rPr>
              <a:t>corps</a:t>
            </a:r>
            <a:r>
              <a:rPr lang="fr-FR" sz="1400" dirty="0">
                <a:solidFill>
                  <a:schemeClr val="tx1"/>
                </a:solidFill>
              </a:rPr>
              <a:t> (draperie, épicerie, mercerie, orfèvrerie,…)</a:t>
            </a:r>
          </a:p>
          <a:p>
            <a:pPr lvl="1" algn="just">
              <a:lnSpc>
                <a:spcPct val="90000"/>
              </a:lnSpc>
            </a:pPr>
            <a:r>
              <a:rPr lang="fr-FR" sz="1400" b="1" dirty="0">
                <a:solidFill>
                  <a:schemeClr val="tx1"/>
                </a:solidFill>
              </a:rPr>
              <a:t>Chaque corps ou communauté réglementait les conditions du contrat d’apprentissage </a:t>
            </a:r>
            <a:r>
              <a:rPr lang="fr-FR" sz="1400" dirty="0">
                <a:solidFill>
                  <a:schemeClr val="tx1"/>
                </a:solidFill>
              </a:rPr>
              <a:t>avec des </a:t>
            </a:r>
            <a:r>
              <a:rPr lang="fr-FR" sz="1400" b="1" dirty="0">
                <a:solidFill>
                  <a:schemeClr val="tx1"/>
                </a:solidFill>
              </a:rPr>
              <a:t>règles différentes </a:t>
            </a:r>
            <a:r>
              <a:rPr lang="fr-FR" sz="1400" dirty="0">
                <a:solidFill>
                  <a:schemeClr val="tx1"/>
                </a:solidFill>
              </a:rPr>
              <a:t>: la durée du contrat, le nombre d’apprentis par maître, les privilèges des apprentis…</a:t>
            </a:r>
          </a:p>
          <a:p>
            <a:pPr lvl="1" algn="just">
              <a:lnSpc>
                <a:spcPct val="90000"/>
              </a:lnSpc>
            </a:pPr>
            <a:r>
              <a:rPr lang="fr-FR" sz="1400" dirty="0">
                <a:solidFill>
                  <a:schemeClr val="tx1"/>
                </a:solidFill>
              </a:rPr>
              <a:t>Une fois la formation terminée, l’apprenti devenait le « </a:t>
            </a:r>
            <a:r>
              <a:rPr lang="fr-FR" sz="1400" b="1" dirty="0">
                <a:solidFill>
                  <a:schemeClr val="tx1"/>
                </a:solidFill>
              </a:rPr>
              <a:t>compagnon</a:t>
            </a:r>
            <a:r>
              <a:rPr lang="fr-FR" sz="1400" dirty="0">
                <a:solidFill>
                  <a:schemeClr val="tx1"/>
                </a:solidFill>
              </a:rPr>
              <a:t> » de son maître. Il devait respecter les règles des communautés de métiers.</a:t>
            </a:r>
          </a:p>
        </p:txBody>
      </p:sp>
      <p:pic>
        <p:nvPicPr>
          <p:cNvPr id="1026" name="Picture 2" descr="Hiérarchie, société, filiation dans la France de l'Ancien régime - Ép. 2/4  - La bibliothèque de La Fabrique">
            <a:extLst>
              <a:ext uri="{FF2B5EF4-FFF2-40B4-BE49-F238E27FC236}">
                <a16:creationId xmlns:a16="http://schemas.microsoft.com/office/drawing/2014/main" id="{BCE7197F-3492-FB4F-8EF6-5743A0838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73" r="22148"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28" name="Isosceles Triangle 71">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141931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1333502" y="609600"/>
            <a:ext cx="8596668" cy="1320800"/>
          </a:xfrm>
        </p:spPr>
        <p:txBody>
          <a:bodyPr>
            <a:normAutofit/>
          </a:bodyPr>
          <a:lstStyle/>
          <a:p>
            <a:pPr algn="ctr">
              <a:lnSpc>
                <a:spcPct val="90000"/>
              </a:lnSpc>
            </a:pPr>
            <a:r>
              <a:rPr lang="fr-FR" sz="2800" b="1" dirty="0"/>
              <a:t>Les origines de l’apprentissage</a:t>
            </a:r>
            <a:r>
              <a:rPr lang="fr-FR" sz="2800" dirty="0"/>
              <a:t/>
            </a:r>
            <a:br>
              <a:rPr lang="fr-FR" sz="2800" dirty="0"/>
            </a:br>
            <a:r>
              <a:rPr lang="fr-FR" sz="2800" i="1" dirty="0"/>
              <a:t>De l’évolution de l’apprentissage : les dates clefs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1333502" y="2160589"/>
            <a:ext cx="8596668" cy="3880773"/>
          </a:xfrm>
        </p:spPr>
        <p:txBody>
          <a:bodyPr>
            <a:normAutofit/>
          </a:bodyPr>
          <a:lstStyle/>
          <a:p>
            <a:pPr algn="just">
              <a:lnSpc>
                <a:spcPct val="90000"/>
              </a:lnSpc>
            </a:pPr>
            <a:r>
              <a:rPr lang="fr-FR" b="1" dirty="0">
                <a:solidFill>
                  <a:schemeClr val="tx1"/>
                </a:solidFill>
              </a:rPr>
              <a:t>La loi du 14 juin 1791 </a:t>
            </a:r>
            <a:r>
              <a:rPr lang="fr-FR" dirty="0">
                <a:solidFill>
                  <a:schemeClr val="tx1"/>
                </a:solidFill>
              </a:rPr>
              <a:t>(loi </a:t>
            </a:r>
            <a:r>
              <a:rPr lang="fr-FR" i="1" dirty="0">
                <a:solidFill>
                  <a:schemeClr val="tx1"/>
                </a:solidFill>
              </a:rPr>
              <a:t>Le Chapelier</a:t>
            </a:r>
            <a:r>
              <a:rPr lang="fr-FR" dirty="0">
                <a:solidFill>
                  <a:schemeClr val="tx1"/>
                </a:solidFill>
              </a:rPr>
              <a:t>), qui proclame la liberté des professions, </a:t>
            </a:r>
            <a:r>
              <a:rPr lang="fr-FR" b="1" dirty="0">
                <a:solidFill>
                  <a:schemeClr val="tx1"/>
                </a:solidFill>
              </a:rPr>
              <a:t>supprime les corporations </a:t>
            </a:r>
            <a:r>
              <a:rPr lang="fr-FR" dirty="0">
                <a:solidFill>
                  <a:schemeClr val="tx1"/>
                </a:solidFill>
              </a:rPr>
              <a:t>: aucune disposition ne réglemente l’apprentissage.</a:t>
            </a:r>
          </a:p>
          <a:p>
            <a:pPr algn="just">
              <a:lnSpc>
                <a:spcPct val="90000"/>
              </a:lnSpc>
            </a:pPr>
            <a:r>
              <a:rPr lang="fr-FR" b="1" dirty="0">
                <a:solidFill>
                  <a:schemeClr val="tx1"/>
                </a:solidFill>
              </a:rPr>
              <a:t>La loi du 22 février 1851 </a:t>
            </a:r>
            <a:r>
              <a:rPr lang="fr-FR" dirty="0">
                <a:solidFill>
                  <a:schemeClr val="tx1"/>
                </a:solidFill>
              </a:rPr>
              <a:t>fait apparaître juridiquement </a:t>
            </a:r>
            <a:r>
              <a:rPr lang="fr-FR" b="1" dirty="0">
                <a:solidFill>
                  <a:schemeClr val="tx1"/>
                </a:solidFill>
              </a:rPr>
              <a:t>l’obligation</a:t>
            </a:r>
            <a:r>
              <a:rPr lang="fr-FR" dirty="0">
                <a:solidFill>
                  <a:schemeClr val="tx1"/>
                </a:solidFill>
              </a:rPr>
              <a:t>, pour le maître, </a:t>
            </a:r>
            <a:r>
              <a:rPr lang="fr-FR" b="1" dirty="0">
                <a:solidFill>
                  <a:schemeClr val="tx1"/>
                </a:solidFill>
              </a:rPr>
              <a:t>d’assurer effectivement la formation professionnelle </a:t>
            </a:r>
            <a:r>
              <a:rPr lang="fr-FR" dirty="0">
                <a:solidFill>
                  <a:schemeClr val="tx1"/>
                </a:solidFill>
              </a:rPr>
              <a:t>de l’apprenti, mais aucune modalité d’organisation de l’apprentissage n’est créée.</a:t>
            </a:r>
          </a:p>
          <a:p>
            <a:pPr algn="just">
              <a:lnSpc>
                <a:spcPct val="90000"/>
              </a:lnSpc>
            </a:pPr>
            <a:r>
              <a:rPr lang="fr-FR" b="1" dirty="0">
                <a:solidFill>
                  <a:schemeClr val="tx1"/>
                </a:solidFill>
              </a:rPr>
              <a:t>La loi du 25 juillet 1919 </a:t>
            </a:r>
            <a:r>
              <a:rPr lang="fr-FR" dirty="0">
                <a:solidFill>
                  <a:schemeClr val="tx1"/>
                </a:solidFill>
              </a:rPr>
              <a:t>(loi </a:t>
            </a:r>
            <a:r>
              <a:rPr lang="fr-FR" i="1" dirty="0">
                <a:solidFill>
                  <a:schemeClr val="tx1"/>
                </a:solidFill>
              </a:rPr>
              <a:t>Astier</a:t>
            </a:r>
            <a:r>
              <a:rPr lang="fr-FR" dirty="0">
                <a:solidFill>
                  <a:schemeClr val="tx1"/>
                </a:solidFill>
              </a:rPr>
              <a:t>) organise l’enseignement technique chargeant les communes </a:t>
            </a:r>
            <a:r>
              <a:rPr lang="fr-FR" b="1" dirty="0">
                <a:solidFill>
                  <a:schemeClr val="tx1"/>
                </a:solidFill>
              </a:rPr>
              <a:t>d’instituer des cours professionnels</a:t>
            </a:r>
            <a:r>
              <a:rPr lang="fr-FR" dirty="0">
                <a:solidFill>
                  <a:schemeClr val="tx1"/>
                </a:solidFill>
              </a:rPr>
              <a:t>.</a:t>
            </a:r>
          </a:p>
          <a:p>
            <a:pPr algn="just">
              <a:lnSpc>
                <a:spcPct val="90000"/>
              </a:lnSpc>
            </a:pPr>
            <a:r>
              <a:rPr lang="fr-FR" b="1" dirty="0">
                <a:solidFill>
                  <a:schemeClr val="tx1"/>
                </a:solidFill>
              </a:rPr>
              <a:t>La loi du 16 juillet 1971 </a:t>
            </a:r>
            <a:r>
              <a:rPr lang="fr-FR" dirty="0">
                <a:solidFill>
                  <a:schemeClr val="tx1"/>
                </a:solidFill>
              </a:rPr>
              <a:t>modifie en profondeur les règles établies : le </a:t>
            </a:r>
            <a:r>
              <a:rPr lang="fr-FR" b="1" dirty="0">
                <a:solidFill>
                  <a:schemeClr val="tx1"/>
                </a:solidFill>
              </a:rPr>
              <a:t>contrat d’apprentissage devient un contrat de travail de type particulier </a:t>
            </a:r>
            <a:r>
              <a:rPr lang="fr-FR" dirty="0">
                <a:solidFill>
                  <a:schemeClr val="tx1"/>
                </a:solidFill>
              </a:rPr>
              <a:t>et définit le </a:t>
            </a:r>
            <a:r>
              <a:rPr lang="fr-FR" b="1" dirty="0">
                <a:solidFill>
                  <a:schemeClr val="tx1"/>
                </a:solidFill>
              </a:rPr>
              <a:t>régime du contrat d’apprentissage</a:t>
            </a:r>
            <a:r>
              <a:rPr lang="fr-FR" dirty="0">
                <a:solidFill>
                  <a:schemeClr val="tx1"/>
                </a:solidFill>
              </a:rPr>
              <a:t>.</a:t>
            </a:r>
          </a:p>
          <a:p>
            <a:pPr algn="just">
              <a:lnSpc>
                <a:spcPct val="90000"/>
              </a:lnSpc>
            </a:pPr>
            <a:r>
              <a:rPr lang="fr-FR" dirty="0">
                <a:solidFill>
                  <a:schemeClr val="tx1"/>
                </a:solidFill>
              </a:rPr>
              <a:t>Le régime établi est rénové, modernisé par des réformes successives (notamment les lois du 17 janvier 2002 et du 5 septembre 2018).</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01134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CC71A5-E571-8444-9DF9-D48B7D95EE73}"/>
              </a:ext>
            </a:extLst>
          </p:cNvPr>
          <p:cNvSpPr>
            <a:spLocks noGrp="1"/>
          </p:cNvSpPr>
          <p:nvPr>
            <p:ph type="title"/>
          </p:nvPr>
        </p:nvSpPr>
        <p:spPr>
          <a:xfrm>
            <a:off x="1333502" y="609600"/>
            <a:ext cx="8596668" cy="1320800"/>
          </a:xfrm>
        </p:spPr>
        <p:txBody>
          <a:bodyPr>
            <a:normAutofit/>
          </a:bodyPr>
          <a:lstStyle/>
          <a:p>
            <a:pPr algn="ctr">
              <a:lnSpc>
                <a:spcPct val="90000"/>
              </a:lnSpc>
            </a:pPr>
            <a:r>
              <a:rPr lang="fr-FR" sz="2800" b="1" dirty="0"/>
              <a:t>Les chiffres clefs de l’apprentissage en France</a:t>
            </a:r>
            <a:r>
              <a:rPr lang="fr-FR" sz="2800" dirty="0"/>
              <a:t/>
            </a:r>
            <a:br>
              <a:rPr lang="fr-FR" sz="2800" dirty="0"/>
            </a:br>
            <a:r>
              <a:rPr lang="fr-FR" sz="1800" i="1" dirty="0"/>
              <a:t>Données collectées au 29 janvier 2021 (Ministère du travail, de l’emploi et de l’insertion)</a:t>
            </a:r>
            <a:endParaRPr lang="fr-FR" sz="2800" i="1" dirty="0"/>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id="{3D295132-5659-064C-AF30-DD4DF798194D}"/>
              </a:ext>
            </a:extLst>
          </p:cNvPr>
          <p:cNvSpPr>
            <a:spLocks noGrp="1"/>
          </p:cNvSpPr>
          <p:nvPr>
            <p:ph idx="1"/>
          </p:nvPr>
        </p:nvSpPr>
        <p:spPr>
          <a:xfrm>
            <a:off x="1333502" y="2160590"/>
            <a:ext cx="8470898" cy="3429260"/>
          </a:xfrm>
        </p:spPr>
        <p:txBody>
          <a:bodyPr>
            <a:normAutofit/>
          </a:bodyPr>
          <a:lstStyle/>
          <a:p>
            <a:pPr algn="just"/>
            <a:r>
              <a:rPr lang="fr-FR" b="1" dirty="0">
                <a:solidFill>
                  <a:schemeClr val="tx1"/>
                </a:solidFill>
              </a:rPr>
              <a:t>495.000</a:t>
            </a:r>
            <a:r>
              <a:rPr lang="fr-FR" dirty="0">
                <a:solidFill>
                  <a:schemeClr val="tx1"/>
                </a:solidFill>
              </a:rPr>
              <a:t> contrats d’apprentissage en 2020.</a:t>
            </a:r>
          </a:p>
          <a:p>
            <a:pPr algn="just"/>
            <a:r>
              <a:rPr lang="fr-FR" dirty="0">
                <a:solidFill>
                  <a:schemeClr val="tx1"/>
                </a:solidFill>
              </a:rPr>
              <a:t>Près de </a:t>
            </a:r>
            <a:r>
              <a:rPr lang="fr-FR" b="1" dirty="0">
                <a:solidFill>
                  <a:schemeClr val="tx1"/>
                </a:solidFill>
              </a:rPr>
              <a:t>330.000 contrats </a:t>
            </a:r>
            <a:r>
              <a:rPr lang="fr-FR" dirty="0">
                <a:solidFill>
                  <a:schemeClr val="tx1"/>
                </a:solidFill>
              </a:rPr>
              <a:t>d’apprentissage dans les entreprises de </a:t>
            </a:r>
            <a:r>
              <a:rPr lang="fr-FR" b="1" dirty="0">
                <a:solidFill>
                  <a:schemeClr val="tx1"/>
                </a:solidFill>
              </a:rPr>
              <a:t>moins de 50 salariés</a:t>
            </a:r>
            <a:r>
              <a:rPr lang="fr-FR" dirty="0">
                <a:solidFill>
                  <a:schemeClr val="tx1"/>
                </a:solidFill>
              </a:rPr>
              <a:t>.</a:t>
            </a:r>
          </a:p>
          <a:p>
            <a:pPr algn="just"/>
            <a:r>
              <a:rPr lang="fr-FR" dirty="0">
                <a:solidFill>
                  <a:schemeClr val="tx1"/>
                </a:solidFill>
              </a:rPr>
              <a:t>Les secteurs d’activité qui recourent à l’apprentissage sont principalement le </a:t>
            </a:r>
            <a:r>
              <a:rPr lang="fr-FR" b="1" dirty="0">
                <a:solidFill>
                  <a:schemeClr val="tx1"/>
                </a:solidFill>
              </a:rPr>
              <a:t>commerce de détail </a:t>
            </a:r>
            <a:r>
              <a:rPr lang="fr-FR" dirty="0">
                <a:solidFill>
                  <a:schemeClr val="tx1"/>
                </a:solidFill>
              </a:rPr>
              <a:t>(12,40%), </a:t>
            </a:r>
            <a:r>
              <a:rPr lang="fr-FR" b="1" dirty="0">
                <a:solidFill>
                  <a:schemeClr val="tx1"/>
                </a:solidFill>
              </a:rPr>
              <a:t>le bâtiment </a:t>
            </a:r>
            <a:r>
              <a:rPr lang="fr-FR" dirty="0">
                <a:solidFill>
                  <a:schemeClr val="tx1"/>
                </a:solidFill>
              </a:rPr>
              <a:t>(10%), </a:t>
            </a:r>
            <a:r>
              <a:rPr lang="fr-FR" b="1" dirty="0">
                <a:solidFill>
                  <a:schemeClr val="tx1"/>
                </a:solidFill>
              </a:rPr>
              <a:t>les industries alimentaires </a:t>
            </a:r>
            <a:r>
              <a:rPr lang="fr-FR" dirty="0">
                <a:solidFill>
                  <a:schemeClr val="tx1"/>
                </a:solidFill>
              </a:rPr>
              <a:t>(6,30%) et </a:t>
            </a:r>
            <a:r>
              <a:rPr lang="fr-FR" b="1" dirty="0">
                <a:solidFill>
                  <a:schemeClr val="tx1"/>
                </a:solidFill>
              </a:rPr>
              <a:t>l’hôtellerie-restauration</a:t>
            </a:r>
            <a:r>
              <a:rPr lang="fr-FR" dirty="0">
                <a:solidFill>
                  <a:schemeClr val="tx1"/>
                </a:solidFill>
              </a:rPr>
              <a:t> (5,40%).</a:t>
            </a:r>
          </a:p>
          <a:p>
            <a:pPr algn="just"/>
            <a:r>
              <a:rPr lang="fr-FR" b="1" dirty="0">
                <a:solidFill>
                  <a:schemeClr val="tx1"/>
                </a:solidFill>
              </a:rPr>
              <a:t>Tous les niveaux de diplômes </a:t>
            </a:r>
            <a:r>
              <a:rPr lang="fr-FR" dirty="0">
                <a:solidFill>
                  <a:schemeClr val="tx1"/>
                </a:solidFill>
              </a:rPr>
              <a:t>recourent à l’apprentissage : CAP/BEP (26%), Bac +2 (22%), Bac+5 et plus (18%).</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284870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330FF7-E963-B140-93E8-836F6049B60D}"/>
              </a:ext>
            </a:extLst>
          </p:cNvPr>
          <p:cNvSpPr>
            <a:spLocks noGrp="1"/>
          </p:cNvSpPr>
          <p:nvPr>
            <p:ph type="title"/>
          </p:nvPr>
        </p:nvSpPr>
        <p:spPr>
          <a:xfrm>
            <a:off x="1333502" y="609600"/>
            <a:ext cx="8596668" cy="734351"/>
          </a:xfrm>
        </p:spPr>
        <p:txBody>
          <a:bodyPr>
            <a:normAutofit/>
          </a:bodyPr>
          <a:lstStyle/>
          <a:p>
            <a:pPr algn="ctr"/>
            <a:r>
              <a:rPr lang="fr-FR" b="1" dirty="0"/>
              <a:t>L’organisation de l’apprentissage</a:t>
            </a:r>
            <a:endParaRPr lang="fr-FR" dirty="0"/>
          </a:p>
        </p:txBody>
      </p:sp>
      <p:sp>
        <p:nvSpPr>
          <p:cNvPr id="21"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1333502" y="1785381"/>
            <a:ext cx="8596668" cy="3880773"/>
          </a:xfrm>
        </p:spPr>
        <p:txBody>
          <a:bodyPr>
            <a:normAutofit lnSpcReduction="10000"/>
          </a:bodyPr>
          <a:lstStyle/>
          <a:p>
            <a:pPr algn="just"/>
            <a:r>
              <a:rPr lang="fr-FR" sz="2000" dirty="0">
                <a:solidFill>
                  <a:schemeClr val="tx1"/>
                </a:solidFill>
              </a:rPr>
              <a:t>L’organisation de l’apprentissage est </a:t>
            </a:r>
            <a:r>
              <a:rPr lang="fr-FR" sz="2000" b="1" dirty="0">
                <a:solidFill>
                  <a:schemeClr val="tx1"/>
                </a:solidFill>
              </a:rPr>
              <a:t>collective</a:t>
            </a:r>
            <a:r>
              <a:rPr lang="fr-FR" sz="2000" dirty="0">
                <a:solidFill>
                  <a:schemeClr val="tx1"/>
                </a:solidFill>
              </a:rPr>
              <a:t>:</a:t>
            </a:r>
          </a:p>
          <a:p>
            <a:pPr lvl="1" algn="just"/>
            <a:r>
              <a:rPr lang="fr-FR" sz="1800" b="1" dirty="0">
                <a:solidFill>
                  <a:schemeClr val="tx1"/>
                </a:solidFill>
              </a:rPr>
              <a:t>La création des centres de formation d’apprentis </a:t>
            </a:r>
            <a:r>
              <a:rPr lang="fr-FR" sz="1800" dirty="0">
                <a:solidFill>
                  <a:schemeClr val="tx1"/>
                </a:solidFill>
              </a:rPr>
              <a:t>(CFA) par la loi du 16 juillet 1971 (appelés aussi centres collectifs ou centres interentreprises) souligne l’aspect collectif de l’organisation de l’apprentissage.</a:t>
            </a:r>
          </a:p>
          <a:p>
            <a:pPr lvl="1" algn="just"/>
            <a:r>
              <a:rPr lang="fr-FR" sz="1800" b="1" dirty="0">
                <a:solidFill>
                  <a:schemeClr val="tx1"/>
                </a:solidFill>
              </a:rPr>
              <a:t>La mise en œuvre administrative </a:t>
            </a:r>
            <a:r>
              <a:rPr lang="fr-FR" sz="1800" dirty="0">
                <a:solidFill>
                  <a:schemeClr val="tx1"/>
                </a:solidFill>
              </a:rPr>
              <a:t>de l’apprentissage renforce l’aspect collectif de l’apprentissage. L’apprentissage est une compétence de droit commun des régions, donnant lieu à la conclusion de contrats entre les régions et les principaux acteurs de l’apprentissage.</a:t>
            </a:r>
          </a:p>
          <a:p>
            <a:pPr lvl="1" algn="just"/>
            <a:r>
              <a:rPr lang="fr-FR" sz="1800" b="1" dirty="0">
                <a:solidFill>
                  <a:schemeClr val="tx1"/>
                </a:solidFill>
              </a:rPr>
              <a:t>Le système juridique </a:t>
            </a:r>
            <a:r>
              <a:rPr lang="fr-FR" sz="1800" dirty="0">
                <a:solidFill>
                  <a:schemeClr val="tx1"/>
                </a:solidFill>
              </a:rPr>
              <a:t>de l’apprentissage démontre l’aspect collectif de l’apprentissage. La réglementation est diffuse (code du travail, code de l’éducation, code général des impôts, code des collectivités territoriales). Cette réglementation a pour objet de définir le fonctionnement et le financement de l’apprentissage.</a:t>
            </a:r>
          </a:p>
        </p:txBody>
      </p:sp>
      <p:sp>
        <p:nvSpPr>
          <p:cNvPr id="2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34901201"/>
      </p:ext>
    </p:extLst>
  </p:cSld>
  <p:clrMapOvr>
    <a:masterClrMapping/>
  </p:clrMapOvr>
  <p:transition spd="slow">
    <p:push dir="u"/>
  </p:transition>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LTRANS" id="{F04CBCD7-60FD-C745-9345-4734E65DD186}" vid="{ACB9B190-237B-F840-9883-A151B063EAC6}"/>
    </a:ext>
  </a:extLst>
</a:theme>
</file>

<file path=docProps/app.xml><?xml version="1.0" encoding="utf-8"?>
<Properties xmlns="http://schemas.openxmlformats.org/officeDocument/2006/extended-properties" xmlns:vt="http://schemas.openxmlformats.org/officeDocument/2006/docPropsVTypes">
  <Template>{CBC207C7-7C81-C343-BB66-40FDE123E6D4}tf16401378</Template>
  <TotalTime>11800</TotalTime>
  <Words>4233</Words>
  <Application>Microsoft Office PowerPoint</Application>
  <PresentationFormat>Grand écran</PresentationFormat>
  <Paragraphs>223</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38</vt:i4>
      </vt:variant>
    </vt:vector>
  </HeadingPairs>
  <TitlesOfParts>
    <vt:vector size="46" baseType="lpstr">
      <vt:lpstr>Arial</vt:lpstr>
      <vt:lpstr>Calibri</vt:lpstr>
      <vt:lpstr>Calibri Light</vt:lpstr>
      <vt:lpstr>Trebuchet MS</vt:lpstr>
      <vt:lpstr>Wingdings</vt:lpstr>
      <vt:lpstr>Wingdings 3</vt:lpstr>
      <vt:lpstr>Facette</vt:lpstr>
      <vt:lpstr>Thème Office</vt:lpstr>
      <vt:lpstr>Présentation PowerPoint</vt:lpstr>
      <vt:lpstr>Intervention Le régime applicable au contrat d’apprentissage en France</vt:lpstr>
      <vt:lpstr>SOMMAIRE</vt:lpstr>
      <vt:lpstr>INTRODUCTION </vt:lpstr>
      <vt:lpstr>Les origines de l’apprentissage De la terminologie « apprentissage »</vt:lpstr>
      <vt:lpstr>Les origines de l’apprentissage De la naissance de l’apprentissage</vt:lpstr>
      <vt:lpstr>Les origines de l’apprentissage De l’évolution de l’apprentissage : les dates clefs</vt:lpstr>
      <vt:lpstr>Les chiffres clefs de l’apprentissage en France Données collectées au 29 janvier 2021 (Ministère du travail, de l’emploi et de l’insertion)</vt:lpstr>
      <vt:lpstr>L’organisation de l’apprentissage</vt:lpstr>
      <vt:lpstr>L’organisation de l’apprentissage</vt:lpstr>
      <vt:lpstr>L’organisation de l’apprentissage</vt:lpstr>
      <vt:lpstr>Partie 1 La conclusion du contrat d’apprentissage</vt:lpstr>
      <vt:lpstr>Définition juridique du contrat d’apprentissage</vt:lpstr>
      <vt:lpstr>Les conditions de fond tenant à l’apprenti</vt:lpstr>
      <vt:lpstr>Les conditions de fond tenant à l’entreprise</vt:lpstr>
      <vt:lpstr>Les conditions de fond tenant à l’entreprise</vt:lpstr>
      <vt:lpstr>Les conditions de forme du contrat d’apprentissage</vt:lpstr>
      <vt:lpstr>Les conditions de forme du contrat d’apprentissage</vt:lpstr>
      <vt:lpstr>Partie 2 L’exécution du contrat d’apprentissage</vt:lpstr>
      <vt:lpstr>Définition juridique du contrat d’apprentissage</vt:lpstr>
      <vt:lpstr>Les obligations de l’employeur Assurer la formation professionnelle de l’apprenti</vt:lpstr>
      <vt:lpstr>Les obligations de l’employeur Le paiement du salaire (C. trav., art. L. 6222-27)</vt:lpstr>
      <vt:lpstr>Les obligations de l’employeur Le paiement du salaire</vt:lpstr>
      <vt:lpstr>Les obligations de l’employeur Le contenu du salaire</vt:lpstr>
      <vt:lpstr>Les obligations de l’apprenti L’obligation de suivre la formation prévue au contrat</vt:lpstr>
      <vt:lpstr>Le “statut juridique” de l’apprenti</vt:lpstr>
      <vt:lpstr>Les conditions de travail applicables à tout apprenti</vt:lpstr>
      <vt:lpstr>Les conditions de travail applicables à l’apprenti mineur</vt:lpstr>
      <vt:lpstr>La mobilité européenne de l’apprenti</vt:lpstr>
      <vt:lpstr>La mobilité européenne de l’apprenti</vt:lpstr>
      <vt:lpstr>Partie 3 La rupture du contrat d’apprentissage</vt:lpstr>
      <vt:lpstr>Régime juridique de la rupture du contrat d’apprentissage</vt:lpstr>
      <vt:lpstr>La rupture anticipée du contrat d’apprentissage La rupture unilatérale par l’une ou l’autre des parties pendant “la période d’essai”</vt:lpstr>
      <vt:lpstr>La rupture anticipée du contrat d’apprentissage La rupture unilatérale par l’apprenti à l’issue de la “période d’essai”</vt:lpstr>
      <vt:lpstr>La rupture anticipée du contrat d’apprentissage La rupture unilatérale par l’employeur à l’issue de la “période d’essai”</vt:lpstr>
      <vt:lpstr>La rupture anticipée du contrat d’apprentissage La rupture unilatérale par l’employeur à l’issue de la “période d’essai”</vt:lpstr>
      <vt:lpstr>La rupture conventionnelle du contrat d’apprentissage La rupture d’un commun accord entre l’employeur et l’apprenti à l’issue de la “période d’essai”</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du 17 mai 2021 Le contrat d’apprentissage en France</dc:title>
  <dc:creator>Berger Vincent</dc:creator>
  <cp:lastModifiedBy>Yadavar Sara</cp:lastModifiedBy>
  <cp:revision>77</cp:revision>
  <dcterms:created xsi:type="dcterms:W3CDTF">2021-05-01T10:45:03Z</dcterms:created>
  <dcterms:modified xsi:type="dcterms:W3CDTF">2021-05-17T10:15:09Z</dcterms:modified>
</cp:coreProperties>
</file>