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Default Extension="jpeg" ContentType="image/jpeg"/>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32"/>
  </p:notesMasterIdLst>
  <p:sldIdLst>
    <p:sldId id="293" r:id="rId2"/>
    <p:sldId id="295" r:id="rId3"/>
    <p:sldId id="296" r:id="rId4"/>
    <p:sldId id="297" r:id="rId5"/>
    <p:sldId id="298" r:id="rId6"/>
    <p:sldId id="299" r:id="rId7"/>
    <p:sldId id="300" r:id="rId8"/>
    <p:sldId id="257" r:id="rId9"/>
    <p:sldId id="282"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302" r:id="rId31"/>
  </p:sldIdLst>
  <p:sldSz cx="9180513"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5B1262"/>
    <a:srgbClr val="048908"/>
    <a:srgbClr val="89C389"/>
    <a:srgbClr val="880FDB"/>
    <a:srgbClr val="3489C3"/>
    <a:srgbClr val="CC99FF"/>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767"/>
    </p:ext>
    <p:ext uri="{FD5EFAAD-0ECE-453E-9831-46B23BE46B34}">
      <p15:chartTrackingRefBased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10"/>
    <p:restoredTop sz="94309"/>
  </p:normalViewPr>
  <p:slideViewPr>
    <p:cSldViewPr snapToGrid="0" snapToObjects="1">
      <p:cViewPr varScale="1">
        <p:scale>
          <a:sx n="118" d="100"/>
          <a:sy n="118" d="100"/>
        </p:scale>
        <p:origin x="-112" y="-1272"/>
      </p:cViewPr>
      <p:guideLst>
        <p:guide orient="horz" pos="2160"/>
        <p:guide pos="2892"/>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BF56FB-51E7-AE41-B60C-B64E3000A0DD}" type="datetimeFigureOut">
              <a:rPr lang="es-ES_tradnl" smtClean="0"/>
              <a:pPr/>
              <a:t>23/5/18</a:t>
            </a:fld>
            <a:endParaRPr lang="es-ES_tradnl"/>
          </a:p>
        </p:txBody>
      </p:sp>
      <p:sp>
        <p:nvSpPr>
          <p:cNvPr id="4" name="Marcador de imagen de diapositiva 3"/>
          <p:cNvSpPr>
            <a:spLocks noGrp="1" noRot="1" noChangeAspect="1"/>
          </p:cNvSpPr>
          <p:nvPr>
            <p:ph type="sldImg" idx="2"/>
          </p:nvPr>
        </p:nvSpPr>
        <p:spPr>
          <a:xfrm>
            <a:off x="1133475" y="685800"/>
            <a:ext cx="459105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5D5074-4D2E-5C4F-BE05-5AD8C73AFC96}" type="slidenum">
              <a:rPr lang="es-ES_tradnl" smtClean="0"/>
              <a:pPr/>
              <a:t>‹Nr.›</a:t>
            </a:fld>
            <a:endParaRPr lang="es-ES_tradnl"/>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Marcador de imagen de diapositiva 1"/>
          <p:cNvSpPr>
            <a:spLocks noGrp="1" noRot="1" noChangeAspect="1"/>
          </p:cNvSpPr>
          <p:nvPr>
            <p:ph type="sldImg"/>
          </p:nvPr>
        </p:nvSpPr>
        <p:spPr bwMode="auto">
          <a:noFill/>
          <a:ln>
            <a:solidFill>
              <a:srgbClr val="000000"/>
            </a:solidFill>
            <a:miter lim="800000"/>
            <a:headEnd/>
            <a:tailEnd/>
          </a:ln>
        </p:spPr>
      </p:sp>
      <p:sp>
        <p:nvSpPr>
          <p:cNvPr id="17411" name="Marcador de nota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_tradnl" smtClean="0"/>
              <a:t>Titulo: en negrita y color morado corporativo con una línea inferior del mismo color para resaltar</a:t>
            </a:r>
          </a:p>
          <a:p>
            <a:pPr>
              <a:spcBef>
                <a:spcPct val="0"/>
              </a:spcBef>
            </a:pPr>
            <a:r>
              <a:rPr lang="es-ES_tradnl" smtClean="0"/>
              <a:t>Texto: cuerpo más pequeño pero manteniendo legibilidad y justificado total. Separar párrafos para legibilidad</a:t>
            </a:r>
          </a:p>
        </p:txBody>
      </p:sp>
      <p:sp>
        <p:nvSpPr>
          <p:cNvPr id="17412" name="Marcador de número de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DFEB836-2FCA-6C4C-B8E0-A3EF019AAAD7}" type="slidenum">
              <a:rPr lang="es-ES_tradnl">
                <a:ea typeface="ＭＳ Ｐゴシック" charset="-128"/>
                <a:cs typeface="ＭＳ Ｐゴシック" charset="-128"/>
              </a:rPr>
              <a:pPr fontAlgn="base">
                <a:spcBef>
                  <a:spcPct val="0"/>
                </a:spcBef>
                <a:spcAft>
                  <a:spcPct val="0"/>
                </a:spcAft>
              </a:pPr>
              <a:t>2</a:t>
            </a:fld>
            <a:endParaRPr lang="es-ES_tradnl">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Marcador de imagen de diapositiva 1"/>
          <p:cNvSpPr>
            <a:spLocks noGrp="1" noRot="1" noChangeAspect="1"/>
          </p:cNvSpPr>
          <p:nvPr>
            <p:ph type="sldImg"/>
          </p:nvPr>
        </p:nvSpPr>
        <p:spPr bwMode="auto">
          <a:noFill/>
          <a:ln>
            <a:solidFill>
              <a:srgbClr val="000000"/>
            </a:solidFill>
            <a:miter lim="800000"/>
            <a:headEnd/>
            <a:tailEnd/>
          </a:ln>
        </p:spPr>
      </p:sp>
      <p:sp>
        <p:nvSpPr>
          <p:cNvPr id="17411" name="Marcador de nota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_tradnl" smtClean="0"/>
              <a:t>Titulo: en negrita y color morado corporativo con una línea inferior del mismo color para resaltar</a:t>
            </a:r>
          </a:p>
          <a:p>
            <a:pPr>
              <a:spcBef>
                <a:spcPct val="0"/>
              </a:spcBef>
            </a:pPr>
            <a:r>
              <a:rPr lang="es-ES_tradnl" smtClean="0"/>
              <a:t>Texto: cuerpo más pequeño pero manteniendo legibilidad y justificado total. Separar párrafos para legibilidad</a:t>
            </a:r>
          </a:p>
        </p:txBody>
      </p:sp>
      <p:sp>
        <p:nvSpPr>
          <p:cNvPr id="17412" name="Marcador de número de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DFEB836-2FCA-6C4C-B8E0-A3EF019AAAD7}" type="slidenum">
              <a:rPr lang="es-ES_tradnl">
                <a:ea typeface="ＭＳ Ｐゴシック" charset="-128"/>
                <a:cs typeface="ＭＳ Ｐゴシック" charset="-128"/>
              </a:rPr>
              <a:pPr fontAlgn="base">
                <a:spcBef>
                  <a:spcPct val="0"/>
                </a:spcBef>
                <a:spcAft>
                  <a:spcPct val="0"/>
                </a:spcAft>
              </a:pPr>
              <a:t>3</a:t>
            </a:fld>
            <a:endParaRPr lang="es-ES_tradnl">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Marcador de imagen de diapositiva 1"/>
          <p:cNvSpPr>
            <a:spLocks noGrp="1" noRot="1" noChangeAspect="1"/>
          </p:cNvSpPr>
          <p:nvPr>
            <p:ph type="sldImg"/>
          </p:nvPr>
        </p:nvSpPr>
        <p:spPr bwMode="auto">
          <a:noFill/>
          <a:ln>
            <a:solidFill>
              <a:srgbClr val="000000"/>
            </a:solidFill>
            <a:miter lim="800000"/>
            <a:headEnd/>
            <a:tailEnd/>
          </a:ln>
        </p:spPr>
      </p:sp>
      <p:sp>
        <p:nvSpPr>
          <p:cNvPr id="17411" name="Marcador de nota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_tradnl" smtClean="0"/>
              <a:t>Titulo: en negrita y color morado corporativo con una línea inferior del mismo color para resaltar</a:t>
            </a:r>
          </a:p>
          <a:p>
            <a:pPr>
              <a:spcBef>
                <a:spcPct val="0"/>
              </a:spcBef>
            </a:pPr>
            <a:r>
              <a:rPr lang="es-ES_tradnl" smtClean="0"/>
              <a:t>Texto: cuerpo más pequeño pero manteniendo legibilidad y justificado total. Separar párrafos para legibilidad</a:t>
            </a:r>
          </a:p>
        </p:txBody>
      </p:sp>
      <p:sp>
        <p:nvSpPr>
          <p:cNvPr id="17412" name="Marcador de número de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DFEB836-2FCA-6C4C-B8E0-A3EF019AAAD7}" type="slidenum">
              <a:rPr lang="es-ES_tradnl">
                <a:ea typeface="ＭＳ Ｐゴシック" charset="-128"/>
                <a:cs typeface="ＭＳ Ｐゴシック" charset="-128"/>
              </a:rPr>
              <a:pPr fontAlgn="base">
                <a:spcBef>
                  <a:spcPct val="0"/>
                </a:spcBef>
                <a:spcAft>
                  <a:spcPct val="0"/>
                </a:spcAft>
              </a:pPr>
              <a:t>5</a:t>
            </a:fld>
            <a:endParaRPr lang="es-ES_tradnl">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Marcador de imagen de diapositiva 1"/>
          <p:cNvSpPr>
            <a:spLocks noGrp="1" noRot="1" noChangeAspect="1"/>
          </p:cNvSpPr>
          <p:nvPr>
            <p:ph type="sldImg"/>
          </p:nvPr>
        </p:nvSpPr>
        <p:spPr bwMode="auto">
          <a:noFill/>
          <a:ln>
            <a:solidFill>
              <a:srgbClr val="000000"/>
            </a:solidFill>
            <a:miter lim="800000"/>
            <a:headEnd/>
            <a:tailEnd/>
          </a:ln>
        </p:spPr>
      </p:sp>
      <p:sp>
        <p:nvSpPr>
          <p:cNvPr id="36867" name="Marcador de nota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_tradnl" smtClean="0"/>
              <a:t>Pantalla final sólo con logos y asociados</a:t>
            </a:r>
          </a:p>
        </p:txBody>
      </p:sp>
      <p:sp>
        <p:nvSpPr>
          <p:cNvPr id="36868" name="Marcador de número de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8C09100-D2DD-914E-9A89-D7D11441E212}" type="slidenum">
              <a:rPr lang="es-ES_tradnl">
                <a:ea typeface="ＭＳ Ｐゴシック" charset="-128"/>
                <a:cs typeface="ＭＳ Ｐゴシック" charset="-128"/>
              </a:rPr>
              <a:pPr fontAlgn="base">
                <a:spcBef>
                  <a:spcPct val="0"/>
                </a:spcBef>
                <a:spcAft>
                  <a:spcPct val="0"/>
                </a:spcAft>
              </a:pPr>
              <a:t>30</a:t>
            </a:fld>
            <a:endParaRPr lang="es-ES_tradnl">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7564" y="1122363"/>
            <a:ext cx="6885385" cy="2387600"/>
          </a:xfrm>
        </p:spPr>
        <p:txBody>
          <a:bodyPr anchor="b"/>
          <a:lstStyle>
            <a:lvl1pPr algn="ctr">
              <a:defRPr sz="6000"/>
            </a:lvl1pPr>
          </a:lstStyle>
          <a:p>
            <a:r>
              <a:rPr lang="es-ES_tradnl" smtClean="0"/>
              <a:t>Clic para editar título</a:t>
            </a:r>
            <a:endParaRPr lang="es-ES_tradnl"/>
          </a:p>
        </p:txBody>
      </p:sp>
      <p:sp>
        <p:nvSpPr>
          <p:cNvPr id="3" name="Subtítulo 2"/>
          <p:cNvSpPr>
            <a:spLocks noGrp="1"/>
          </p:cNvSpPr>
          <p:nvPr>
            <p:ph type="subTitle" idx="1"/>
          </p:nvPr>
        </p:nvSpPr>
        <p:spPr>
          <a:xfrm>
            <a:off x="1147564" y="3602038"/>
            <a:ext cx="688538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1ED08E89-29A2-014A-8EA0-ACEA4941FCC2}" type="datetimeFigureOut">
              <a:rPr lang="es-ES_tradnl" smtClean="0"/>
              <a:pPr/>
              <a:t>23/5/18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96BF16E-4970-624F-BC34-2CEB475AE6C5}" type="slidenum">
              <a:rPr lang="es-ES_tradnl" smtClean="0"/>
              <a:pPr/>
              <a:t>‹Nr.›</a:t>
            </a:fld>
            <a:endParaRPr lang="es-ES_tradnl"/>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9265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1ED08E89-29A2-014A-8EA0-ACEA4941FCC2}" type="datetimeFigureOut">
              <a:rPr lang="es-ES_tradnl" smtClean="0"/>
              <a:pPr/>
              <a:t>23/5/18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96BF16E-4970-624F-BC34-2CEB475AE6C5}" type="slidenum">
              <a:rPr lang="es-ES_tradnl" smtClean="0"/>
              <a:pPr/>
              <a:t>‹Nr.›</a:t>
            </a:fld>
            <a:endParaRPr lang="es-ES_tradnl"/>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08134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69805" y="365125"/>
            <a:ext cx="1979548" cy="5811838"/>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631160" y="365125"/>
            <a:ext cx="5823888" cy="581183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1ED08E89-29A2-014A-8EA0-ACEA4941FCC2}" type="datetimeFigureOut">
              <a:rPr lang="es-ES_tradnl" smtClean="0"/>
              <a:pPr/>
              <a:t>23/5/18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96BF16E-4970-624F-BC34-2CEB475AE6C5}" type="slidenum">
              <a:rPr lang="es-ES_tradnl" smtClean="0"/>
              <a:pPr/>
              <a:t>‹Nr.›</a:t>
            </a:fld>
            <a:endParaRPr lang="es-ES_tradnl"/>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31067134"/>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1ED08E89-29A2-014A-8EA0-ACEA4941FCC2}" type="datetimeFigureOut">
              <a:rPr lang="es-ES_tradnl" smtClean="0"/>
              <a:pPr/>
              <a:t>23/5/18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96BF16E-4970-624F-BC34-2CEB475AE6C5}" type="slidenum">
              <a:rPr lang="es-ES_tradnl" smtClean="0"/>
              <a:pPr/>
              <a:t>‹Nr.›</a:t>
            </a:fld>
            <a:endParaRPr lang="es-ES_tradnl"/>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26106229"/>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6379" y="1709739"/>
            <a:ext cx="7918192" cy="2852737"/>
          </a:xfrm>
        </p:spPr>
        <p:txBody>
          <a:bodyPr anchor="b"/>
          <a:lstStyle>
            <a:lvl1pPr>
              <a:defRPr sz="6000"/>
            </a:lvl1pPr>
          </a:lstStyle>
          <a:p>
            <a:r>
              <a:rPr lang="es-ES_tradnl" smtClean="0"/>
              <a:t>Clic para editar título</a:t>
            </a:r>
            <a:endParaRPr lang="es-ES_tradnl"/>
          </a:p>
        </p:txBody>
      </p:sp>
      <p:sp>
        <p:nvSpPr>
          <p:cNvPr id="3" name="Marcador de texto 2"/>
          <p:cNvSpPr>
            <a:spLocks noGrp="1"/>
          </p:cNvSpPr>
          <p:nvPr>
            <p:ph type="body" idx="1"/>
          </p:nvPr>
        </p:nvSpPr>
        <p:spPr>
          <a:xfrm>
            <a:off x="626379" y="4589464"/>
            <a:ext cx="79181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1ED08E89-29A2-014A-8EA0-ACEA4941FCC2}" type="datetimeFigureOut">
              <a:rPr lang="es-ES_tradnl" smtClean="0"/>
              <a:pPr/>
              <a:t>23/5/18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396BF16E-4970-624F-BC34-2CEB475AE6C5}" type="slidenum">
              <a:rPr lang="es-ES_tradnl" smtClean="0"/>
              <a:pPr/>
              <a:t>‹Nr.›</a:t>
            </a:fld>
            <a:endParaRPr lang="es-ES_tradnl"/>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64703797"/>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631160" y="1825625"/>
            <a:ext cx="3901718"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4647635" y="1825625"/>
            <a:ext cx="3901718"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4"/>
          <p:cNvSpPr>
            <a:spLocks noGrp="1"/>
          </p:cNvSpPr>
          <p:nvPr>
            <p:ph type="dt" sz="half" idx="10"/>
          </p:nvPr>
        </p:nvSpPr>
        <p:spPr/>
        <p:txBody>
          <a:bodyPr/>
          <a:lstStyle/>
          <a:p>
            <a:fld id="{1ED08E89-29A2-014A-8EA0-ACEA4941FCC2}" type="datetimeFigureOut">
              <a:rPr lang="es-ES_tradnl" smtClean="0"/>
              <a:pPr/>
              <a:t>23/5/18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396BF16E-4970-624F-BC34-2CEB475AE6C5}" type="slidenum">
              <a:rPr lang="es-ES_tradnl" smtClean="0"/>
              <a:pPr/>
              <a:t>‹Nr.›</a:t>
            </a:fld>
            <a:endParaRPr lang="es-ES_tradnl"/>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51366219"/>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2356" y="365126"/>
            <a:ext cx="7918192" cy="1325563"/>
          </a:xfrm>
        </p:spPr>
        <p:txBody>
          <a:bodyPr/>
          <a:lstStyle/>
          <a:p>
            <a:r>
              <a:rPr lang="es-ES_tradnl" smtClean="0"/>
              <a:t>Clic para editar título</a:t>
            </a:r>
            <a:endParaRPr lang="es-ES_tradnl"/>
          </a:p>
        </p:txBody>
      </p:sp>
      <p:sp>
        <p:nvSpPr>
          <p:cNvPr id="3" name="Marcador de texto 2"/>
          <p:cNvSpPr>
            <a:spLocks noGrp="1"/>
          </p:cNvSpPr>
          <p:nvPr>
            <p:ph type="body" idx="1"/>
          </p:nvPr>
        </p:nvSpPr>
        <p:spPr>
          <a:xfrm>
            <a:off x="632356" y="1681163"/>
            <a:ext cx="3883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632356" y="2505075"/>
            <a:ext cx="3883787"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4647635" y="1681163"/>
            <a:ext cx="390291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7635" y="2505075"/>
            <a:ext cx="3902914"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6"/>
          <p:cNvSpPr>
            <a:spLocks noGrp="1"/>
          </p:cNvSpPr>
          <p:nvPr>
            <p:ph type="dt" sz="half" idx="10"/>
          </p:nvPr>
        </p:nvSpPr>
        <p:spPr/>
        <p:txBody>
          <a:bodyPr/>
          <a:lstStyle/>
          <a:p>
            <a:fld id="{1ED08E89-29A2-014A-8EA0-ACEA4941FCC2}" type="datetimeFigureOut">
              <a:rPr lang="es-ES_tradnl" smtClean="0"/>
              <a:pPr/>
              <a:t>23/5/18</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396BF16E-4970-624F-BC34-2CEB475AE6C5}" type="slidenum">
              <a:rPr lang="es-ES_tradnl" smtClean="0"/>
              <a:pPr/>
              <a:t>‹Nr.›</a:t>
            </a:fld>
            <a:endParaRPr lang="es-ES_tradnl"/>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92780107"/>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2"/>
          <p:cNvSpPr>
            <a:spLocks noGrp="1"/>
          </p:cNvSpPr>
          <p:nvPr>
            <p:ph type="dt" sz="half" idx="10"/>
          </p:nvPr>
        </p:nvSpPr>
        <p:spPr/>
        <p:txBody>
          <a:bodyPr/>
          <a:lstStyle/>
          <a:p>
            <a:fld id="{1ED08E89-29A2-014A-8EA0-ACEA4941FCC2}" type="datetimeFigureOut">
              <a:rPr lang="es-ES_tradnl" smtClean="0"/>
              <a:pPr/>
              <a:t>23/5/18</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396BF16E-4970-624F-BC34-2CEB475AE6C5}" type="slidenum">
              <a:rPr lang="es-ES_tradnl" smtClean="0"/>
              <a:pPr/>
              <a:t>‹Nr.›</a:t>
            </a:fld>
            <a:endParaRPr lang="es-ES_tradnl"/>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00299737"/>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ED08E89-29A2-014A-8EA0-ACEA4941FCC2}" type="datetimeFigureOut">
              <a:rPr lang="es-ES_tradnl" smtClean="0"/>
              <a:pPr/>
              <a:t>23/5/18</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396BF16E-4970-624F-BC34-2CEB475AE6C5}" type="slidenum">
              <a:rPr lang="es-ES_tradnl" smtClean="0"/>
              <a:pPr/>
              <a:t>‹Nr.›</a:t>
            </a:fld>
            <a:endParaRPr lang="es-ES_tradnl"/>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39201754"/>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2356" y="457200"/>
            <a:ext cx="2960954" cy="1600200"/>
          </a:xfrm>
        </p:spPr>
        <p:txBody>
          <a:bodyPr anchor="b"/>
          <a:lstStyle>
            <a:lvl1pPr>
              <a:defRPr sz="3200"/>
            </a:lvl1pPr>
          </a:lstStyle>
          <a:p>
            <a:r>
              <a:rPr lang="es-ES_tradnl" smtClean="0"/>
              <a:t>Clic para editar título</a:t>
            </a:r>
            <a:endParaRPr lang="es-ES_tradnl"/>
          </a:p>
        </p:txBody>
      </p:sp>
      <p:sp>
        <p:nvSpPr>
          <p:cNvPr id="3" name="Marcador de contenido 2"/>
          <p:cNvSpPr>
            <a:spLocks noGrp="1"/>
          </p:cNvSpPr>
          <p:nvPr>
            <p:ph idx="1"/>
          </p:nvPr>
        </p:nvSpPr>
        <p:spPr>
          <a:xfrm>
            <a:off x="3902914" y="987426"/>
            <a:ext cx="464763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632356" y="2057400"/>
            <a:ext cx="296095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1ED08E89-29A2-014A-8EA0-ACEA4941FCC2}" type="datetimeFigureOut">
              <a:rPr lang="es-ES_tradnl" smtClean="0"/>
              <a:pPr/>
              <a:t>23/5/18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396BF16E-4970-624F-BC34-2CEB475AE6C5}" type="slidenum">
              <a:rPr lang="es-ES_tradnl" smtClean="0"/>
              <a:pPr/>
              <a:t>‹Nr.›</a:t>
            </a:fld>
            <a:endParaRPr lang="es-ES_tradnl"/>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7166473"/>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2356" y="457200"/>
            <a:ext cx="2960954" cy="1600200"/>
          </a:xfrm>
        </p:spPr>
        <p:txBody>
          <a:bodyPr anchor="b"/>
          <a:lstStyle>
            <a:lvl1pPr>
              <a:defRPr sz="3200"/>
            </a:lvl1pPr>
          </a:lstStyle>
          <a:p>
            <a:r>
              <a:rPr lang="es-ES_tradnl" smtClean="0"/>
              <a:t>Clic para editar título</a:t>
            </a:r>
            <a:endParaRPr lang="es-ES_tradnl"/>
          </a:p>
        </p:txBody>
      </p:sp>
      <p:sp>
        <p:nvSpPr>
          <p:cNvPr id="3" name="Marcador de imagen 2"/>
          <p:cNvSpPr>
            <a:spLocks noGrp="1"/>
          </p:cNvSpPr>
          <p:nvPr>
            <p:ph type="pic" idx="1"/>
          </p:nvPr>
        </p:nvSpPr>
        <p:spPr>
          <a:xfrm>
            <a:off x="3902914" y="987426"/>
            <a:ext cx="464763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632356" y="2057400"/>
            <a:ext cx="296095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1ED08E89-29A2-014A-8EA0-ACEA4941FCC2}" type="datetimeFigureOut">
              <a:rPr lang="es-ES_tradnl" smtClean="0"/>
              <a:pPr/>
              <a:t>23/5/18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396BF16E-4970-624F-BC34-2CEB475AE6C5}" type="slidenum">
              <a:rPr lang="es-ES_tradnl" smtClean="0"/>
              <a:pPr/>
              <a:t>‹Nr.›</a:t>
            </a:fld>
            <a:endParaRPr lang="es-ES_tradnl"/>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830062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31161" y="365126"/>
            <a:ext cx="7918192" cy="1325563"/>
          </a:xfrm>
          <a:prstGeom prst="rect">
            <a:avLst/>
          </a:prstGeom>
        </p:spPr>
        <p:txBody>
          <a:bodyPr vert="horz" lIns="91440" tIns="45720" rIns="91440" bIns="45720" rtlCol="0" anchor="ctr">
            <a:normAutofit/>
          </a:bodyPr>
          <a:lstStyle/>
          <a:p>
            <a:r>
              <a:rPr lang="es-ES_tradnl" smtClean="0"/>
              <a:t>Clic para editar título</a:t>
            </a:r>
            <a:endParaRPr lang="es-ES_tradnl"/>
          </a:p>
        </p:txBody>
      </p:sp>
      <p:sp>
        <p:nvSpPr>
          <p:cNvPr id="3" name="Marcador de texto 2"/>
          <p:cNvSpPr>
            <a:spLocks noGrp="1"/>
          </p:cNvSpPr>
          <p:nvPr>
            <p:ph type="body" idx="1"/>
          </p:nvPr>
        </p:nvSpPr>
        <p:spPr>
          <a:xfrm>
            <a:off x="631161" y="1825625"/>
            <a:ext cx="7918192" cy="4351338"/>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2"/>
          </p:nvPr>
        </p:nvSpPr>
        <p:spPr>
          <a:xfrm>
            <a:off x="631160" y="6356351"/>
            <a:ext cx="20656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D08E89-29A2-014A-8EA0-ACEA4941FCC2}" type="datetimeFigureOut">
              <a:rPr lang="es-ES_tradnl" smtClean="0"/>
              <a:pPr/>
              <a:t>23/5/18</a:t>
            </a:fld>
            <a:endParaRPr lang="es-ES_tradnl"/>
          </a:p>
        </p:txBody>
      </p:sp>
      <p:sp>
        <p:nvSpPr>
          <p:cNvPr id="5" name="Marcador de pie de página 4"/>
          <p:cNvSpPr>
            <a:spLocks noGrp="1"/>
          </p:cNvSpPr>
          <p:nvPr>
            <p:ph type="ftr" sz="quarter" idx="3"/>
          </p:nvPr>
        </p:nvSpPr>
        <p:spPr>
          <a:xfrm>
            <a:off x="3041045" y="6356351"/>
            <a:ext cx="30984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6483738" y="6356351"/>
            <a:ext cx="206561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BF16E-4970-624F-BC34-2CEB475AE6C5}" type="slidenum">
              <a:rPr lang="es-ES_tradnl" smtClean="0"/>
              <a:pPr/>
              <a:t>‹Nr.›</a:t>
            </a:fld>
            <a:endParaRPr lang="es-ES_tradnl"/>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2326093"/>
      </p:ext>
    </p:extLst>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image" Target="../media/image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 Id="rId3" Type="http://schemas.openxmlformats.org/officeDocument/2006/relationships/image" Target="../media/image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 Id="rId3"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 Id="rId3"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 Id="rId3" Type="http://schemas.openxmlformats.org/officeDocument/2006/relationships/image" Target="../media/image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 Id="rId3"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 Id="rId3" Type="http://schemas.openxmlformats.org/officeDocument/2006/relationships/image" Target="../media/image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 Id="rId3"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emf"/><Relationship Id="rId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 Id="rId3"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emf"/><Relationship Id="rId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eg"/><Relationship Id="rId3" Type="http://schemas.openxmlformats.org/officeDocument/2006/relationships/image" Target="../media/image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 Id="rId3"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 Id="rId3"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Imagen 9" descr="Forma_Titulo_2lineas.png"/>
          <p:cNvPicPr>
            <a:picLocks noChangeAspect="1"/>
          </p:cNvPicPr>
          <p:nvPr/>
        </p:nvPicPr>
        <p:blipFill>
          <a:blip r:embed="rId2"/>
          <a:srcRect/>
          <a:stretch>
            <a:fillRect/>
          </a:stretch>
        </p:blipFill>
        <p:spPr bwMode="auto">
          <a:xfrm>
            <a:off x="0" y="393700"/>
            <a:ext cx="9180513" cy="6464300"/>
          </a:xfrm>
          <a:prstGeom prst="rect">
            <a:avLst/>
          </a:prstGeom>
          <a:noFill/>
          <a:ln w="9525">
            <a:noFill/>
            <a:miter lim="800000"/>
            <a:headEnd/>
            <a:tailEnd/>
          </a:ln>
        </p:spPr>
      </p:pic>
      <p:sp>
        <p:nvSpPr>
          <p:cNvPr id="17" name="Título 1"/>
          <p:cNvSpPr txBox="1">
            <a:spLocks/>
          </p:cNvSpPr>
          <p:nvPr/>
        </p:nvSpPr>
        <p:spPr>
          <a:xfrm>
            <a:off x="1385989" y="3355463"/>
            <a:ext cx="6408536" cy="1232924"/>
          </a:xfrm>
          <a:prstGeom prst="rect">
            <a:avLst/>
          </a:prstGeom>
        </p:spPr>
        <p:txBody>
          <a:bodyPr wrap="none" anchor="ctr">
            <a:normAutofit/>
          </a:bodyPr>
          <a:lstStyle/>
          <a:p>
            <a:pPr algn="ctr" fontAlgn="auto">
              <a:spcAft>
                <a:spcPts val="0"/>
              </a:spcAft>
              <a:defRPr/>
            </a:pPr>
            <a:r>
              <a:rPr lang="es-ES_tradnl" sz="3200" b="1" dirty="0" smtClean="0">
                <a:solidFill>
                  <a:schemeClr val="bg1"/>
                </a:solidFill>
                <a:latin typeface="Mosk Bold 700"/>
                <a:cs typeface="Mosk Bold 700"/>
              </a:rPr>
              <a:t>“ESTRATEGIAS PARA LA PROMOCI</a:t>
            </a:r>
            <a:r>
              <a:rPr lang="es-ES" sz="3200" b="1" dirty="0" smtClean="0">
                <a:solidFill>
                  <a:schemeClr val="bg1"/>
                </a:solidFill>
                <a:latin typeface="Mosk Bold 700"/>
                <a:cs typeface="Mosk Bold 700"/>
              </a:rPr>
              <a:t>ÓN </a:t>
            </a:r>
          </a:p>
          <a:p>
            <a:pPr algn="ctr" fontAlgn="auto">
              <a:spcAft>
                <a:spcPts val="0"/>
              </a:spcAft>
              <a:defRPr/>
            </a:pPr>
            <a:r>
              <a:rPr lang="es-ES" sz="3200" b="1" dirty="0" smtClean="0">
                <a:solidFill>
                  <a:schemeClr val="bg1"/>
                </a:solidFill>
                <a:latin typeface="Mosk Bold 700"/>
                <a:cs typeface="Mosk Bold 700"/>
              </a:rPr>
              <a:t>DE LA ACTIVIDAD FÍSICA”</a:t>
            </a:r>
            <a:endParaRPr lang="es-ES_tradnl" sz="3200" b="1" dirty="0">
              <a:solidFill>
                <a:schemeClr val="bg1"/>
              </a:solidFill>
              <a:latin typeface="Mosk Bold 700"/>
              <a:ea typeface="+mj-ea"/>
              <a:cs typeface="Mosk Bold 700"/>
            </a:endParaRPr>
          </a:p>
        </p:txBody>
      </p:sp>
      <p:sp>
        <p:nvSpPr>
          <p:cNvPr id="11" name="Título 1"/>
          <p:cNvSpPr txBox="1">
            <a:spLocks/>
          </p:cNvSpPr>
          <p:nvPr/>
        </p:nvSpPr>
        <p:spPr>
          <a:xfrm>
            <a:off x="1530086" y="4994277"/>
            <a:ext cx="6120342" cy="830997"/>
          </a:xfrm>
          <a:prstGeom prst="rect">
            <a:avLst/>
          </a:prstGeom>
        </p:spPr>
        <p:txBody>
          <a:bodyPr anchor="ctr">
            <a:spAutoFit/>
          </a:bodyPr>
          <a:lstStyle/>
          <a:p>
            <a:pPr algn="ctr"/>
            <a:r>
              <a:rPr lang="es-ES" sz="2400" dirty="0" smtClean="0">
                <a:solidFill>
                  <a:srgbClr val="FFFFFF"/>
                </a:solidFill>
                <a:latin typeface="Helvetica Neue Light"/>
                <a:cs typeface="Helvetica Neue Light"/>
              </a:rPr>
              <a:t>Jornada de formación de personal sanitario </a:t>
            </a:r>
          </a:p>
          <a:p>
            <a:pPr algn="ctr"/>
            <a:r>
              <a:rPr lang="es-ES" sz="2400" dirty="0" smtClean="0">
                <a:solidFill>
                  <a:srgbClr val="FFFFFF"/>
                </a:solidFill>
                <a:latin typeface="Helvetica Neue Light"/>
                <a:cs typeface="Helvetica Neue Light"/>
              </a:rPr>
              <a:t>en promoción de la salud</a:t>
            </a:r>
            <a:endParaRPr lang="es-ES" sz="2400" dirty="0">
              <a:solidFill>
                <a:srgbClr val="FFFFFF"/>
              </a:solidFill>
              <a:latin typeface="Helvetica Neue Light"/>
              <a:cs typeface="Helvetica Neue Light"/>
            </a:endParaRPr>
          </a:p>
        </p:txBody>
      </p:sp>
      <p:pic>
        <p:nvPicPr>
          <p:cNvPr id="9" name="Imagen 6" descr="Fondoblanco_A4_encabezado_CAPAS-POCTEFA.jpg"/>
          <p:cNvPicPr>
            <a:picLocks noChangeAspect="1"/>
          </p:cNvPicPr>
          <p:nvPr/>
        </p:nvPicPr>
        <p:blipFill>
          <a:blip r:embed="rId3"/>
          <a:srcRect/>
          <a:stretch>
            <a:fillRect/>
          </a:stretch>
        </p:blipFill>
        <p:spPr bwMode="auto">
          <a:xfrm>
            <a:off x="0" y="0"/>
            <a:ext cx="9180513" cy="1169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ángulo 1"/>
          <p:cNvSpPr/>
          <p:nvPr/>
        </p:nvSpPr>
        <p:spPr>
          <a:xfrm>
            <a:off x="972278" y="5799000"/>
            <a:ext cx="7326526" cy="584776"/>
          </a:xfrm>
          <a:prstGeom prst="rect">
            <a:avLst/>
          </a:prstGeom>
        </p:spPr>
        <p:txBody>
          <a:bodyPr wrap="square">
            <a:spAutoFit/>
          </a:bodyPr>
          <a:lstStyle/>
          <a:p>
            <a:pPr algn="ctr">
              <a:spcAft>
                <a:spcPts val="0"/>
              </a:spcAft>
            </a:pPr>
            <a:r>
              <a:rPr lang="es-ES" sz="1600" dirty="0" smtClean="0">
                <a:effectLst/>
                <a:latin typeface="Helvetica Neue"/>
                <a:ea typeface="Calibri" charset="0"/>
                <a:cs typeface="Helvetica Neue"/>
              </a:rPr>
              <a:t>Mantearlos con el impulso de la tela para que repetidamente salgan hacia arriba y en la caída vuelvan a lanzarse, y que ninguno caiga resulta atrayente. </a:t>
            </a:r>
            <a:endParaRPr lang="es-ES_tradnl" sz="1600" dirty="0">
              <a:effectLst/>
              <a:latin typeface="Helvetica Neue"/>
              <a:ea typeface="Calibri" charset="0"/>
              <a:cs typeface="Helvetica Neue"/>
            </a:endParaRPr>
          </a:p>
        </p:txBody>
      </p:sp>
      <p:pic>
        <p:nvPicPr>
          <p:cNvPr id="3" name="Imagen 2"/>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20915" y="1283788"/>
            <a:ext cx="6629252" cy="4127244"/>
          </a:xfrm>
          <a:prstGeom prst="rect">
            <a:avLst/>
          </a:prstGeom>
        </p:spPr>
      </p:pic>
      <p:pic>
        <p:nvPicPr>
          <p:cNvPr id="8" name="Imagen 6" descr="Fondoblanco_A4_encabezado_CAPAS-POCTEFA.jpg"/>
          <p:cNvPicPr>
            <a:picLocks noChangeAspect="1"/>
          </p:cNvPicPr>
          <p:nvPr/>
        </p:nvPicPr>
        <p:blipFill>
          <a:blip r:embed="rId3"/>
          <a:srcRect/>
          <a:stretch>
            <a:fillRect/>
          </a:stretch>
        </p:blipFill>
        <p:spPr bwMode="auto">
          <a:xfrm>
            <a:off x="0" y="0"/>
            <a:ext cx="9180513" cy="1169988"/>
          </a:xfrm>
          <a:prstGeom prst="rect">
            <a:avLst/>
          </a:prstGeom>
          <a:noFill/>
          <a:ln w="9525">
            <a:noFill/>
            <a:miter lim="800000"/>
            <a:headEnd/>
            <a:tailEnd/>
          </a:ln>
        </p:spPr>
      </p:pic>
      <p:cxnSp>
        <p:nvCxnSpPr>
          <p:cNvPr id="9" name="Conector recto 8"/>
          <p:cNvCxnSpPr/>
          <p:nvPr/>
        </p:nvCxnSpPr>
        <p:spPr>
          <a:xfrm>
            <a:off x="1147564" y="5721096"/>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016211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ángulo 1"/>
          <p:cNvSpPr/>
          <p:nvPr/>
        </p:nvSpPr>
        <p:spPr>
          <a:xfrm>
            <a:off x="958752" y="5621490"/>
            <a:ext cx="7530336" cy="830997"/>
          </a:xfrm>
          <a:prstGeom prst="rect">
            <a:avLst/>
          </a:prstGeom>
        </p:spPr>
        <p:txBody>
          <a:bodyPr wrap="square">
            <a:spAutoFit/>
          </a:bodyPr>
          <a:lstStyle/>
          <a:p>
            <a:pPr algn="ctr">
              <a:spcAft>
                <a:spcPts val="0"/>
              </a:spcAft>
            </a:pPr>
            <a:r>
              <a:rPr lang="es-ES" sz="1600" dirty="0" smtClean="0">
                <a:effectLst/>
                <a:latin typeface="Arial" panose="020B0604020202020204" pitchFamily="34" charset="0"/>
                <a:ea typeface="Calibri" charset="0"/>
                <a:cs typeface="Arial" panose="020B0604020202020204" pitchFamily="34" charset="0"/>
              </a:rPr>
              <a:t>Cuando se nos propone la tarea nos apuntamos con gusto. Cada uno nos agarramos a un extremo del paracaídas y sin más reflexión nos implicamos en el manteo para impulsarlos bien alto y que ninguno se salga y vaya al suelo. </a:t>
            </a:r>
            <a:endParaRPr lang="es-ES_tradnl" sz="1600" dirty="0">
              <a:effectLst/>
              <a:latin typeface="Arial" panose="020B0604020202020204" pitchFamily="34" charset="0"/>
              <a:ea typeface="Calibri" charset="0"/>
              <a:cs typeface="Arial" panose="020B0604020202020204" pitchFamily="34" charset="0"/>
            </a:endParaRPr>
          </a:p>
        </p:txBody>
      </p:sp>
      <p:pic>
        <p:nvPicPr>
          <p:cNvPr id="3" name="Imagen 2"/>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25196" y="1347359"/>
            <a:ext cx="6319523" cy="3635051"/>
          </a:xfrm>
          <a:prstGeom prst="rect">
            <a:avLst/>
          </a:prstGeom>
        </p:spPr>
      </p:pic>
      <p:pic>
        <p:nvPicPr>
          <p:cNvPr id="8" name="Imagen 6" descr="Fondoblanco_A4_encabezado_CAPAS-POCTEFA.jpg"/>
          <p:cNvPicPr>
            <a:picLocks noChangeAspect="1"/>
          </p:cNvPicPr>
          <p:nvPr/>
        </p:nvPicPr>
        <p:blipFill>
          <a:blip r:embed="rId3"/>
          <a:srcRect/>
          <a:stretch>
            <a:fillRect/>
          </a:stretch>
        </p:blipFill>
        <p:spPr bwMode="auto">
          <a:xfrm>
            <a:off x="0" y="0"/>
            <a:ext cx="9180513" cy="1169988"/>
          </a:xfrm>
          <a:prstGeom prst="rect">
            <a:avLst/>
          </a:prstGeom>
          <a:noFill/>
          <a:ln w="9525">
            <a:noFill/>
            <a:miter lim="800000"/>
            <a:headEnd/>
            <a:tailEnd/>
          </a:ln>
        </p:spPr>
      </p:pic>
      <p:cxnSp>
        <p:nvCxnSpPr>
          <p:cNvPr id="9" name="Conector recto 8"/>
          <p:cNvCxnSpPr/>
          <p:nvPr/>
        </p:nvCxnSpPr>
        <p:spPr>
          <a:xfrm>
            <a:off x="1147564" y="5534335"/>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821355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ángulo 1"/>
          <p:cNvSpPr/>
          <p:nvPr/>
        </p:nvSpPr>
        <p:spPr>
          <a:xfrm>
            <a:off x="1147565" y="5733546"/>
            <a:ext cx="7579312" cy="584776"/>
          </a:xfrm>
          <a:prstGeom prst="rect">
            <a:avLst/>
          </a:prstGeom>
        </p:spPr>
        <p:txBody>
          <a:bodyPr wrap="square">
            <a:spAutoFit/>
          </a:bodyPr>
          <a:lstStyle/>
          <a:p>
            <a:pPr algn="ctr">
              <a:spcAft>
                <a:spcPts val="0"/>
              </a:spcAft>
            </a:pPr>
            <a:r>
              <a:rPr lang="es-ES" sz="1600" dirty="0" smtClean="0">
                <a:effectLst/>
                <a:latin typeface="Helvetica Neue"/>
                <a:ea typeface="Calibri" charset="0"/>
                <a:cs typeface="Helvetica Neue"/>
              </a:rPr>
              <a:t>Nos entregamos con ahínco, no escatimamos esfuerzos. </a:t>
            </a:r>
          </a:p>
          <a:p>
            <a:pPr algn="ctr">
              <a:spcAft>
                <a:spcPts val="0"/>
              </a:spcAft>
            </a:pPr>
            <a:r>
              <a:rPr lang="es-ES" sz="1600" dirty="0" smtClean="0">
                <a:effectLst/>
                <a:latin typeface="Helvetica Neue"/>
                <a:ea typeface="Calibri" charset="0"/>
                <a:cs typeface="Helvetica Neue"/>
              </a:rPr>
              <a:t>Se refleja en el sudor de los participantes. </a:t>
            </a:r>
            <a:endParaRPr lang="es-ES_tradnl" sz="1600" dirty="0">
              <a:effectLst/>
              <a:latin typeface="Helvetica Neue"/>
              <a:ea typeface="Calibri" charset="0"/>
              <a:cs typeface="Helvetica Neue"/>
            </a:endParaRPr>
          </a:p>
        </p:txBody>
      </p:sp>
      <p:pic>
        <p:nvPicPr>
          <p:cNvPr id="3" name="Imagen 2"/>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64318" y="1404282"/>
            <a:ext cx="6806148" cy="3989754"/>
          </a:xfrm>
          <a:prstGeom prst="rect">
            <a:avLst/>
          </a:prstGeom>
        </p:spPr>
      </p:pic>
      <p:pic>
        <p:nvPicPr>
          <p:cNvPr id="8" name="Imagen 6" descr="Fondoblanco_A4_encabezado_CAPAS-POCTEFA.jpg"/>
          <p:cNvPicPr>
            <a:picLocks noChangeAspect="1"/>
          </p:cNvPicPr>
          <p:nvPr/>
        </p:nvPicPr>
        <p:blipFill>
          <a:blip r:embed="rId3"/>
          <a:srcRect/>
          <a:stretch>
            <a:fillRect/>
          </a:stretch>
        </p:blipFill>
        <p:spPr bwMode="auto">
          <a:xfrm>
            <a:off x="0" y="0"/>
            <a:ext cx="9180513" cy="1169988"/>
          </a:xfrm>
          <a:prstGeom prst="rect">
            <a:avLst/>
          </a:prstGeom>
          <a:noFill/>
          <a:ln w="9525">
            <a:noFill/>
            <a:miter lim="800000"/>
            <a:headEnd/>
            <a:tailEnd/>
          </a:ln>
        </p:spPr>
      </p:pic>
      <p:cxnSp>
        <p:nvCxnSpPr>
          <p:cNvPr id="9" name="Conector recto 8"/>
          <p:cNvCxnSpPr/>
          <p:nvPr/>
        </p:nvCxnSpPr>
        <p:spPr>
          <a:xfrm>
            <a:off x="1147564" y="5721096"/>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110912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ángulo 1"/>
          <p:cNvSpPr/>
          <p:nvPr/>
        </p:nvSpPr>
        <p:spPr>
          <a:xfrm>
            <a:off x="1342911" y="5621490"/>
            <a:ext cx="6271034" cy="830997"/>
          </a:xfrm>
          <a:prstGeom prst="rect">
            <a:avLst/>
          </a:prstGeom>
        </p:spPr>
        <p:txBody>
          <a:bodyPr wrap="square">
            <a:spAutoFit/>
          </a:bodyPr>
          <a:lstStyle/>
          <a:p>
            <a:pPr algn="ctr">
              <a:spcAft>
                <a:spcPts val="0"/>
              </a:spcAft>
            </a:pPr>
            <a:r>
              <a:rPr lang="es-ES" sz="1600" dirty="0" smtClean="0">
                <a:effectLst/>
                <a:latin typeface="Helvetica Neue"/>
                <a:ea typeface="Calibri" charset="0"/>
                <a:cs typeface="Helvetica Neue"/>
              </a:rPr>
              <a:t>Sin embargo el resultado no es satisfactorio. Si nos apartamos un poco del furor del juego, si cogemos distancia vemos como continuamente hay materiales que caen al suelo. </a:t>
            </a:r>
            <a:endParaRPr lang="es-ES_tradnl" sz="1600" dirty="0">
              <a:effectLst/>
              <a:latin typeface="Helvetica Neue"/>
              <a:ea typeface="Calibri" charset="0"/>
              <a:cs typeface="Helvetica Neue"/>
            </a:endParaRPr>
          </a:p>
        </p:txBody>
      </p:sp>
      <p:pic>
        <p:nvPicPr>
          <p:cNvPr id="3" name="Imagen 2"/>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23343"/>
          <a:stretch/>
        </p:blipFill>
        <p:spPr>
          <a:xfrm>
            <a:off x="1262237" y="1793993"/>
            <a:ext cx="6712492" cy="3385498"/>
          </a:xfrm>
          <a:prstGeom prst="rect">
            <a:avLst/>
          </a:prstGeom>
        </p:spPr>
      </p:pic>
      <p:pic>
        <p:nvPicPr>
          <p:cNvPr id="10" name="Imagen 6" descr="Fondoblanco_A4_encabezado_CAPAS-POCTEFA.jpg"/>
          <p:cNvPicPr>
            <a:picLocks noChangeAspect="1"/>
          </p:cNvPicPr>
          <p:nvPr/>
        </p:nvPicPr>
        <p:blipFill>
          <a:blip r:embed="rId3"/>
          <a:srcRect/>
          <a:stretch>
            <a:fillRect/>
          </a:stretch>
        </p:blipFill>
        <p:spPr bwMode="auto">
          <a:xfrm>
            <a:off x="0" y="0"/>
            <a:ext cx="9180513" cy="1169988"/>
          </a:xfrm>
          <a:prstGeom prst="rect">
            <a:avLst/>
          </a:prstGeom>
          <a:noFill/>
          <a:ln w="9525">
            <a:noFill/>
            <a:miter lim="800000"/>
            <a:headEnd/>
            <a:tailEnd/>
          </a:ln>
        </p:spPr>
      </p:pic>
      <p:cxnSp>
        <p:nvCxnSpPr>
          <p:cNvPr id="11" name="Conector recto 10"/>
          <p:cNvCxnSpPr/>
          <p:nvPr/>
        </p:nvCxnSpPr>
        <p:spPr>
          <a:xfrm>
            <a:off x="1147564" y="5515659"/>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88566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89950" y="1877771"/>
            <a:ext cx="4940325" cy="33391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ángulo 1"/>
          <p:cNvSpPr/>
          <p:nvPr/>
        </p:nvSpPr>
        <p:spPr>
          <a:xfrm>
            <a:off x="1072609" y="1877771"/>
            <a:ext cx="3683795" cy="3046988"/>
          </a:xfrm>
          <a:prstGeom prst="rect">
            <a:avLst/>
          </a:prstGeom>
        </p:spPr>
        <p:txBody>
          <a:bodyPr wrap="square">
            <a:spAutoFit/>
          </a:bodyPr>
          <a:lstStyle/>
          <a:p>
            <a:pPr>
              <a:spcAft>
                <a:spcPts val="0"/>
              </a:spcAft>
            </a:pPr>
            <a:r>
              <a:rPr lang="es-ES" sz="1600" b="1" dirty="0" smtClean="0">
                <a:solidFill>
                  <a:srgbClr val="5B1262"/>
                </a:solidFill>
                <a:effectLst/>
                <a:latin typeface="Helvetica Neue"/>
                <a:ea typeface="Calibri" charset="0"/>
                <a:cs typeface="Helvetica Neue"/>
              </a:rPr>
              <a:t>¿Dónde está el problema?</a:t>
            </a:r>
          </a:p>
          <a:p>
            <a:pPr>
              <a:spcAft>
                <a:spcPts val="0"/>
              </a:spcAft>
            </a:pPr>
            <a:endParaRPr lang="es-ES" sz="1600" dirty="0" smtClean="0">
              <a:effectLst/>
              <a:latin typeface="Helvetica Neue"/>
              <a:ea typeface="Calibri" charset="0"/>
              <a:cs typeface="Helvetica Neue"/>
            </a:endParaRPr>
          </a:p>
          <a:p>
            <a:pPr>
              <a:spcAft>
                <a:spcPts val="0"/>
              </a:spcAft>
            </a:pPr>
            <a:r>
              <a:rPr lang="es-ES" sz="1600" dirty="0" smtClean="0">
                <a:effectLst/>
                <a:latin typeface="Helvetica Neue"/>
                <a:ea typeface="Calibri" charset="0"/>
                <a:cs typeface="Helvetica Neue"/>
              </a:rPr>
              <a:t>Aparentemente la situación está bien definida, la entendemos, nos preocupa, ponemos en marcha diferentes recursos, pero el objetivo que nos hemos propuesto se queda muy lejos. Hay pelotas pequeñas que se caen y ni nos molestamos en recoger. Algunos globos tienen un vuelo diferente, muy particular, y se salen continuamente. </a:t>
            </a:r>
            <a:endParaRPr lang="es-ES_tradnl" sz="1600" dirty="0">
              <a:effectLst/>
              <a:latin typeface="Helvetica Neue"/>
              <a:ea typeface="Calibri" charset="0"/>
              <a:cs typeface="Helvetica Neue"/>
            </a:endParaRPr>
          </a:p>
        </p:txBody>
      </p:sp>
      <p:pic>
        <p:nvPicPr>
          <p:cNvPr id="9" name="Imagen 6" descr="Fondoblanco_A4_encabezado_CAPAS-POCTEFA.jpg"/>
          <p:cNvPicPr>
            <a:picLocks noChangeAspect="1"/>
          </p:cNvPicPr>
          <p:nvPr/>
        </p:nvPicPr>
        <p:blipFill>
          <a:blip r:embed="rId3"/>
          <a:srcRect/>
          <a:stretch>
            <a:fillRect/>
          </a:stretch>
        </p:blipFill>
        <p:spPr bwMode="auto">
          <a:xfrm>
            <a:off x="0" y="0"/>
            <a:ext cx="9180513" cy="1169988"/>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73560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ángulo 1"/>
          <p:cNvSpPr/>
          <p:nvPr/>
        </p:nvSpPr>
        <p:spPr>
          <a:xfrm>
            <a:off x="1372512" y="5722684"/>
            <a:ext cx="6808004" cy="830997"/>
          </a:xfrm>
          <a:prstGeom prst="rect">
            <a:avLst/>
          </a:prstGeom>
        </p:spPr>
        <p:txBody>
          <a:bodyPr wrap="square" anchor="ctr">
            <a:spAutoFit/>
          </a:bodyPr>
          <a:lstStyle/>
          <a:p>
            <a:pPr algn="ctr">
              <a:spcAft>
                <a:spcPts val="0"/>
              </a:spcAft>
            </a:pPr>
            <a:r>
              <a:rPr lang="es-ES" sz="1600" dirty="0" smtClean="0">
                <a:effectLst/>
                <a:latin typeface="Helvetica Neue"/>
                <a:ea typeface="Calibri" charset="0"/>
                <a:cs typeface="Helvetica Neue"/>
              </a:rPr>
              <a:t>Desde fuera, desde algunos ángulos, parece bonito, hasta espectacular, hay balones que suben muy alto, y casi siempre caen dentro de la tela. </a:t>
            </a:r>
            <a:r>
              <a:rPr lang="es-ES" sz="1600" b="1" dirty="0" smtClean="0">
                <a:effectLst/>
                <a:latin typeface="Helvetica Neue"/>
                <a:ea typeface="Calibri" charset="0"/>
                <a:cs typeface="Helvetica Neue"/>
              </a:rPr>
              <a:t>¡Pero el objetivo no está conseguido!</a:t>
            </a:r>
            <a:endParaRPr lang="es-ES_tradnl" sz="1600" b="1" dirty="0">
              <a:effectLst/>
              <a:latin typeface="Helvetica Neue"/>
              <a:ea typeface="Calibri" charset="0"/>
              <a:cs typeface="Helvetica Neue"/>
            </a:endParaRPr>
          </a:p>
        </p:txBody>
      </p:sp>
      <p:pic>
        <p:nvPicPr>
          <p:cNvPr id="5" name="Imagen 4"/>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4950" y="1548903"/>
            <a:ext cx="3736046" cy="2677173"/>
          </a:xfrm>
          <a:prstGeom prst="rect">
            <a:avLst/>
          </a:prstGeom>
        </p:spPr>
      </p:pic>
      <p:pic>
        <p:nvPicPr>
          <p:cNvPr id="6" name="Imagen 5"/>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365621" y="1548903"/>
            <a:ext cx="5184527" cy="3708897"/>
          </a:xfrm>
          <a:prstGeom prst="rect">
            <a:avLst/>
          </a:prstGeom>
          <a:ln>
            <a:noFill/>
          </a:ln>
          <a:effectLst>
            <a:outerShdw blurRad="292100" dist="139700" dir="2700000" algn="tl" rotWithShape="0">
              <a:srgbClr val="333333">
                <a:alpha val="65000"/>
              </a:srgbClr>
            </a:outerShdw>
          </a:effectLst>
        </p:spPr>
      </p:pic>
      <p:pic>
        <p:nvPicPr>
          <p:cNvPr id="7" name="Imagen 6" descr="Fondoblanco_A4_encabezado_CAPAS-POCTEFA.jpg"/>
          <p:cNvPicPr>
            <a:picLocks noChangeAspect="1"/>
          </p:cNvPicPr>
          <p:nvPr/>
        </p:nvPicPr>
        <p:blipFill>
          <a:blip r:embed="rId4"/>
          <a:srcRect/>
          <a:stretch>
            <a:fillRect/>
          </a:stretch>
        </p:blipFill>
        <p:spPr bwMode="auto">
          <a:xfrm>
            <a:off x="0" y="0"/>
            <a:ext cx="9180513" cy="1169988"/>
          </a:xfrm>
          <a:prstGeom prst="rect">
            <a:avLst/>
          </a:prstGeom>
          <a:noFill/>
          <a:ln w="9525">
            <a:noFill/>
            <a:miter lim="800000"/>
            <a:headEnd/>
            <a:tailEnd/>
          </a:ln>
        </p:spPr>
      </p:pic>
      <p:cxnSp>
        <p:nvCxnSpPr>
          <p:cNvPr id="8" name="Conector recto 7"/>
          <p:cNvCxnSpPr/>
          <p:nvPr/>
        </p:nvCxnSpPr>
        <p:spPr>
          <a:xfrm>
            <a:off x="1147564" y="5595001"/>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619732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ángulo 1"/>
          <p:cNvSpPr/>
          <p:nvPr/>
        </p:nvSpPr>
        <p:spPr>
          <a:xfrm>
            <a:off x="2437367" y="5752989"/>
            <a:ext cx="4328085" cy="338554"/>
          </a:xfrm>
          <a:prstGeom prst="rect">
            <a:avLst/>
          </a:prstGeom>
        </p:spPr>
        <p:txBody>
          <a:bodyPr wrap="none" anchor="ctr">
            <a:spAutoFit/>
          </a:bodyPr>
          <a:lstStyle/>
          <a:p>
            <a:pPr algn="ctr">
              <a:spcAft>
                <a:spcPts val="0"/>
              </a:spcAft>
            </a:pPr>
            <a:r>
              <a:rPr lang="es-ES" sz="1600" dirty="0" smtClean="0">
                <a:effectLst/>
                <a:latin typeface="Helvetica Neue"/>
                <a:ea typeface="Calibri" charset="0"/>
                <a:cs typeface="Helvetica Neue"/>
              </a:rPr>
              <a:t>CAPAS-Ciudad se plantea organizar el juego. </a:t>
            </a:r>
            <a:endParaRPr lang="es-ES_tradnl" sz="1600" dirty="0">
              <a:effectLst/>
              <a:latin typeface="Helvetica Neue"/>
              <a:ea typeface="Calibri" charset="0"/>
              <a:cs typeface="Helvetica Neue"/>
            </a:endParaRPr>
          </a:p>
        </p:txBody>
      </p:sp>
      <p:pic>
        <p:nvPicPr>
          <p:cNvPr id="5" name="Imagen 4"/>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54219" y="1169988"/>
            <a:ext cx="6458594" cy="4196424"/>
          </a:xfrm>
          <a:prstGeom prst="rect">
            <a:avLst/>
          </a:prstGeom>
        </p:spPr>
      </p:pic>
      <p:pic>
        <p:nvPicPr>
          <p:cNvPr id="6" name="Imagen 5" descr="Fondoblanco_A4_encabezado_CAPAS-POCTEFA.jpg"/>
          <p:cNvPicPr>
            <a:picLocks noChangeAspect="1"/>
          </p:cNvPicPr>
          <p:nvPr/>
        </p:nvPicPr>
        <p:blipFill>
          <a:blip r:embed="rId3"/>
          <a:srcRect/>
          <a:stretch>
            <a:fillRect/>
          </a:stretch>
        </p:blipFill>
        <p:spPr bwMode="auto">
          <a:xfrm>
            <a:off x="0" y="0"/>
            <a:ext cx="9180513" cy="1169988"/>
          </a:xfrm>
          <a:prstGeom prst="rect">
            <a:avLst/>
          </a:prstGeom>
          <a:noFill/>
          <a:ln w="9525">
            <a:noFill/>
            <a:miter lim="800000"/>
            <a:headEnd/>
            <a:tailEnd/>
          </a:ln>
        </p:spPr>
      </p:pic>
      <p:cxnSp>
        <p:nvCxnSpPr>
          <p:cNvPr id="9" name="Conector recto 8"/>
          <p:cNvCxnSpPr/>
          <p:nvPr/>
        </p:nvCxnSpPr>
        <p:spPr>
          <a:xfrm>
            <a:off x="1147564" y="5595001"/>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304632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ángulo 2"/>
          <p:cNvSpPr/>
          <p:nvPr/>
        </p:nvSpPr>
        <p:spPr>
          <a:xfrm>
            <a:off x="4102708" y="5615265"/>
            <a:ext cx="2146973" cy="830997"/>
          </a:xfrm>
          <a:prstGeom prst="rect">
            <a:avLst/>
          </a:prstGeom>
        </p:spPr>
        <p:txBody>
          <a:bodyPr wrap="square">
            <a:spAutoFit/>
          </a:bodyPr>
          <a:lstStyle/>
          <a:p>
            <a:pPr algn="ctr">
              <a:spcAft>
                <a:spcPts val="0"/>
              </a:spcAft>
            </a:pPr>
            <a:r>
              <a:rPr lang="es-ES" sz="1600" dirty="0" smtClean="0">
                <a:effectLst/>
                <a:latin typeface="Helvetica Neue"/>
                <a:ea typeface="Calibri" charset="0"/>
                <a:cs typeface="Helvetica Neue"/>
              </a:rPr>
              <a:t>Cumplir el objetivo va a ser un problema de todos. </a:t>
            </a:r>
            <a:endParaRPr lang="es-ES_tradnl" sz="1600" dirty="0">
              <a:effectLst/>
              <a:latin typeface="Helvetica Neue"/>
              <a:ea typeface="Calibri" charset="0"/>
              <a:cs typeface="Helvetica Neue"/>
            </a:endParaRPr>
          </a:p>
        </p:txBody>
      </p:sp>
      <p:pic>
        <p:nvPicPr>
          <p:cNvPr id="5" name="Imagen 4"/>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90368" y="1985886"/>
            <a:ext cx="3641994" cy="2666372"/>
          </a:xfrm>
          <a:prstGeom prst="rect">
            <a:avLst/>
          </a:prstGeom>
        </p:spPr>
      </p:pic>
      <p:pic>
        <p:nvPicPr>
          <p:cNvPr id="2" name="Imagen 1"/>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102708" y="1065479"/>
            <a:ext cx="5758735" cy="4179972"/>
          </a:xfrm>
          <a:prstGeom prst="rect">
            <a:avLst/>
          </a:prstGeom>
          <a:ln>
            <a:noFill/>
          </a:ln>
          <a:effectLst>
            <a:outerShdw blurRad="292100" dist="139700" dir="2700000" algn="tl" rotWithShape="0">
              <a:srgbClr val="333333">
                <a:alpha val="65000"/>
              </a:srgbClr>
            </a:outerShdw>
          </a:effectLst>
        </p:spPr>
      </p:pic>
      <p:pic>
        <p:nvPicPr>
          <p:cNvPr id="7" name="Imagen 6" descr="Fondoblanco_A4_encabezado_CAPAS-POCTEFA.jpg"/>
          <p:cNvPicPr>
            <a:picLocks noChangeAspect="1"/>
          </p:cNvPicPr>
          <p:nvPr/>
        </p:nvPicPr>
        <p:blipFill>
          <a:blip r:embed="rId4"/>
          <a:srcRect/>
          <a:stretch>
            <a:fillRect/>
          </a:stretch>
        </p:blipFill>
        <p:spPr bwMode="auto">
          <a:xfrm>
            <a:off x="0" y="0"/>
            <a:ext cx="9180513" cy="1169988"/>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59459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ángulo 2"/>
          <p:cNvSpPr/>
          <p:nvPr/>
        </p:nvSpPr>
        <p:spPr>
          <a:xfrm>
            <a:off x="842938" y="5596589"/>
            <a:ext cx="7457080" cy="584776"/>
          </a:xfrm>
          <a:prstGeom prst="rect">
            <a:avLst/>
          </a:prstGeom>
        </p:spPr>
        <p:txBody>
          <a:bodyPr wrap="square">
            <a:spAutoFit/>
          </a:bodyPr>
          <a:lstStyle/>
          <a:p>
            <a:pPr algn="ctr">
              <a:spcAft>
                <a:spcPts val="0"/>
              </a:spcAft>
            </a:pPr>
            <a:r>
              <a:rPr lang="es-ES" sz="1600" dirty="0" smtClean="0">
                <a:effectLst/>
                <a:latin typeface="Helvetica Neue"/>
                <a:ea typeface="Calibri" charset="0"/>
                <a:cs typeface="Helvetica Neue"/>
              </a:rPr>
              <a:t>Hay que conocer bien el material que queremos mover, identificar y tomar conciencia que tiene características muy diferentes. </a:t>
            </a:r>
            <a:endParaRPr lang="es-ES_tradnl" sz="1600" dirty="0">
              <a:effectLst/>
              <a:latin typeface="Helvetica Neue"/>
              <a:ea typeface="Calibri" charset="0"/>
              <a:cs typeface="Helvetica Neue"/>
            </a:endParaRPr>
          </a:p>
        </p:txBody>
      </p:sp>
      <p:pic>
        <p:nvPicPr>
          <p:cNvPr id="2" name="Imagen 1"/>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04668" y="1797630"/>
            <a:ext cx="3449671" cy="2410310"/>
          </a:xfrm>
          <a:prstGeom prst="rect">
            <a:avLst/>
          </a:prstGeom>
        </p:spPr>
      </p:pic>
      <p:pic>
        <p:nvPicPr>
          <p:cNvPr id="5" name="Imagen 4"/>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009324" y="1500800"/>
            <a:ext cx="5447452" cy="3721937"/>
          </a:xfrm>
          <a:prstGeom prst="rect">
            <a:avLst/>
          </a:prstGeom>
          <a:ln>
            <a:noFill/>
          </a:ln>
          <a:effectLst>
            <a:outerShdw blurRad="292100" dist="139700" dir="2700000" algn="tl" rotWithShape="0">
              <a:srgbClr val="333333">
                <a:alpha val="65000"/>
              </a:srgbClr>
            </a:outerShdw>
          </a:effectLst>
        </p:spPr>
      </p:pic>
      <p:cxnSp>
        <p:nvCxnSpPr>
          <p:cNvPr id="7" name="Conector recto 6"/>
          <p:cNvCxnSpPr/>
          <p:nvPr/>
        </p:nvCxnSpPr>
        <p:spPr>
          <a:xfrm>
            <a:off x="1147564" y="5595001"/>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 name="Imagen 9" descr="Fondoblanco_A4_encabezado_CAPAS-POCTEFA.jpg"/>
          <p:cNvPicPr>
            <a:picLocks noChangeAspect="1"/>
          </p:cNvPicPr>
          <p:nvPr/>
        </p:nvPicPr>
        <p:blipFill>
          <a:blip r:embed="rId4"/>
          <a:srcRect/>
          <a:stretch>
            <a:fillRect/>
          </a:stretch>
        </p:blipFill>
        <p:spPr bwMode="auto">
          <a:xfrm>
            <a:off x="0" y="0"/>
            <a:ext cx="9180513" cy="1169988"/>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37680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ángulo 2"/>
          <p:cNvSpPr/>
          <p:nvPr/>
        </p:nvSpPr>
        <p:spPr>
          <a:xfrm>
            <a:off x="2332685" y="5666156"/>
            <a:ext cx="4590257" cy="830997"/>
          </a:xfrm>
          <a:prstGeom prst="rect">
            <a:avLst/>
          </a:prstGeom>
        </p:spPr>
        <p:txBody>
          <a:bodyPr>
            <a:spAutoFit/>
          </a:bodyPr>
          <a:lstStyle/>
          <a:p>
            <a:pPr algn="ctr">
              <a:spcAft>
                <a:spcPts val="0"/>
              </a:spcAft>
            </a:pPr>
            <a:r>
              <a:rPr lang="es-ES" sz="1600" dirty="0" smtClean="0">
                <a:effectLst/>
                <a:latin typeface="Helvetica Neue"/>
                <a:ea typeface="Calibri" charset="0"/>
                <a:cs typeface="Helvetica Neue"/>
              </a:rPr>
              <a:t>Todos tenemos que participar, pero hay distintas tareas y cada uno tiene que saber dónde va a aportar más. </a:t>
            </a:r>
            <a:endParaRPr lang="es-ES_tradnl" sz="1600" dirty="0">
              <a:effectLst/>
              <a:latin typeface="Helvetica Neue"/>
              <a:ea typeface="Calibri" charset="0"/>
              <a:cs typeface="Helvetica Neue"/>
            </a:endParaRPr>
          </a:p>
        </p:txBody>
      </p:sp>
      <p:pic>
        <p:nvPicPr>
          <p:cNvPr id="2" name="Imagen 1"/>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629196" y="1372459"/>
            <a:ext cx="5997236" cy="3889496"/>
          </a:xfrm>
          <a:prstGeom prst="rect">
            <a:avLst/>
          </a:prstGeom>
        </p:spPr>
      </p:pic>
      <p:cxnSp>
        <p:nvCxnSpPr>
          <p:cNvPr id="8" name="Conector recto 7"/>
          <p:cNvCxnSpPr/>
          <p:nvPr/>
        </p:nvCxnSpPr>
        <p:spPr>
          <a:xfrm>
            <a:off x="1147564" y="5595001"/>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Imagen 8" descr="Fondoblanco_A4_encabezado_CAPAS-POCTEFA.jpg"/>
          <p:cNvPicPr>
            <a:picLocks noChangeAspect="1"/>
          </p:cNvPicPr>
          <p:nvPr/>
        </p:nvPicPr>
        <p:blipFill>
          <a:blip r:embed="rId3"/>
          <a:srcRect/>
          <a:stretch>
            <a:fillRect/>
          </a:stretch>
        </p:blipFill>
        <p:spPr bwMode="auto">
          <a:xfrm>
            <a:off x="0" y="0"/>
            <a:ext cx="9180513" cy="1169988"/>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069583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ítulo 7"/>
          <p:cNvSpPr>
            <a:spLocks noGrp="1"/>
          </p:cNvSpPr>
          <p:nvPr>
            <p:ph type="ctrTitle"/>
          </p:nvPr>
        </p:nvSpPr>
        <p:spPr/>
        <p:txBody>
          <a:bodyPr/>
          <a:lstStyle/>
          <a:p>
            <a:r>
              <a:rPr lang="es-ES_tradnl" smtClean="0"/>
              <a:t> </a:t>
            </a:r>
          </a:p>
        </p:txBody>
      </p:sp>
      <p:pic>
        <p:nvPicPr>
          <p:cNvPr id="16387" name="Imagen 6" descr="Fondoblanco_A4_encabezado_CAPAS-POCTEFA.jpg"/>
          <p:cNvPicPr>
            <a:picLocks noChangeAspect="1"/>
          </p:cNvPicPr>
          <p:nvPr/>
        </p:nvPicPr>
        <p:blipFill>
          <a:blip r:embed="rId3"/>
          <a:srcRect/>
          <a:stretch>
            <a:fillRect/>
          </a:stretch>
        </p:blipFill>
        <p:spPr bwMode="auto">
          <a:xfrm>
            <a:off x="0" y="0"/>
            <a:ext cx="9180513" cy="1169988"/>
          </a:xfrm>
          <a:prstGeom prst="rect">
            <a:avLst/>
          </a:prstGeom>
          <a:noFill/>
          <a:ln w="9525">
            <a:noFill/>
            <a:miter lim="800000"/>
            <a:headEnd/>
            <a:tailEnd/>
          </a:ln>
        </p:spPr>
      </p:pic>
      <p:sp>
        <p:nvSpPr>
          <p:cNvPr id="16389" name="CuadroTexto 4"/>
          <p:cNvSpPr txBox="1">
            <a:spLocks noChangeArrowheads="1"/>
          </p:cNvSpPr>
          <p:nvPr/>
        </p:nvSpPr>
        <p:spPr bwMode="auto">
          <a:xfrm>
            <a:off x="1147564" y="2514600"/>
            <a:ext cx="6885385" cy="2780248"/>
          </a:xfrm>
          <a:prstGeom prst="rect">
            <a:avLst/>
          </a:prstGeom>
          <a:noFill/>
          <a:ln w="9525">
            <a:noFill/>
            <a:miter lim="800000"/>
            <a:headEnd/>
            <a:tailEnd/>
          </a:ln>
        </p:spPr>
        <p:txBody>
          <a:bodyPr anchor="ctr">
            <a:prstTxWarp prst="textNoShape">
              <a:avLst/>
            </a:prstTxWarp>
            <a:spAutoFit/>
          </a:bodyPr>
          <a:lstStyle/>
          <a:p>
            <a:pPr>
              <a:lnSpc>
                <a:spcPct val="200000"/>
              </a:lnSpc>
            </a:pPr>
            <a:r>
              <a:rPr lang="es-ES" sz="1600" b="1" dirty="0" smtClean="0">
                <a:latin typeface="Helvetica Neue"/>
                <a:cs typeface="Helvetica Neue"/>
              </a:rPr>
              <a:t>Se plantea una jornada formativa que aglutine a:</a:t>
            </a:r>
          </a:p>
          <a:p>
            <a:pPr lvl="1"/>
            <a:r>
              <a:rPr lang="es-ES" sz="1600" dirty="0" smtClean="0">
                <a:latin typeface="Helvetica Neue"/>
                <a:cs typeface="Helvetica Neue"/>
              </a:rPr>
              <a:t>Personal de los centros de Atención Primaria </a:t>
            </a:r>
          </a:p>
          <a:p>
            <a:pPr lvl="1"/>
            <a:r>
              <a:rPr lang="es-ES" sz="1600" dirty="0" smtClean="0">
                <a:latin typeface="Helvetica Neue"/>
                <a:cs typeface="Helvetica Neue"/>
              </a:rPr>
              <a:t>Profesorado </a:t>
            </a:r>
          </a:p>
          <a:p>
            <a:pPr lvl="1"/>
            <a:r>
              <a:rPr lang="es-ES" sz="1600" dirty="0" smtClean="0">
                <a:latin typeface="Helvetica Neue"/>
                <a:cs typeface="Helvetica Neue"/>
              </a:rPr>
              <a:t>Estudiantes universitarios </a:t>
            </a:r>
          </a:p>
          <a:p>
            <a:pPr lvl="1"/>
            <a:r>
              <a:rPr lang="es-ES" sz="1600" dirty="0" smtClean="0">
                <a:latin typeface="Helvetica Neue"/>
                <a:cs typeface="Helvetica Neue"/>
              </a:rPr>
              <a:t>Personal sanitario en general</a:t>
            </a:r>
          </a:p>
          <a:p>
            <a:endParaRPr lang="es-ES" sz="1600" b="1" dirty="0" smtClean="0">
              <a:latin typeface="Helvetica Neue"/>
              <a:cs typeface="Helvetica Neue"/>
            </a:endParaRPr>
          </a:p>
          <a:p>
            <a:r>
              <a:rPr lang="es-ES" sz="1600" b="1" dirty="0" smtClean="0">
                <a:latin typeface="Helvetica Neue"/>
                <a:cs typeface="Helvetica Neue"/>
              </a:rPr>
              <a:t>El </a:t>
            </a:r>
            <a:r>
              <a:rPr lang="es-ES" sz="1600" b="1" dirty="0" smtClean="0">
                <a:solidFill>
                  <a:srgbClr val="000000"/>
                </a:solidFill>
                <a:latin typeface="Helvetica Neue"/>
                <a:cs typeface="Helvetica Neue"/>
              </a:rPr>
              <a:t>objetivo</a:t>
            </a:r>
            <a:r>
              <a:rPr lang="es-ES" sz="1600" b="1" dirty="0" smtClean="0">
                <a:latin typeface="Helvetica Neue"/>
                <a:cs typeface="Helvetica Neue"/>
              </a:rPr>
              <a:t> es:</a:t>
            </a:r>
          </a:p>
          <a:p>
            <a:pPr marL="720725" indent="0">
              <a:lnSpc>
                <a:spcPct val="150000"/>
              </a:lnSpc>
              <a:buNone/>
            </a:pPr>
            <a:r>
              <a:rPr lang="es-ES" sz="1600" dirty="0" smtClean="0">
                <a:latin typeface="Helvetica Neue"/>
                <a:cs typeface="Helvetica Neue"/>
              </a:rPr>
              <a:t>Unir en un evento transfronterizo a los agentes promotores de salud y sensibilizarles sobre el papel de la actividad física. </a:t>
            </a:r>
          </a:p>
          <a:p>
            <a:pPr algn="just"/>
            <a:endParaRPr lang="es-ES_tradnl" sz="1600" dirty="0">
              <a:latin typeface="Helvetica Neue"/>
              <a:ea typeface="Museo Sans 300" charset="0"/>
              <a:cs typeface="Helvetica Neue"/>
            </a:endParaRPr>
          </a:p>
        </p:txBody>
      </p:sp>
      <p:sp>
        <p:nvSpPr>
          <p:cNvPr id="16390" name="CuadroTexto 5"/>
          <p:cNvSpPr txBox="1">
            <a:spLocks noChangeArrowheads="1"/>
          </p:cNvSpPr>
          <p:nvPr/>
        </p:nvSpPr>
        <p:spPr bwMode="auto">
          <a:xfrm>
            <a:off x="852916" y="1595439"/>
            <a:ext cx="7474682" cy="461665"/>
          </a:xfrm>
          <a:prstGeom prst="rect">
            <a:avLst/>
          </a:prstGeom>
          <a:noFill/>
          <a:ln w="9525">
            <a:noFill/>
            <a:miter lim="800000"/>
            <a:headEnd/>
            <a:tailEnd/>
          </a:ln>
        </p:spPr>
        <p:txBody>
          <a:bodyPr wrap="square" anchor="ctr">
            <a:prstTxWarp prst="textNoShape">
              <a:avLst/>
            </a:prstTxWarp>
            <a:spAutoFit/>
          </a:bodyPr>
          <a:lstStyle/>
          <a:p>
            <a:r>
              <a:rPr lang="es-ES_tradnl" sz="2400" dirty="0" smtClean="0">
                <a:solidFill>
                  <a:srgbClr val="622974"/>
                </a:solidFill>
                <a:latin typeface="Museo Sans 700" charset="0"/>
                <a:ea typeface="Museo Sans 700" charset="0"/>
                <a:cs typeface="Museo Sans 700" charset="0"/>
              </a:rPr>
              <a:t>Estrategias para la promoción de la actividad física</a:t>
            </a:r>
            <a:endParaRPr lang="es-ES_tradnl" sz="2400" dirty="0">
              <a:solidFill>
                <a:srgbClr val="622974"/>
              </a:solidFill>
              <a:latin typeface="Museo Sans 700" charset="0"/>
              <a:ea typeface="Museo Sans 700" charset="0"/>
              <a:cs typeface="Museo Sans 700" charset="0"/>
            </a:endParaRPr>
          </a:p>
        </p:txBody>
      </p:sp>
      <p:cxnSp>
        <p:nvCxnSpPr>
          <p:cNvPr id="10" name="Conector recto 9"/>
          <p:cNvCxnSpPr/>
          <p:nvPr/>
        </p:nvCxnSpPr>
        <p:spPr>
          <a:xfrm>
            <a:off x="1147564" y="2130425"/>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ángulo 2"/>
          <p:cNvSpPr/>
          <p:nvPr/>
        </p:nvSpPr>
        <p:spPr>
          <a:xfrm>
            <a:off x="3092588" y="5890804"/>
            <a:ext cx="3104636" cy="338554"/>
          </a:xfrm>
          <a:prstGeom prst="rect">
            <a:avLst/>
          </a:prstGeom>
        </p:spPr>
        <p:txBody>
          <a:bodyPr wrap="none">
            <a:spAutoFit/>
          </a:bodyPr>
          <a:lstStyle/>
          <a:p>
            <a:r>
              <a:rPr lang="es-ES" sz="1600" dirty="0" smtClean="0">
                <a:effectLst/>
                <a:latin typeface="Helvetica Neue"/>
                <a:ea typeface="Calibri" charset="0"/>
                <a:cs typeface="Helvetica Neue"/>
              </a:rPr>
              <a:t>Será fundamental coordinarnos. </a:t>
            </a:r>
            <a:endParaRPr lang="es-ES_tradnl" sz="1600" dirty="0">
              <a:latin typeface="Helvetica Neue"/>
              <a:cs typeface="Helvetica Neue"/>
            </a:endParaRPr>
          </a:p>
        </p:txBody>
      </p:sp>
      <p:pic>
        <p:nvPicPr>
          <p:cNvPr id="2" name="Imagen 1"/>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57331" y="995169"/>
            <a:ext cx="6630190" cy="4334160"/>
          </a:xfrm>
          <a:prstGeom prst="rect">
            <a:avLst/>
          </a:prstGeom>
        </p:spPr>
      </p:pic>
      <p:cxnSp>
        <p:nvCxnSpPr>
          <p:cNvPr id="8" name="Conector recto 7"/>
          <p:cNvCxnSpPr/>
          <p:nvPr/>
        </p:nvCxnSpPr>
        <p:spPr>
          <a:xfrm>
            <a:off x="1147564" y="5595001"/>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Imagen 8" descr="Fondoblanco_A4_encabezado_CAPAS-POCTEFA.jpg"/>
          <p:cNvPicPr>
            <a:picLocks noChangeAspect="1"/>
          </p:cNvPicPr>
          <p:nvPr/>
        </p:nvPicPr>
        <p:blipFill>
          <a:blip r:embed="rId3"/>
          <a:srcRect/>
          <a:stretch>
            <a:fillRect/>
          </a:stretch>
        </p:blipFill>
        <p:spPr bwMode="auto">
          <a:xfrm>
            <a:off x="0" y="0"/>
            <a:ext cx="9180513" cy="1169988"/>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115524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ángulo 2"/>
          <p:cNvSpPr/>
          <p:nvPr/>
        </p:nvSpPr>
        <p:spPr>
          <a:xfrm>
            <a:off x="3156617" y="5821279"/>
            <a:ext cx="3184586" cy="338554"/>
          </a:xfrm>
          <a:prstGeom prst="rect">
            <a:avLst/>
          </a:prstGeom>
        </p:spPr>
        <p:txBody>
          <a:bodyPr wrap="none">
            <a:spAutoFit/>
          </a:bodyPr>
          <a:lstStyle/>
          <a:p>
            <a:pPr algn="just">
              <a:spcAft>
                <a:spcPts val="0"/>
              </a:spcAft>
            </a:pPr>
            <a:r>
              <a:rPr lang="es-ES" sz="1600" dirty="0" smtClean="0">
                <a:effectLst/>
                <a:latin typeface="Helvetica Neue"/>
                <a:ea typeface="Calibri" charset="0"/>
                <a:cs typeface="Helvetica Neue"/>
              </a:rPr>
              <a:t>Para ello hay que ir paso a paso.</a:t>
            </a:r>
            <a:endParaRPr lang="es-ES_tradnl" sz="1600" dirty="0">
              <a:effectLst/>
              <a:latin typeface="Helvetica Neue"/>
              <a:ea typeface="Calibri" charset="0"/>
              <a:cs typeface="Helvetica Neue"/>
            </a:endParaRPr>
          </a:p>
        </p:txBody>
      </p:sp>
      <p:pic>
        <p:nvPicPr>
          <p:cNvPr id="5" name="Imagen 4"/>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87342" y="1467342"/>
            <a:ext cx="4382904" cy="2807801"/>
          </a:xfrm>
          <a:prstGeom prst="rect">
            <a:avLst/>
          </a:prstGeom>
        </p:spPr>
      </p:pic>
      <p:pic>
        <p:nvPicPr>
          <p:cNvPr id="2" name="Imagen 1"/>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958297" y="1467342"/>
            <a:ext cx="4382906" cy="2807801"/>
          </a:xfrm>
          <a:prstGeom prst="rect">
            <a:avLst/>
          </a:prstGeom>
        </p:spPr>
      </p:pic>
      <p:pic>
        <p:nvPicPr>
          <p:cNvPr id="4" name="Imagen 3"/>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660737" y="1467342"/>
            <a:ext cx="4382904" cy="2807801"/>
          </a:xfrm>
          <a:prstGeom prst="rect">
            <a:avLst/>
          </a:prstGeom>
        </p:spPr>
      </p:pic>
      <p:cxnSp>
        <p:nvCxnSpPr>
          <p:cNvPr id="10" name="Conector recto 9"/>
          <p:cNvCxnSpPr/>
          <p:nvPr/>
        </p:nvCxnSpPr>
        <p:spPr>
          <a:xfrm>
            <a:off x="1147564" y="5595001"/>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1" name="Imagen 10" descr="Fondoblanco_A4_encabezado_CAPAS-POCTEFA.jpg"/>
          <p:cNvPicPr>
            <a:picLocks noChangeAspect="1"/>
          </p:cNvPicPr>
          <p:nvPr/>
        </p:nvPicPr>
        <p:blipFill>
          <a:blip r:embed="rId5"/>
          <a:srcRect/>
          <a:stretch>
            <a:fillRect/>
          </a:stretch>
        </p:blipFill>
        <p:spPr bwMode="auto">
          <a:xfrm>
            <a:off x="0" y="0"/>
            <a:ext cx="9180513" cy="1169988"/>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340565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ángulo 2"/>
          <p:cNvSpPr/>
          <p:nvPr/>
        </p:nvSpPr>
        <p:spPr>
          <a:xfrm>
            <a:off x="2274263" y="5690376"/>
            <a:ext cx="4590257" cy="584776"/>
          </a:xfrm>
          <a:prstGeom prst="rect">
            <a:avLst/>
          </a:prstGeom>
        </p:spPr>
        <p:txBody>
          <a:bodyPr>
            <a:spAutoFit/>
          </a:bodyPr>
          <a:lstStyle/>
          <a:p>
            <a:pPr algn="ctr">
              <a:spcAft>
                <a:spcPts val="0"/>
              </a:spcAft>
            </a:pPr>
            <a:r>
              <a:rPr lang="es-ES" sz="1600" dirty="0" smtClean="0">
                <a:effectLst/>
                <a:latin typeface="Helvetica Neue"/>
                <a:ea typeface="Calibri" charset="0"/>
                <a:cs typeface="Helvetica Neue"/>
              </a:rPr>
              <a:t>Tenemos que aprender a comunicarnos, a colaborar para ser eficaces, a sumar esfuerzos. </a:t>
            </a:r>
            <a:endParaRPr lang="es-ES_tradnl" sz="1600" dirty="0">
              <a:effectLst/>
              <a:latin typeface="Helvetica Neue"/>
              <a:ea typeface="Calibri" charset="0"/>
              <a:cs typeface="Helvetica Neue"/>
            </a:endParaRPr>
          </a:p>
        </p:txBody>
      </p:sp>
      <p:pic>
        <p:nvPicPr>
          <p:cNvPr id="5" name="Imagen 4"/>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96410" y="1268799"/>
            <a:ext cx="6491890" cy="3963248"/>
          </a:xfrm>
          <a:prstGeom prst="rect">
            <a:avLst/>
          </a:prstGeom>
        </p:spPr>
      </p:pic>
      <p:cxnSp>
        <p:nvCxnSpPr>
          <p:cNvPr id="6" name="Conector recto 5"/>
          <p:cNvCxnSpPr/>
          <p:nvPr/>
        </p:nvCxnSpPr>
        <p:spPr>
          <a:xfrm>
            <a:off x="1147564" y="5595001"/>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Imagen 8" descr="Fondoblanco_A4_encabezado_CAPAS-POCTEFA.jpg"/>
          <p:cNvPicPr>
            <a:picLocks noChangeAspect="1"/>
          </p:cNvPicPr>
          <p:nvPr/>
        </p:nvPicPr>
        <p:blipFill>
          <a:blip r:embed="rId3"/>
          <a:srcRect/>
          <a:stretch>
            <a:fillRect/>
          </a:stretch>
        </p:blipFill>
        <p:spPr bwMode="auto">
          <a:xfrm>
            <a:off x="0" y="0"/>
            <a:ext cx="9180513" cy="1169988"/>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98088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ángulo 2"/>
          <p:cNvSpPr/>
          <p:nvPr/>
        </p:nvSpPr>
        <p:spPr>
          <a:xfrm>
            <a:off x="3443674" y="6100496"/>
            <a:ext cx="2727930" cy="369332"/>
          </a:xfrm>
          <a:prstGeom prst="rect">
            <a:avLst/>
          </a:prstGeom>
        </p:spPr>
        <p:txBody>
          <a:bodyPr wrap="none">
            <a:spAutoFit/>
          </a:bodyPr>
          <a:lstStyle/>
          <a:p>
            <a:pPr algn="just">
              <a:spcAft>
                <a:spcPts val="0"/>
              </a:spcAft>
            </a:pPr>
            <a:r>
              <a:rPr lang="es-ES" sz="1600" dirty="0" smtClean="0">
                <a:effectLst/>
                <a:latin typeface="Helvetica Neue"/>
                <a:ea typeface="Calibri" charset="0"/>
                <a:cs typeface="Helvetica Neue"/>
              </a:rPr>
              <a:t>Hace falta tiempo, reflexión.</a:t>
            </a:r>
            <a:r>
              <a:rPr lang="es-ES" dirty="0" smtClean="0">
                <a:effectLst/>
                <a:latin typeface="Arial" panose="020B0604020202020204" pitchFamily="34" charset="0"/>
                <a:ea typeface="Calibri" charset="0"/>
                <a:cs typeface="Arial" panose="020B0604020202020204" pitchFamily="34" charset="0"/>
              </a:rPr>
              <a:t> </a:t>
            </a:r>
            <a:endParaRPr lang="es-ES_tradnl" dirty="0">
              <a:effectLst/>
              <a:latin typeface="Arial" panose="020B0604020202020204" pitchFamily="34" charset="0"/>
              <a:ea typeface="Calibri" charset="0"/>
              <a:cs typeface="Arial" panose="020B0604020202020204" pitchFamily="34" charset="0"/>
            </a:endParaRPr>
          </a:p>
        </p:txBody>
      </p:sp>
      <p:pic>
        <p:nvPicPr>
          <p:cNvPr id="2" name="Imagen 1"/>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36609" y="1340186"/>
            <a:ext cx="6420561" cy="4390978"/>
          </a:xfrm>
          <a:prstGeom prst="rect">
            <a:avLst/>
          </a:prstGeom>
        </p:spPr>
      </p:pic>
      <p:cxnSp>
        <p:nvCxnSpPr>
          <p:cNvPr id="8" name="Conector recto 7"/>
          <p:cNvCxnSpPr/>
          <p:nvPr/>
        </p:nvCxnSpPr>
        <p:spPr>
          <a:xfrm>
            <a:off x="1147564" y="5949846"/>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Imagen 8" descr="Fondoblanco_A4_encabezado_CAPAS-POCTEFA.jpg"/>
          <p:cNvPicPr>
            <a:picLocks noChangeAspect="1"/>
          </p:cNvPicPr>
          <p:nvPr/>
        </p:nvPicPr>
        <p:blipFill>
          <a:blip r:embed="rId3"/>
          <a:srcRect/>
          <a:stretch>
            <a:fillRect/>
          </a:stretch>
        </p:blipFill>
        <p:spPr bwMode="auto">
          <a:xfrm>
            <a:off x="0" y="0"/>
            <a:ext cx="9180513" cy="1169988"/>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79644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ángulo 2"/>
          <p:cNvSpPr/>
          <p:nvPr/>
        </p:nvSpPr>
        <p:spPr>
          <a:xfrm>
            <a:off x="1849021" y="5770898"/>
            <a:ext cx="6007761" cy="584776"/>
          </a:xfrm>
          <a:prstGeom prst="rect">
            <a:avLst/>
          </a:prstGeom>
        </p:spPr>
        <p:txBody>
          <a:bodyPr wrap="square">
            <a:spAutoFit/>
          </a:bodyPr>
          <a:lstStyle/>
          <a:p>
            <a:pPr algn="ctr">
              <a:spcAft>
                <a:spcPts val="0"/>
              </a:spcAft>
            </a:pPr>
            <a:r>
              <a:rPr lang="es-ES" sz="1600" dirty="0" smtClean="0">
                <a:effectLst/>
                <a:latin typeface="Helvetica Neue"/>
                <a:ea typeface="Calibri" charset="0"/>
                <a:cs typeface="Helvetica Neue"/>
              </a:rPr>
              <a:t>El juego tiene un alto nivel de complejidad, de manera que habrá que hacer las cosas con máxima profesionalidad. </a:t>
            </a:r>
            <a:endParaRPr lang="es-ES_tradnl" sz="1600" dirty="0">
              <a:effectLst/>
              <a:latin typeface="Helvetica Neue"/>
              <a:ea typeface="Calibri" charset="0"/>
              <a:cs typeface="Helvetica Neue"/>
            </a:endParaRPr>
          </a:p>
        </p:txBody>
      </p:sp>
      <p:pic>
        <p:nvPicPr>
          <p:cNvPr id="2" name="Imagen 1"/>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90538" y="1209658"/>
            <a:ext cx="6453404" cy="4168644"/>
          </a:xfrm>
          <a:prstGeom prst="rect">
            <a:avLst/>
          </a:prstGeom>
        </p:spPr>
      </p:pic>
      <p:pic>
        <p:nvPicPr>
          <p:cNvPr id="6" name="3 Imagen"/>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961" t="29898" r="5513" b="27909"/>
          <a:stretch/>
        </p:blipFill>
        <p:spPr>
          <a:xfrm>
            <a:off x="6263053" y="300260"/>
            <a:ext cx="1807413" cy="643749"/>
          </a:xfrm>
          <a:prstGeom prst="rect">
            <a:avLst/>
          </a:prstGeom>
        </p:spPr>
      </p:pic>
      <p:pic>
        <p:nvPicPr>
          <p:cNvPr id="7" name="Imagen 6"/>
          <p:cNvPicPr>
            <a:picLocks noChangeAspect="1"/>
          </p:cNvPicPr>
          <p:nvPr/>
        </p:nvPicPr>
        <p:blipFill>
          <a:blip r:embed="rId4"/>
          <a:stretch>
            <a:fillRect/>
          </a:stretch>
        </p:blipFill>
        <p:spPr>
          <a:xfrm>
            <a:off x="968827" y="161022"/>
            <a:ext cx="1659537" cy="1019813"/>
          </a:xfrm>
          <a:prstGeom prst="rect">
            <a:avLst/>
          </a:prstGeom>
        </p:spPr>
      </p:pic>
      <p:cxnSp>
        <p:nvCxnSpPr>
          <p:cNvPr id="8" name="Conector recto 7"/>
          <p:cNvCxnSpPr/>
          <p:nvPr/>
        </p:nvCxnSpPr>
        <p:spPr>
          <a:xfrm>
            <a:off x="1147564" y="5669705"/>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Imagen 8" descr="Fondoblanco_A4_encabezado_CAPAS-POCTEFA.jpg"/>
          <p:cNvPicPr>
            <a:picLocks noChangeAspect="1"/>
          </p:cNvPicPr>
          <p:nvPr/>
        </p:nvPicPr>
        <p:blipFill>
          <a:blip r:embed="rId5"/>
          <a:srcRect/>
          <a:stretch>
            <a:fillRect/>
          </a:stretch>
        </p:blipFill>
        <p:spPr bwMode="auto">
          <a:xfrm>
            <a:off x="0" y="0"/>
            <a:ext cx="9180513" cy="1169988"/>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09686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ángulo 2"/>
          <p:cNvSpPr/>
          <p:nvPr/>
        </p:nvSpPr>
        <p:spPr>
          <a:xfrm>
            <a:off x="978879" y="5669705"/>
            <a:ext cx="7054070" cy="830997"/>
          </a:xfrm>
          <a:prstGeom prst="rect">
            <a:avLst/>
          </a:prstGeom>
        </p:spPr>
        <p:txBody>
          <a:bodyPr wrap="square">
            <a:spAutoFit/>
          </a:bodyPr>
          <a:lstStyle/>
          <a:p>
            <a:pPr algn="ctr">
              <a:spcAft>
                <a:spcPts val="0"/>
              </a:spcAft>
            </a:pPr>
            <a:r>
              <a:rPr lang="es-ES" sz="1600" b="1" dirty="0" smtClean="0">
                <a:effectLst/>
                <a:latin typeface="Helvetica Neue"/>
                <a:ea typeface="Calibri" charset="0"/>
                <a:cs typeface="Helvetica Neue"/>
              </a:rPr>
              <a:t>CAPAS-Ciudad quiere liderar este proceso. </a:t>
            </a:r>
            <a:endParaRPr lang="es-ES_tradnl" sz="1600" b="1" dirty="0" smtClean="0">
              <a:effectLst/>
              <a:latin typeface="Helvetica Neue"/>
              <a:ea typeface="Calibri" charset="0"/>
              <a:cs typeface="Helvetica Neue"/>
            </a:endParaRPr>
          </a:p>
          <a:p>
            <a:pPr algn="ctr">
              <a:spcAft>
                <a:spcPts val="0"/>
              </a:spcAft>
            </a:pPr>
            <a:r>
              <a:rPr lang="es-ES" sz="1600" dirty="0" smtClean="0">
                <a:effectLst/>
                <a:latin typeface="Helvetica Neue"/>
                <a:ea typeface="Calibri" charset="0"/>
                <a:cs typeface="Helvetica Neue"/>
              </a:rPr>
              <a:t>Sabemos que cada contexto exige una solución, pero en todos los casos hay que contar con los participantes. </a:t>
            </a:r>
            <a:endParaRPr lang="es-ES_tradnl" sz="1600" dirty="0">
              <a:effectLst/>
              <a:latin typeface="Helvetica Neue"/>
              <a:ea typeface="Calibri" charset="0"/>
              <a:cs typeface="Helvetica Neue"/>
            </a:endParaRPr>
          </a:p>
        </p:txBody>
      </p:sp>
      <p:pic>
        <p:nvPicPr>
          <p:cNvPr id="2" name="Imagen 1"/>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14541" y="1278646"/>
            <a:ext cx="6043410" cy="3931612"/>
          </a:xfrm>
          <a:prstGeom prst="rect">
            <a:avLst/>
          </a:prstGeom>
        </p:spPr>
      </p:pic>
      <p:cxnSp>
        <p:nvCxnSpPr>
          <p:cNvPr id="8" name="Conector recto 7"/>
          <p:cNvCxnSpPr/>
          <p:nvPr/>
        </p:nvCxnSpPr>
        <p:spPr>
          <a:xfrm>
            <a:off x="1147564" y="5509434"/>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Imagen 8" descr="Fondoblanco_A4_encabezado_CAPAS-POCTEFA.jpg"/>
          <p:cNvPicPr>
            <a:picLocks noChangeAspect="1"/>
          </p:cNvPicPr>
          <p:nvPr/>
        </p:nvPicPr>
        <p:blipFill>
          <a:blip r:embed="rId3"/>
          <a:srcRect/>
          <a:stretch>
            <a:fillRect/>
          </a:stretch>
        </p:blipFill>
        <p:spPr bwMode="auto">
          <a:xfrm>
            <a:off x="0" y="0"/>
            <a:ext cx="9180513" cy="1169988"/>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477924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ángulo 2"/>
          <p:cNvSpPr/>
          <p:nvPr/>
        </p:nvSpPr>
        <p:spPr>
          <a:xfrm>
            <a:off x="1863082" y="6010558"/>
            <a:ext cx="5627306" cy="338554"/>
          </a:xfrm>
          <a:prstGeom prst="rect">
            <a:avLst/>
          </a:prstGeom>
        </p:spPr>
        <p:txBody>
          <a:bodyPr wrap="none">
            <a:spAutoFit/>
          </a:bodyPr>
          <a:lstStyle/>
          <a:p>
            <a:pPr algn="ctr">
              <a:spcAft>
                <a:spcPts val="0"/>
              </a:spcAft>
            </a:pPr>
            <a:r>
              <a:rPr lang="es-ES" sz="1600" dirty="0" smtClean="0">
                <a:effectLst/>
                <a:latin typeface="Helvetica Neue"/>
                <a:ea typeface="Calibri" charset="0"/>
                <a:cs typeface="Helvetica Neue"/>
              </a:rPr>
              <a:t>Hay que conseguir que todos nos impliquemos en el juego. </a:t>
            </a:r>
            <a:endParaRPr lang="es-ES_tradnl" sz="1600" dirty="0">
              <a:effectLst/>
              <a:latin typeface="Helvetica Neue"/>
              <a:ea typeface="Calibri" charset="0"/>
              <a:cs typeface="Helvetica Neue"/>
            </a:endParaRPr>
          </a:p>
        </p:txBody>
      </p:sp>
      <p:pic>
        <p:nvPicPr>
          <p:cNvPr id="2" name="Imagen 1"/>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77407" y="1367595"/>
            <a:ext cx="6599902" cy="4166418"/>
          </a:xfrm>
          <a:prstGeom prst="rect">
            <a:avLst/>
          </a:prstGeom>
        </p:spPr>
      </p:pic>
      <p:pic>
        <p:nvPicPr>
          <p:cNvPr id="6" name="3 Imagen"/>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961" t="29898" r="5513" b="27909"/>
          <a:stretch/>
        </p:blipFill>
        <p:spPr>
          <a:xfrm>
            <a:off x="6263053" y="300260"/>
            <a:ext cx="1807413" cy="643749"/>
          </a:xfrm>
          <a:prstGeom prst="rect">
            <a:avLst/>
          </a:prstGeom>
        </p:spPr>
      </p:pic>
      <p:pic>
        <p:nvPicPr>
          <p:cNvPr id="7" name="Imagen 6"/>
          <p:cNvPicPr>
            <a:picLocks noChangeAspect="1"/>
          </p:cNvPicPr>
          <p:nvPr/>
        </p:nvPicPr>
        <p:blipFill>
          <a:blip r:embed="rId4"/>
          <a:stretch>
            <a:fillRect/>
          </a:stretch>
        </p:blipFill>
        <p:spPr>
          <a:xfrm>
            <a:off x="968827" y="161022"/>
            <a:ext cx="1659537" cy="1019813"/>
          </a:xfrm>
          <a:prstGeom prst="rect">
            <a:avLst/>
          </a:prstGeom>
        </p:spPr>
      </p:pic>
      <p:cxnSp>
        <p:nvCxnSpPr>
          <p:cNvPr id="8" name="Conector recto 7"/>
          <p:cNvCxnSpPr/>
          <p:nvPr/>
        </p:nvCxnSpPr>
        <p:spPr>
          <a:xfrm>
            <a:off x="1147564" y="5856465"/>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Imagen 8" descr="Fondoblanco_A4_encabezado_CAPAS-POCTEFA.jpg"/>
          <p:cNvPicPr>
            <a:picLocks noChangeAspect="1"/>
          </p:cNvPicPr>
          <p:nvPr/>
        </p:nvPicPr>
        <p:blipFill>
          <a:blip r:embed="rId5"/>
          <a:srcRect/>
          <a:stretch>
            <a:fillRect/>
          </a:stretch>
        </p:blipFill>
        <p:spPr bwMode="auto">
          <a:xfrm>
            <a:off x="0" y="0"/>
            <a:ext cx="9180513" cy="1169988"/>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31703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ángulo 2"/>
          <p:cNvSpPr/>
          <p:nvPr/>
        </p:nvSpPr>
        <p:spPr>
          <a:xfrm>
            <a:off x="1365205" y="5792232"/>
            <a:ext cx="6640994" cy="615553"/>
          </a:xfrm>
          <a:prstGeom prst="rect">
            <a:avLst/>
          </a:prstGeom>
        </p:spPr>
        <p:txBody>
          <a:bodyPr wrap="square">
            <a:spAutoFit/>
          </a:bodyPr>
          <a:lstStyle/>
          <a:p>
            <a:pPr algn="ctr">
              <a:spcAft>
                <a:spcPts val="0"/>
              </a:spcAft>
            </a:pPr>
            <a:r>
              <a:rPr lang="es-ES" sz="1600" dirty="0" smtClean="0">
                <a:effectLst/>
                <a:latin typeface="Helvetica Neue"/>
                <a:ea typeface="Calibri" charset="0"/>
                <a:cs typeface="Helvetica Neue"/>
              </a:rPr>
              <a:t>Cada vez con más competencia, aprendiendo de cada paso y corrigiendo la acción continuamente.</a:t>
            </a:r>
            <a:r>
              <a:rPr lang="es-ES" dirty="0" smtClean="0">
                <a:effectLst/>
                <a:latin typeface="Arial" panose="020B0604020202020204" pitchFamily="34" charset="0"/>
                <a:ea typeface="Calibri" charset="0"/>
                <a:cs typeface="Arial" panose="020B0604020202020204" pitchFamily="34" charset="0"/>
              </a:rPr>
              <a:t> </a:t>
            </a:r>
            <a:endParaRPr lang="es-ES_tradnl" dirty="0">
              <a:effectLst/>
              <a:latin typeface="Arial" panose="020B0604020202020204" pitchFamily="34" charset="0"/>
              <a:ea typeface="Calibri" charset="0"/>
              <a:cs typeface="Arial" panose="020B0604020202020204" pitchFamily="34" charset="0"/>
            </a:endParaRPr>
          </a:p>
        </p:txBody>
      </p:sp>
      <p:pic>
        <p:nvPicPr>
          <p:cNvPr id="2" name="Imagen 1"/>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01537" y="1119645"/>
            <a:ext cx="6118670" cy="4354134"/>
          </a:xfrm>
          <a:prstGeom prst="rect">
            <a:avLst/>
          </a:prstGeom>
        </p:spPr>
      </p:pic>
      <p:cxnSp>
        <p:nvCxnSpPr>
          <p:cNvPr id="8" name="Conector recto 7"/>
          <p:cNvCxnSpPr/>
          <p:nvPr/>
        </p:nvCxnSpPr>
        <p:spPr>
          <a:xfrm>
            <a:off x="1147564" y="5707055"/>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Imagen 8" descr="Fondoblanco_A4_encabezado_CAPAS-POCTEFA.jpg"/>
          <p:cNvPicPr>
            <a:picLocks noChangeAspect="1"/>
          </p:cNvPicPr>
          <p:nvPr/>
        </p:nvPicPr>
        <p:blipFill>
          <a:blip r:embed="rId3"/>
          <a:srcRect/>
          <a:stretch>
            <a:fillRect/>
          </a:stretch>
        </p:blipFill>
        <p:spPr bwMode="auto">
          <a:xfrm>
            <a:off x="0" y="0"/>
            <a:ext cx="9180513" cy="1169988"/>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623260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ángulo 2"/>
          <p:cNvSpPr/>
          <p:nvPr/>
        </p:nvSpPr>
        <p:spPr>
          <a:xfrm>
            <a:off x="1214329" y="6001786"/>
            <a:ext cx="7160800" cy="584776"/>
          </a:xfrm>
          <a:prstGeom prst="rect">
            <a:avLst/>
          </a:prstGeom>
        </p:spPr>
        <p:txBody>
          <a:bodyPr wrap="square">
            <a:spAutoFit/>
          </a:bodyPr>
          <a:lstStyle/>
          <a:p>
            <a:pPr algn="ctr">
              <a:spcAft>
                <a:spcPts val="0"/>
              </a:spcAft>
            </a:pPr>
            <a:r>
              <a:rPr lang="es-ES" sz="1600" dirty="0" smtClean="0">
                <a:effectLst/>
                <a:latin typeface="Helvetica Neue"/>
                <a:ea typeface="Calibri" charset="0"/>
                <a:cs typeface="Helvetica Neue"/>
              </a:rPr>
              <a:t>Queremos conocer las claves para que todos estemos activos. </a:t>
            </a:r>
          </a:p>
          <a:p>
            <a:pPr algn="ctr">
              <a:spcAft>
                <a:spcPts val="0"/>
              </a:spcAft>
            </a:pPr>
            <a:r>
              <a:rPr lang="es-ES" sz="1600" b="1" dirty="0" smtClean="0">
                <a:effectLst/>
                <a:latin typeface="Helvetica Neue"/>
                <a:ea typeface="Calibri" charset="0"/>
                <a:cs typeface="Helvetica Neue"/>
              </a:rPr>
              <a:t>El objetivo merece la pena. </a:t>
            </a:r>
            <a:endParaRPr lang="es-ES_tradnl" sz="1600" b="1" dirty="0">
              <a:effectLst/>
              <a:latin typeface="Helvetica Neue"/>
              <a:ea typeface="Calibri" charset="0"/>
              <a:cs typeface="Helvetica Neue"/>
            </a:endParaRPr>
          </a:p>
        </p:txBody>
      </p:sp>
      <p:pic>
        <p:nvPicPr>
          <p:cNvPr id="2" name="Imagen 1"/>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14329" y="980217"/>
            <a:ext cx="6973210" cy="4704149"/>
          </a:xfrm>
          <a:prstGeom prst="rect">
            <a:avLst/>
          </a:prstGeom>
        </p:spPr>
      </p:pic>
      <p:cxnSp>
        <p:nvCxnSpPr>
          <p:cNvPr id="8" name="Conector recto 7"/>
          <p:cNvCxnSpPr/>
          <p:nvPr/>
        </p:nvCxnSpPr>
        <p:spPr>
          <a:xfrm>
            <a:off x="1147564" y="5956623"/>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 name="Imagen 8" descr="Fondoblanco_A4_encabezado_CAPAS-POCTEFA.jpg"/>
          <p:cNvPicPr>
            <a:picLocks noChangeAspect="1"/>
          </p:cNvPicPr>
          <p:nvPr/>
        </p:nvPicPr>
        <p:blipFill>
          <a:blip r:embed="rId3"/>
          <a:srcRect/>
          <a:stretch>
            <a:fillRect/>
          </a:stretch>
        </p:blipFill>
        <p:spPr bwMode="auto">
          <a:xfrm>
            <a:off x="0" y="0"/>
            <a:ext cx="9180513" cy="1169988"/>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39472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ángulo 2"/>
          <p:cNvSpPr/>
          <p:nvPr/>
        </p:nvSpPr>
        <p:spPr>
          <a:xfrm>
            <a:off x="3120428" y="6090672"/>
            <a:ext cx="3046249" cy="369332"/>
          </a:xfrm>
          <a:prstGeom prst="rect">
            <a:avLst/>
          </a:prstGeom>
        </p:spPr>
        <p:txBody>
          <a:bodyPr wrap="none">
            <a:spAutoFit/>
          </a:bodyPr>
          <a:lstStyle/>
          <a:p>
            <a:pPr algn="just">
              <a:spcAft>
                <a:spcPts val="0"/>
              </a:spcAft>
            </a:pPr>
            <a:r>
              <a:rPr lang="es-ES" dirty="0" smtClean="0">
                <a:solidFill>
                  <a:srgbClr val="5B1262"/>
                </a:solidFill>
                <a:effectLst/>
                <a:latin typeface="Mosk Bold 700"/>
                <a:ea typeface="Calibri" charset="0"/>
                <a:cs typeface="Mosk Bold 700"/>
              </a:rPr>
              <a:t>¡A esto juega CAPAS-Ciudad!</a:t>
            </a:r>
            <a:endParaRPr lang="es-ES_tradnl" dirty="0">
              <a:solidFill>
                <a:srgbClr val="5B1262"/>
              </a:solidFill>
              <a:effectLst/>
              <a:latin typeface="Mosk Bold 700"/>
              <a:ea typeface="Calibri" charset="0"/>
              <a:cs typeface="Mosk Bold 700"/>
            </a:endParaRPr>
          </a:p>
        </p:txBody>
      </p:sp>
      <p:pic>
        <p:nvPicPr>
          <p:cNvPr id="10" name="Imagen 9" descr="Fondoblanco_A4_encabezado_CAPAS-POCTEFA.jpg"/>
          <p:cNvPicPr>
            <a:picLocks noChangeAspect="1"/>
          </p:cNvPicPr>
          <p:nvPr/>
        </p:nvPicPr>
        <p:blipFill>
          <a:blip r:embed="rId2"/>
          <a:srcRect/>
          <a:stretch>
            <a:fillRect/>
          </a:stretch>
        </p:blipFill>
        <p:spPr bwMode="auto">
          <a:xfrm>
            <a:off x="0" y="0"/>
            <a:ext cx="9180513" cy="1169988"/>
          </a:xfrm>
          <a:prstGeom prst="rect">
            <a:avLst/>
          </a:prstGeom>
          <a:noFill/>
          <a:ln w="9525">
            <a:noFill/>
            <a:miter lim="800000"/>
            <a:headEnd/>
            <a:tailEnd/>
          </a:ln>
        </p:spPr>
      </p:pic>
      <p:pic>
        <p:nvPicPr>
          <p:cNvPr id="2" name="Imagen 1"/>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490706">
            <a:off x="3404992" y="1240425"/>
            <a:ext cx="5614210" cy="4402080"/>
          </a:xfrm>
          <a:prstGeom prst="rect">
            <a:avLst/>
          </a:prstGeom>
        </p:spPr>
      </p:pic>
      <p:pic>
        <p:nvPicPr>
          <p:cNvPr id="7" name="Imagen 3"/>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1119000">
            <a:off x="446828" y="2366211"/>
            <a:ext cx="4852589" cy="36094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104163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ítulo 7"/>
          <p:cNvSpPr>
            <a:spLocks noGrp="1"/>
          </p:cNvSpPr>
          <p:nvPr>
            <p:ph type="ctrTitle"/>
          </p:nvPr>
        </p:nvSpPr>
        <p:spPr/>
        <p:txBody>
          <a:bodyPr/>
          <a:lstStyle/>
          <a:p>
            <a:r>
              <a:rPr lang="es-ES_tradnl" smtClean="0"/>
              <a:t> </a:t>
            </a:r>
          </a:p>
        </p:txBody>
      </p:sp>
      <p:pic>
        <p:nvPicPr>
          <p:cNvPr id="16387" name="Imagen 6" descr="Fondoblanco_A4_encabezado_CAPAS-POCTEFA.jpg"/>
          <p:cNvPicPr>
            <a:picLocks noChangeAspect="1"/>
          </p:cNvPicPr>
          <p:nvPr/>
        </p:nvPicPr>
        <p:blipFill>
          <a:blip r:embed="rId3"/>
          <a:srcRect/>
          <a:stretch>
            <a:fillRect/>
          </a:stretch>
        </p:blipFill>
        <p:spPr bwMode="auto">
          <a:xfrm>
            <a:off x="0" y="0"/>
            <a:ext cx="9180513" cy="1169988"/>
          </a:xfrm>
          <a:prstGeom prst="rect">
            <a:avLst/>
          </a:prstGeom>
          <a:noFill/>
          <a:ln w="9525">
            <a:noFill/>
            <a:miter lim="800000"/>
            <a:headEnd/>
            <a:tailEnd/>
          </a:ln>
        </p:spPr>
      </p:pic>
      <p:sp>
        <p:nvSpPr>
          <p:cNvPr id="16389" name="CuadroTexto 4"/>
          <p:cNvSpPr txBox="1">
            <a:spLocks noChangeArrowheads="1"/>
          </p:cNvSpPr>
          <p:nvPr/>
        </p:nvSpPr>
        <p:spPr bwMode="auto">
          <a:xfrm>
            <a:off x="1147564" y="2594458"/>
            <a:ext cx="3390941" cy="2062103"/>
          </a:xfrm>
          <a:prstGeom prst="rect">
            <a:avLst/>
          </a:prstGeom>
          <a:noFill/>
          <a:ln w="9525">
            <a:noFill/>
            <a:miter lim="800000"/>
            <a:headEnd/>
            <a:tailEnd/>
          </a:ln>
        </p:spPr>
        <p:txBody>
          <a:bodyPr wrap="square" anchor="ctr">
            <a:prstTxWarp prst="textNoShape">
              <a:avLst/>
            </a:prstTxWarp>
            <a:spAutoFit/>
          </a:bodyPr>
          <a:lstStyle/>
          <a:p>
            <a:r>
              <a:rPr lang="es-ES" sz="1600" dirty="0" smtClean="0">
                <a:latin typeface="Helvetica Neue"/>
                <a:cs typeface="Helvetica Neue"/>
              </a:rPr>
              <a:t>Se propuso un contexto de </a:t>
            </a:r>
            <a:r>
              <a:rPr lang="es-ES" sz="1600" b="1" dirty="0" smtClean="0">
                <a:latin typeface="Helvetica Neue"/>
                <a:cs typeface="Helvetica Neue"/>
              </a:rPr>
              <a:t>dinámicas lúdicas </a:t>
            </a:r>
            <a:r>
              <a:rPr lang="es-ES" sz="1600" dirty="0" smtClean="0">
                <a:latin typeface="Helvetica Neue"/>
                <a:cs typeface="Helvetica Neue"/>
              </a:rPr>
              <a:t>donde los participantes </a:t>
            </a:r>
            <a:r>
              <a:rPr lang="es-ES" sz="1600" b="1" dirty="0" smtClean="0">
                <a:latin typeface="Helvetica Neue"/>
                <a:cs typeface="Helvetica Neue"/>
              </a:rPr>
              <a:t>discutían </a:t>
            </a:r>
            <a:r>
              <a:rPr lang="es-ES" sz="1600" dirty="0" smtClean="0">
                <a:latin typeface="Helvetica Neue"/>
                <a:cs typeface="Helvetica Neue"/>
              </a:rPr>
              <a:t>y </a:t>
            </a:r>
            <a:r>
              <a:rPr lang="es-ES" sz="1600" b="1" dirty="0" smtClean="0">
                <a:latin typeface="Helvetica Neue"/>
                <a:cs typeface="Helvetica Neue"/>
              </a:rPr>
              <a:t>vivenciaban</a:t>
            </a:r>
            <a:r>
              <a:rPr lang="es-ES" sz="1600" dirty="0" smtClean="0">
                <a:latin typeface="Helvetica Neue"/>
                <a:cs typeface="Helvetica Neue"/>
              </a:rPr>
              <a:t> las principales dificultades que encuentran en su ejercicio profesional para </a:t>
            </a:r>
            <a:r>
              <a:rPr lang="es-ES" sz="1600" b="1" dirty="0" smtClean="0">
                <a:latin typeface="Helvetica Neue"/>
                <a:cs typeface="Helvetica Neue"/>
              </a:rPr>
              <a:t>crear sinergias </a:t>
            </a:r>
            <a:r>
              <a:rPr lang="es-ES" sz="1600" dirty="0" smtClean="0">
                <a:latin typeface="Helvetica Neue"/>
                <a:cs typeface="Helvetica Neue"/>
              </a:rPr>
              <a:t>en la promoción de la actividad física. </a:t>
            </a:r>
          </a:p>
          <a:p>
            <a:pPr algn="just"/>
            <a:endParaRPr lang="es-ES_tradnl" sz="1600" dirty="0">
              <a:latin typeface="Helvetica Neue"/>
              <a:ea typeface="Museo Sans 300" charset="0"/>
              <a:cs typeface="Helvetica Neue"/>
            </a:endParaRPr>
          </a:p>
        </p:txBody>
      </p:sp>
      <p:sp>
        <p:nvSpPr>
          <p:cNvPr id="16390" name="CuadroTexto 5"/>
          <p:cNvSpPr txBox="1">
            <a:spLocks noChangeArrowheads="1"/>
          </p:cNvSpPr>
          <p:nvPr/>
        </p:nvSpPr>
        <p:spPr bwMode="auto">
          <a:xfrm>
            <a:off x="852916" y="1595439"/>
            <a:ext cx="7474682" cy="461665"/>
          </a:xfrm>
          <a:prstGeom prst="rect">
            <a:avLst/>
          </a:prstGeom>
          <a:noFill/>
          <a:ln w="9525">
            <a:noFill/>
            <a:miter lim="800000"/>
            <a:headEnd/>
            <a:tailEnd/>
          </a:ln>
        </p:spPr>
        <p:txBody>
          <a:bodyPr wrap="square" anchor="ctr">
            <a:prstTxWarp prst="textNoShape">
              <a:avLst/>
            </a:prstTxWarp>
            <a:spAutoFit/>
          </a:bodyPr>
          <a:lstStyle/>
          <a:p>
            <a:r>
              <a:rPr lang="es-ES_tradnl" sz="2400" dirty="0" smtClean="0">
                <a:solidFill>
                  <a:srgbClr val="622974"/>
                </a:solidFill>
                <a:latin typeface="Museo Sans 700" charset="0"/>
                <a:ea typeface="Museo Sans 700" charset="0"/>
                <a:cs typeface="Museo Sans 700" charset="0"/>
              </a:rPr>
              <a:t>Estrategias para la promoción de la actividad física</a:t>
            </a:r>
            <a:endParaRPr lang="es-ES_tradnl" sz="2400" dirty="0">
              <a:solidFill>
                <a:srgbClr val="622974"/>
              </a:solidFill>
              <a:latin typeface="Museo Sans 700" charset="0"/>
              <a:ea typeface="Museo Sans 700" charset="0"/>
              <a:cs typeface="Museo Sans 700" charset="0"/>
            </a:endParaRPr>
          </a:p>
        </p:txBody>
      </p:sp>
      <p:cxnSp>
        <p:nvCxnSpPr>
          <p:cNvPr id="10" name="Conector recto 9"/>
          <p:cNvCxnSpPr/>
          <p:nvPr/>
        </p:nvCxnSpPr>
        <p:spPr>
          <a:xfrm>
            <a:off x="1147564" y="2130425"/>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Rectángulo redondeado 10"/>
          <p:cNvSpPr/>
          <p:nvPr/>
        </p:nvSpPr>
        <p:spPr>
          <a:xfrm>
            <a:off x="5092589" y="2602022"/>
            <a:ext cx="2940360" cy="2054539"/>
          </a:xfrm>
          <a:prstGeom prst="roundRect">
            <a:avLst/>
          </a:prstGeom>
          <a:solidFill>
            <a:srgbClr val="660066">
              <a:alpha val="8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dirty="0" smtClean="0"/>
              <a:t>       </a:t>
            </a:r>
            <a:endParaRPr lang="es-ES_tradnl" dirty="0"/>
          </a:p>
        </p:txBody>
      </p:sp>
      <p:sp>
        <p:nvSpPr>
          <p:cNvPr id="9" name="CuadroTexto 8"/>
          <p:cNvSpPr txBox="1"/>
          <p:nvPr/>
        </p:nvSpPr>
        <p:spPr>
          <a:xfrm>
            <a:off x="5322938" y="2819647"/>
            <a:ext cx="2434233" cy="1569660"/>
          </a:xfrm>
          <a:prstGeom prst="rect">
            <a:avLst/>
          </a:prstGeom>
          <a:noFill/>
        </p:spPr>
        <p:txBody>
          <a:bodyPr wrap="square" rtlCol="0">
            <a:spAutoFit/>
          </a:bodyPr>
          <a:lstStyle/>
          <a:p>
            <a:r>
              <a:rPr lang="es-ES" sz="1600" dirty="0" smtClean="0">
                <a:solidFill>
                  <a:schemeClr val="bg1"/>
                </a:solidFill>
                <a:latin typeface="Helvetica Neue"/>
                <a:cs typeface="Helvetica Neue"/>
              </a:rPr>
              <a:t>Como respuesta a estas barreras se propusieron </a:t>
            </a:r>
            <a:r>
              <a:rPr lang="es-ES" sz="1600" b="1" dirty="0" smtClean="0">
                <a:solidFill>
                  <a:schemeClr val="bg1"/>
                </a:solidFill>
                <a:latin typeface="Helvetica Neue"/>
                <a:cs typeface="Helvetica Neue"/>
              </a:rPr>
              <a:t>soluciones</a:t>
            </a:r>
            <a:r>
              <a:rPr lang="es-ES" sz="1600" dirty="0" smtClean="0">
                <a:solidFill>
                  <a:schemeClr val="bg1"/>
                </a:solidFill>
                <a:latin typeface="Helvetica Neue"/>
                <a:cs typeface="Helvetica Neue"/>
              </a:rPr>
              <a:t> y estrategias para promover un </a:t>
            </a:r>
            <a:r>
              <a:rPr lang="es-ES" sz="1600" b="1" dirty="0" smtClean="0">
                <a:solidFill>
                  <a:schemeClr val="bg1"/>
                </a:solidFill>
                <a:latin typeface="Helvetica Neue"/>
                <a:cs typeface="Helvetica Neue"/>
              </a:rPr>
              <a:t>estilo de vida</a:t>
            </a:r>
            <a:r>
              <a:rPr lang="es-ES" sz="1600" dirty="0" smtClean="0">
                <a:solidFill>
                  <a:schemeClr val="bg1"/>
                </a:solidFill>
                <a:latin typeface="Helvetica Neue"/>
                <a:cs typeface="Helvetica Neue"/>
              </a:rPr>
              <a:t> más </a:t>
            </a:r>
            <a:r>
              <a:rPr lang="es-ES" sz="1600" b="1" dirty="0" smtClean="0">
                <a:solidFill>
                  <a:schemeClr val="bg1"/>
                </a:solidFill>
                <a:latin typeface="Helvetica Neue"/>
                <a:cs typeface="Helvetica Neue"/>
              </a:rPr>
              <a:t>activo y saludable. </a:t>
            </a:r>
          </a:p>
          <a:p>
            <a:endParaRPr lang="es-ES_tradnl" b="1" dirty="0">
              <a:latin typeface="Helvetica Neue"/>
              <a:cs typeface="Helvetica Neue"/>
            </a:endParaRPr>
          </a:p>
        </p:txBody>
      </p:sp>
      <p:sp>
        <p:nvSpPr>
          <p:cNvPr id="12" name="Cheurón 11"/>
          <p:cNvSpPr/>
          <p:nvPr/>
        </p:nvSpPr>
        <p:spPr>
          <a:xfrm>
            <a:off x="4719049" y="3255857"/>
            <a:ext cx="211672" cy="348620"/>
          </a:xfrm>
          <a:prstGeom prst="chevron">
            <a:avLst/>
          </a:prstGeom>
          <a:solidFill>
            <a:srgbClr val="660066">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endParaRPr>
          </a:p>
        </p:txBody>
      </p:sp>
      <p:sp>
        <p:nvSpPr>
          <p:cNvPr id="13" name="Cheurón 12"/>
          <p:cNvSpPr/>
          <p:nvPr/>
        </p:nvSpPr>
        <p:spPr>
          <a:xfrm>
            <a:off x="4507377" y="3255857"/>
            <a:ext cx="211672" cy="348620"/>
          </a:xfrm>
          <a:prstGeom prst="chevron">
            <a:avLst/>
          </a:prstGeom>
          <a:solidFill>
            <a:srgbClr val="660066">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ítulo 7"/>
          <p:cNvSpPr>
            <a:spLocks noGrp="1"/>
          </p:cNvSpPr>
          <p:nvPr>
            <p:ph type="ctrTitle"/>
          </p:nvPr>
        </p:nvSpPr>
        <p:spPr/>
        <p:txBody>
          <a:bodyPr/>
          <a:lstStyle/>
          <a:p>
            <a:r>
              <a:rPr lang="es-ES_tradnl" smtClean="0"/>
              <a:t> </a:t>
            </a:r>
          </a:p>
        </p:txBody>
      </p:sp>
      <p:pic>
        <p:nvPicPr>
          <p:cNvPr id="35843" name="Imagen 4" descr="A4_LogoCAPAS_POCTEFA_LogosSocios_ESP.jpg"/>
          <p:cNvPicPr>
            <a:picLocks noChangeAspect="1"/>
          </p:cNvPicPr>
          <p:nvPr/>
        </p:nvPicPr>
        <p:blipFill>
          <a:blip r:embed="rId3"/>
          <a:srcRect/>
          <a:stretch>
            <a:fillRect/>
          </a:stretch>
        </p:blipFill>
        <p:spPr bwMode="auto">
          <a:xfrm>
            <a:off x="1595" y="0"/>
            <a:ext cx="91773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ítulo 7"/>
          <p:cNvSpPr>
            <a:spLocks noGrp="1"/>
          </p:cNvSpPr>
          <p:nvPr>
            <p:ph type="ctrTitle"/>
          </p:nvPr>
        </p:nvSpPr>
        <p:spPr/>
        <p:txBody>
          <a:bodyPr/>
          <a:lstStyle/>
          <a:p>
            <a:r>
              <a:rPr lang="es-ES_tradnl" smtClean="0"/>
              <a:t> </a:t>
            </a:r>
          </a:p>
        </p:txBody>
      </p:sp>
      <p:pic>
        <p:nvPicPr>
          <p:cNvPr id="20483" name="Imagen 6" descr="Fondoblanco_A4_encabezado_CAPAS-POCTEFA.jpg"/>
          <p:cNvPicPr>
            <a:picLocks noChangeAspect="1"/>
          </p:cNvPicPr>
          <p:nvPr/>
        </p:nvPicPr>
        <p:blipFill>
          <a:blip r:embed="rId2"/>
          <a:srcRect/>
          <a:stretch>
            <a:fillRect/>
          </a:stretch>
        </p:blipFill>
        <p:spPr bwMode="auto">
          <a:xfrm>
            <a:off x="0" y="0"/>
            <a:ext cx="9180513" cy="1169988"/>
          </a:xfrm>
          <a:prstGeom prst="rect">
            <a:avLst/>
          </a:prstGeom>
          <a:noFill/>
          <a:ln w="9525">
            <a:noFill/>
            <a:miter lim="800000"/>
            <a:headEnd/>
            <a:tailEnd/>
          </a:ln>
        </p:spPr>
      </p:pic>
      <p:sp>
        <p:nvSpPr>
          <p:cNvPr id="20485" name="CuadroTexto 9"/>
          <p:cNvSpPr txBox="1">
            <a:spLocks noChangeArrowheads="1"/>
          </p:cNvSpPr>
          <p:nvPr/>
        </p:nvSpPr>
        <p:spPr bwMode="auto">
          <a:xfrm>
            <a:off x="1688536" y="2514600"/>
            <a:ext cx="6491980" cy="3185487"/>
          </a:xfrm>
          <a:prstGeom prst="rect">
            <a:avLst/>
          </a:prstGeom>
          <a:noFill/>
          <a:ln w="9525">
            <a:noFill/>
            <a:miter lim="800000"/>
            <a:headEnd/>
            <a:tailEnd/>
          </a:ln>
        </p:spPr>
        <p:txBody>
          <a:bodyPr wrap="square" anchor="ctr">
            <a:prstTxWarp prst="textNoShape">
              <a:avLst/>
            </a:prstTxWarp>
            <a:spAutoFit/>
          </a:bodyPr>
          <a:lstStyle/>
          <a:p>
            <a:pPr marL="342900" indent="-342900">
              <a:spcAft>
                <a:spcPts val="1000"/>
              </a:spcAft>
              <a:buClr>
                <a:srgbClr val="622974"/>
              </a:buClr>
              <a:buFont typeface="Calibri" charset="0"/>
              <a:buAutoNum type="arabicPeriod"/>
            </a:pPr>
            <a:r>
              <a:rPr lang="es-ES_tradnl" sz="1600" dirty="0" smtClean="0">
                <a:solidFill>
                  <a:srgbClr val="622974"/>
                </a:solidFill>
                <a:latin typeface="Museo Sans 700" charset="0"/>
                <a:ea typeface="Museo Sans 700" charset="0"/>
                <a:cs typeface="Museo Sans 700" charset="0"/>
              </a:rPr>
              <a:t>Identificamos </a:t>
            </a:r>
            <a:r>
              <a:rPr lang="es-ES" sz="1600" dirty="0" smtClean="0"/>
              <a:t>las oportunidades para mostrarnos físicamente activos.</a:t>
            </a:r>
          </a:p>
          <a:p>
            <a:pPr marL="342900" indent="-342900">
              <a:spcAft>
                <a:spcPts val="1000"/>
              </a:spcAft>
              <a:buClr>
                <a:srgbClr val="622974"/>
              </a:buClr>
              <a:buFont typeface="Calibri" charset="0"/>
              <a:buAutoNum type="arabicPeriod"/>
            </a:pPr>
            <a:r>
              <a:rPr lang="es-ES_tradnl" sz="1600" dirty="0" smtClean="0">
                <a:solidFill>
                  <a:srgbClr val="622974"/>
                </a:solidFill>
                <a:latin typeface="Museo Sans 700" charset="0"/>
                <a:ea typeface="Museo Sans 700" charset="0"/>
                <a:cs typeface="Museo Sans 700" charset="0"/>
              </a:rPr>
              <a:t>Reflexionamos </a:t>
            </a:r>
            <a:r>
              <a:rPr lang="es-ES" sz="1600" dirty="0" smtClean="0"/>
              <a:t>en torno al rol que cada uno de los protagonistas debe cumplir en este proceso.</a:t>
            </a:r>
          </a:p>
          <a:p>
            <a:pPr marL="342900" indent="-342900">
              <a:spcAft>
                <a:spcPts val="1000"/>
              </a:spcAft>
              <a:buClr>
                <a:srgbClr val="622974"/>
              </a:buClr>
              <a:buFont typeface="Calibri" charset="0"/>
              <a:buAutoNum type="arabicPeriod"/>
            </a:pPr>
            <a:r>
              <a:rPr lang="es-ES_tradnl" sz="1600" dirty="0" smtClean="0">
                <a:solidFill>
                  <a:srgbClr val="622974"/>
                </a:solidFill>
                <a:latin typeface="Museo Sans 700" charset="0"/>
                <a:ea typeface="Museo Sans 700" charset="0"/>
                <a:cs typeface="Museo Sans 700" charset="0"/>
              </a:rPr>
              <a:t>Proponemos </a:t>
            </a:r>
            <a:r>
              <a:rPr lang="es-ES" sz="1600" dirty="0" smtClean="0"/>
              <a:t>la utilización de contenidos…</a:t>
            </a:r>
            <a:endParaRPr lang="es-ES_tradnl" sz="1600" dirty="0" smtClean="0">
              <a:latin typeface="Museo Sans 300" charset="0"/>
              <a:ea typeface="Museo Sans 300" charset="0"/>
              <a:cs typeface="Museo Sans 300" charset="0"/>
            </a:endParaRPr>
          </a:p>
          <a:p>
            <a:pPr marL="800100" lvl="1" indent="-342900">
              <a:buFont typeface="Arial"/>
              <a:buChar char="•"/>
            </a:pPr>
            <a:r>
              <a:rPr lang="es-ES" sz="1600" dirty="0" smtClean="0"/>
              <a:t>Los deportes alternativos</a:t>
            </a:r>
          </a:p>
          <a:p>
            <a:pPr marL="800100" lvl="1" indent="-342900">
              <a:buFont typeface="Arial"/>
              <a:buChar char="•"/>
            </a:pPr>
            <a:r>
              <a:rPr lang="es-ES" sz="1600" dirty="0" smtClean="0"/>
              <a:t>El uso de materiales cotidianos </a:t>
            </a:r>
          </a:p>
          <a:p>
            <a:pPr marL="800100" lvl="1" indent="-342900">
              <a:buFont typeface="Arial"/>
              <a:buChar char="•"/>
            </a:pPr>
            <a:r>
              <a:rPr lang="es-ES" sz="1600" dirty="0" smtClean="0"/>
              <a:t>Las dinámicas lúdicas</a:t>
            </a:r>
          </a:p>
          <a:p>
            <a:pPr marL="800100" lvl="1" indent="-342900"/>
            <a:endParaRPr lang="es-ES" sz="1600" dirty="0" smtClean="0"/>
          </a:p>
          <a:p>
            <a:pPr marL="342900" indent="-342900" algn="r"/>
            <a:r>
              <a:rPr lang="es-ES" sz="1600" dirty="0" smtClean="0"/>
              <a:t>…como herramientas para la promoción de la salud.</a:t>
            </a:r>
            <a:r>
              <a:rPr lang="es-ES_tradnl" sz="1600" dirty="0" smtClean="0">
                <a:latin typeface="Museo Sans 300" charset="0"/>
                <a:ea typeface="Museo Sans 300" charset="0"/>
                <a:cs typeface="Museo Sans 300" charset="0"/>
              </a:rPr>
              <a:t/>
            </a:r>
            <a:br>
              <a:rPr lang="es-ES_tradnl" sz="1600" dirty="0" smtClean="0">
                <a:latin typeface="Museo Sans 300" charset="0"/>
                <a:ea typeface="Museo Sans 300" charset="0"/>
                <a:cs typeface="Museo Sans 300" charset="0"/>
              </a:rPr>
            </a:br>
            <a:r>
              <a:rPr lang="es-ES_tradnl" sz="1600" dirty="0" smtClean="0">
                <a:latin typeface="Museo Sans 300" charset="0"/>
                <a:ea typeface="Museo Sans 300" charset="0"/>
                <a:cs typeface="Museo Sans 300" charset="0"/>
              </a:rPr>
              <a:t/>
            </a:r>
            <a:br>
              <a:rPr lang="es-ES_tradnl" sz="1600" dirty="0" smtClean="0">
                <a:latin typeface="Museo Sans 300" charset="0"/>
                <a:ea typeface="Museo Sans 300" charset="0"/>
                <a:cs typeface="Museo Sans 300" charset="0"/>
              </a:rPr>
            </a:br>
            <a:endParaRPr lang="es-ES_tradnl" sz="1600" dirty="0">
              <a:latin typeface="Museo Sans 300" charset="0"/>
              <a:ea typeface="Museo Sans 300" charset="0"/>
              <a:cs typeface="Museo Sans 300" charset="0"/>
            </a:endParaRPr>
          </a:p>
          <a:p>
            <a:pPr marL="342900" indent="-342900" algn="just"/>
            <a:endParaRPr lang="es-ES_tradnl" sz="1600" dirty="0">
              <a:latin typeface="Museo Sans 300" charset="0"/>
              <a:ea typeface="Museo Sans 300" charset="0"/>
              <a:cs typeface="Museo Sans 300" charset="0"/>
            </a:endParaRPr>
          </a:p>
        </p:txBody>
      </p:sp>
      <p:sp>
        <p:nvSpPr>
          <p:cNvPr id="9" name="CuadroTexto 5"/>
          <p:cNvSpPr txBox="1">
            <a:spLocks noChangeArrowheads="1"/>
          </p:cNvSpPr>
          <p:nvPr/>
        </p:nvSpPr>
        <p:spPr bwMode="auto">
          <a:xfrm>
            <a:off x="852916" y="1595439"/>
            <a:ext cx="7474682" cy="461665"/>
          </a:xfrm>
          <a:prstGeom prst="rect">
            <a:avLst/>
          </a:prstGeom>
          <a:noFill/>
          <a:ln w="9525">
            <a:noFill/>
            <a:miter lim="800000"/>
            <a:headEnd/>
            <a:tailEnd/>
          </a:ln>
        </p:spPr>
        <p:txBody>
          <a:bodyPr wrap="square" anchor="ctr">
            <a:prstTxWarp prst="textNoShape">
              <a:avLst/>
            </a:prstTxWarp>
            <a:spAutoFit/>
          </a:bodyPr>
          <a:lstStyle/>
          <a:p>
            <a:r>
              <a:rPr lang="es-ES_tradnl" sz="2400" dirty="0" smtClean="0">
                <a:solidFill>
                  <a:srgbClr val="622974"/>
                </a:solidFill>
                <a:latin typeface="Museo Sans 700" charset="0"/>
                <a:ea typeface="Museo Sans 700" charset="0"/>
                <a:cs typeface="Museo Sans 700" charset="0"/>
              </a:rPr>
              <a:t>Estrategias para la promoción de la actividad física</a:t>
            </a:r>
            <a:endParaRPr lang="es-ES_tradnl" sz="2400" dirty="0">
              <a:solidFill>
                <a:srgbClr val="622974"/>
              </a:solidFill>
              <a:latin typeface="Museo Sans 700" charset="0"/>
              <a:ea typeface="Museo Sans 700" charset="0"/>
              <a:cs typeface="Museo Sans 700" charset="0"/>
            </a:endParaRPr>
          </a:p>
        </p:txBody>
      </p:sp>
      <p:cxnSp>
        <p:nvCxnSpPr>
          <p:cNvPr id="10" name="Conector recto 9"/>
          <p:cNvCxnSpPr/>
          <p:nvPr/>
        </p:nvCxnSpPr>
        <p:spPr>
          <a:xfrm>
            <a:off x="1147564" y="2130425"/>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ítulo 7"/>
          <p:cNvSpPr>
            <a:spLocks noGrp="1"/>
          </p:cNvSpPr>
          <p:nvPr>
            <p:ph type="ctrTitle"/>
          </p:nvPr>
        </p:nvSpPr>
        <p:spPr/>
        <p:txBody>
          <a:bodyPr/>
          <a:lstStyle/>
          <a:p>
            <a:r>
              <a:rPr lang="es-ES_tradnl" dirty="0" smtClean="0"/>
              <a:t> </a:t>
            </a:r>
          </a:p>
        </p:txBody>
      </p:sp>
      <p:pic>
        <p:nvPicPr>
          <p:cNvPr id="16387" name="Imagen 6" descr="Fondoblanco_A4_encabezado_CAPAS-POCTEFA.jpg"/>
          <p:cNvPicPr>
            <a:picLocks noChangeAspect="1"/>
          </p:cNvPicPr>
          <p:nvPr/>
        </p:nvPicPr>
        <p:blipFill>
          <a:blip r:embed="rId3"/>
          <a:srcRect/>
          <a:stretch>
            <a:fillRect/>
          </a:stretch>
        </p:blipFill>
        <p:spPr bwMode="auto">
          <a:xfrm>
            <a:off x="0" y="0"/>
            <a:ext cx="9180513" cy="1169988"/>
          </a:xfrm>
          <a:prstGeom prst="rect">
            <a:avLst/>
          </a:prstGeom>
          <a:noFill/>
          <a:ln w="9525">
            <a:noFill/>
            <a:miter lim="800000"/>
            <a:headEnd/>
            <a:tailEnd/>
          </a:ln>
        </p:spPr>
      </p:pic>
      <p:sp>
        <p:nvSpPr>
          <p:cNvPr id="16390" name="CuadroTexto 5"/>
          <p:cNvSpPr txBox="1">
            <a:spLocks noChangeArrowheads="1"/>
          </p:cNvSpPr>
          <p:nvPr/>
        </p:nvSpPr>
        <p:spPr bwMode="auto">
          <a:xfrm>
            <a:off x="852916" y="1595439"/>
            <a:ext cx="7474682" cy="461665"/>
          </a:xfrm>
          <a:prstGeom prst="rect">
            <a:avLst/>
          </a:prstGeom>
          <a:noFill/>
          <a:ln w="9525">
            <a:noFill/>
            <a:miter lim="800000"/>
            <a:headEnd/>
            <a:tailEnd/>
          </a:ln>
        </p:spPr>
        <p:txBody>
          <a:bodyPr wrap="square" anchor="ctr">
            <a:prstTxWarp prst="textNoShape">
              <a:avLst/>
            </a:prstTxWarp>
            <a:spAutoFit/>
          </a:bodyPr>
          <a:lstStyle/>
          <a:p>
            <a:r>
              <a:rPr lang="es-ES_tradnl" sz="2400" dirty="0" smtClean="0">
                <a:solidFill>
                  <a:srgbClr val="622974"/>
                </a:solidFill>
                <a:latin typeface="Museo Sans 700" charset="0"/>
                <a:ea typeface="Museo Sans 700" charset="0"/>
                <a:cs typeface="Museo Sans 700" charset="0"/>
              </a:rPr>
              <a:t>Estrategias para la promoción de la actividad física</a:t>
            </a:r>
            <a:endParaRPr lang="es-ES_tradnl" sz="2400" dirty="0">
              <a:solidFill>
                <a:srgbClr val="622974"/>
              </a:solidFill>
              <a:latin typeface="Museo Sans 700" charset="0"/>
              <a:ea typeface="Museo Sans 700" charset="0"/>
              <a:cs typeface="Museo Sans 700" charset="0"/>
            </a:endParaRPr>
          </a:p>
        </p:txBody>
      </p:sp>
      <p:cxnSp>
        <p:nvCxnSpPr>
          <p:cNvPr id="10" name="Conector recto 9"/>
          <p:cNvCxnSpPr/>
          <p:nvPr/>
        </p:nvCxnSpPr>
        <p:spPr>
          <a:xfrm>
            <a:off x="1147564" y="2130425"/>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Rectángulo redondeado 11"/>
          <p:cNvSpPr/>
          <p:nvPr/>
        </p:nvSpPr>
        <p:spPr>
          <a:xfrm>
            <a:off x="2689485" y="4301716"/>
            <a:ext cx="3722944" cy="392197"/>
          </a:xfrm>
          <a:prstGeom prst="roundRect">
            <a:avLst/>
          </a:prstGeom>
          <a:solidFill>
            <a:srgbClr val="660066">
              <a:alpha val="8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1" name="CuadroTexto 4"/>
          <p:cNvSpPr txBox="1">
            <a:spLocks noChangeArrowheads="1"/>
          </p:cNvSpPr>
          <p:nvPr/>
        </p:nvSpPr>
        <p:spPr bwMode="auto">
          <a:xfrm>
            <a:off x="1147564" y="2514600"/>
            <a:ext cx="6885385" cy="3335272"/>
          </a:xfrm>
          <a:prstGeom prst="rect">
            <a:avLst/>
          </a:prstGeom>
          <a:noFill/>
          <a:ln w="9525">
            <a:noFill/>
            <a:miter lim="800000"/>
            <a:headEnd/>
            <a:tailEnd/>
          </a:ln>
        </p:spPr>
        <p:txBody>
          <a:bodyPr anchor="ctr">
            <a:prstTxWarp prst="textNoShape">
              <a:avLst/>
            </a:prstTxWarp>
            <a:spAutoFit/>
          </a:bodyPr>
          <a:lstStyle/>
          <a:p>
            <a:pPr algn="just"/>
            <a:r>
              <a:rPr lang="es-ES" sz="1600" dirty="0" smtClean="0"/>
              <a:t>El propósito de estas dinámicas era el de </a:t>
            </a:r>
            <a:r>
              <a:rPr lang="es-ES" sz="1600" b="1" dirty="0" smtClean="0"/>
              <a:t>formar</a:t>
            </a:r>
            <a:r>
              <a:rPr lang="es-ES" sz="1600" dirty="0" smtClean="0"/>
              <a:t> a los protagonistas en </a:t>
            </a:r>
            <a:r>
              <a:rPr lang="es-ES" sz="1600" dirty="0" smtClean="0"/>
              <a:t>la promoci</a:t>
            </a:r>
            <a:r>
              <a:rPr lang="es-ES" sz="1600" dirty="0" smtClean="0"/>
              <a:t>ón de actividad</a:t>
            </a:r>
            <a:r>
              <a:rPr lang="es-ES" sz="1600" b="1" dirty="0" smtClean="0">
                <a:latin typeface="Helvetica Neue"/>
                <a:cs typeface="Helvetica Neue"/>
              </a:rPr>
              <a:t> </a:t>
            </a:r>
            <a:r>
              <a:rPr lang="es-ES" sz="1600" dirty="0" smtClean="0"/>
              <a:t>física </a:t>
            </a:r>
            <a:r>
              <a:rPr lang="es-ES" sz="1600" dirty="0" smtClean="0"/>
              <a:t>en estrategias y contenidos, destacando la necesidad de apostar por un modelo que aglutine y cree </a:t>
            </a:r>
            <a:r>
              <a:rPr lang="es-ES" sz="1600" b="1" dirty="0" smtClean="0"/>
              <a:t>sinergias</a:t>
            </a:r>
            <a:r>
              <a:rPr lang="es-ES" sz="1600" dirty="0" smtClean="0"/>
              <a:t> entre todos los </a:t>
            </a:r>
            <a:r>
              <a:rPr lang="es-ES" sz="1600" b="1" dirty="0" smtClean="0"/>
              <a:t>agentes sociales </a:t>
            </a:r>
            <a:r>
              <a:rPr lang="es-ES" sz="1600" dirty="0" smtClean="0"/>
              <a:t>implicados.</a:t>
            </a:r>
          </a:p>
          <a:p>
            <a:endParaRPr lang="es-ES" sz="1600" b="1" dirty="0" smtClean="0">
              <a:latin typeface="Helvetica Neue"/>
              <a:cs typeface="Helvetica Neue"/>
            </a:endParaRPr>
          </a:p>
          <a:p>
            <a:pPr algn="ctr">
              <a:lnSpc>
                <a:spcPct val="170000"/>
              </a:lnSpc>
            </a:pPr>
            <a:r>
              <a:rPr lang="es-ES" sz="1600" b="1" dirty="0" smtClean="0"/>
              <a:t>La dinámica que se propuso lleva por nombre </a:t>
            </a:r>
          </a:p>
          <a:p>
            <a:pPr algn="ctr">
              <a:lnSpc>
                <a:spcPct val="170000"/>
              </a:lnSpc>
            </a:pPr>
            <a:r>
              <a:rPr lang="es-ES" sz="1600" i="1" dirty="0" smtClean="0">
                <a:solidFill>
                  <a:srgbClr val="FFFFFF"/>
                </a:solidFill>
              </a:rPr>
              <a:t>“Un manteo al sedentarismo” </a:t>
            </a:r>
          </a:p>
          <a:p>
            <a:pPr algn="ctr">
              <a:lnSpc>
                <a:spcPct val="170000"/>
              </a:lnSpc>
            </a:pPr>
            <a:endParaRPr lang="es-ES" sz="1600" i="1" dirty="0" smtClean="0">
              <a:solidFill>
                <a:srgbClr val="FFFFFF"/>
              </a:solidFill>
            </a:endParaRPr>
          </a:p>
          <a:p>
            <a:pPr algn="ctr">
              <a:lnSpc>
                <a:spcPct val="170000"/>
              </a:lnSpc>
            </a:pPr>
            <a:r>
              <a:rPr lang="es-ES" sz="1400" dirty="0" smtClean="0"/>
              <a:t>intentando mediante la metáfora y la vivencia transmitir la idea que acabamos de explicar.</a:t>
            </a:r>
          </a:p>
          <a:p>
            <a:pPr>
              <a:lnSpc>
                <a:spcPct val="170000"/>
              </a:lnSpc>
            </a:pPr>
            <a:endParaRPr lang="es-ES" sz="1600" dirty="0" smtClean="0">
              <a:latin typeface="Helvetica Neue"/>
              <a:cs typeface="Helvetica Neue"/>
            </a:endParaRPr>
          </a:p>
          <a:p>
            <a:pPr algn="just"/>
            <a:endParaRPr lang="es-ES_tradnl" sz="1600" dirty="0">
              <a:latin typeface="Helvetica Neue"/>
              <a:ea typeface="Museo Sans 300" charset="0"/>
              <a:cs typeface="Helvetica Neue"/>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ángulo 6"/>
          <p:cNvSpPr/>
          <p:nvPr/>
        </p:nvSpPr>
        <p:spPr>
          <a:xfrm>
            <a:off x="0" y="0"/>
            <a:ext cx="9180513" cy="6858000"/>
          </a:xfrm>
          <a:prstGeom prst="rect">
            <a:avLst/>
          </a:prstGeom>
          <a:solidFill>
            <a:srgbClr val="5B1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6627" name="Título 7"/>
          <p:cNvSpPr>
            <a:spLocks noGrp="1"/>
          </p:cNvSpPr>
          <p:nvPr>
            <p:ph type="ctrTitle"/>
          </p:nvPr>
        </p:nvSpPr>
        <p:spPr/>
        <p:txBody>
          <a:bodyPr/>
          <a:lstStyle/>
          <a:p>
            <a:r>
              <a:rPr lang="es-ES_tradnl" smtClean="0"/>
              <a:t> </a:t>
            </a:r>
          </a:p>
        </p:txBody>
      </p:sp>
      <p:sp>
        <p:nvSpPr>
          <p:cNvPr id="5" name="Paralelogramo 4"/>
          <p:cNvSpPr/>
          <p:nvPr/>
        </p:nvSpPr>
        <p:spPr>
          <a:xfrm>
            <a:off x="2065615" y="0"/>
            <a:ext cx="6655872" cy="6858000"/>
          </a:xfrm>
          <a:prstGeom prst="parallelogram">
            <a:avLst>
              <a:gd name="adj" fmla="val 32558"/>
            </a:avLst>
          </a:prstGeom>
          <a:solidFill>
            <a:schemeClr val="bg1">
              <a:alpha val="80000"/>
            </a:schemeClr>
          </a:solidFill>
          <a:ln>
            <a:noFill/>
          </a:ln>
          <a:effectLst>
            <a:outerShdw blurRad="368300" dist="23000" dir="5400000" rotWithShape="0">
              <a:srgbClr val="000000">
                <a:alpha val="41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r" fontAlgn="auto">
              <a:spcBef>
                <a:spcPts val="0"/>
              </a:spcBef>
              <a:spcAft>
                <a:spcPts val="600"/>
              </a:spcAft>
              <a:defRPr/>
            </a:pPr>
            <a:r>
              <a:rPr lang="es-ES_tradnl" sz="2800" b="1" dirty="0" smtClean="0">
                <a:solidFill>
                  <a:srgbClr val="5B1262"/>
                </a:solidFill>
                <a:latin typeface="Helvetica Neue"/>
                <a:cs typeface="Helvetica Neue"/>
              </a:rPr>
              <a:t>CAPAS-Ciudad</a:t>
            </a:r>
          </a:p>
          <a:p>
            <a:pPr algn="r" fontAlgn="auto">
              <a:spcBef>
                <a:spcPts val="0"/>
              </a:spcBef>
              <a:spcAft>
                <a:spcPts val="600"/>
              </a:spcAft>
              <a:defRPr/>
            </a:pPr>
            <a:r>
              <a:rPr lang="es-ES_tradnl" sz="2800" b="1" dirty="0" smtClean="0">
                <a:solidFill>
                  <a:srgbClr val="5B1262"/>
                </a:solidFill>
                <a:latin typeface="Helvetica Neue"/>
                <a:cs typeface="Helvetica Neue"/>
              </a:rPr>
              <a:t>CAPAS-</a:t>
            </a:r>
            <a:r>
              <a:rPr lang="es-ES_tradnl" sz="2800" b="1" dirty="0" err="1" smtClean="0">
                <a:solidFill>
                  <a:srgbClr val="5B1262"/>
                </a:solidFill>
                <a:latin typeface="Helvetica Neue"/>
                <a:cs typeface="Helvetica Neue"/>
              </a:rPr>
              <a:t>Cit</a:t>
            </a:r>
            <a:r>
              <a:rPr lang="es-ES" sz="2800" b="1" dirty="0" smtClean="0">
                <a:solidFill>
                  <a:srgbClr val="5B1262"/>
                </a:solidFill>
                <a:latin typeface="Helvetica Neue"/>
                <a:cs typeface="Helvetica Neue"/>
              </a:rPr>
              <a:t>é </a:t>
            </a:r>
          </a:p>
          <a:p>
            <a:pPr algn="r" fontAlgn="auto">
              <a:spcBef>
                <a:spcPts val="0"/>
              </a:spcBef>
              <a:spcAft>
                <a:spcPts val="600"/>
              </a:spcAft>
              <a:defRPr/>
            </a:pPr>
            <a:r>
              <a:rPr lang="es-ES" sz="2000" b="1" dirty="0" smtClean="0">
                <a:solidFill>
                  <a:srgbClr val="5B1262"/>
                </a:solidFill>
                <a:latin typeface="Helvetica Neue"/>
                <a:cs typeface="Helvetica Neue"/>
              </a:rPr>
              <a:t>impulsa la actividad física.</a:t>
            </a:r>
          </a:p>
          <a:p>
            <a:pPr algn="ctr" fontAlgn="auto">
              <a:spcBef>
                <a:spcPts val="0"/>
              </a:spcBef>
              <a:spcAft>
                <a:spcPts val="1200"/>
              </a:spcAft>
              <a:defRPr/>
            </a:pPr>
            <a:endParaRPr lang="es-ES" sz="2000" b="1" dirty="0" smtClean="0">
              <a:solidFill>
                <a:srgbClr val="5B1262"/>
              </a:solidFill>
              <a:latin typeface="Helvetica Neue"/>
              <a:cs typeface="Helvetica Neue"/>
            </a:endParaRPr>
          </a:p>
          <a:p>
            <a:pPr>
              <a:spcAft>
                <a:spcPts val="600"/>
              </a:spcAft>
              <a:defRPr/>
            </a:pPr>
            <a:r>
              <a:rPr lang="es-ES_tradnl" sz="3200" b="1" dirty="0" smtClean="0">
                <a:solidFill>
                  <a:srgbClr val="5B1262"/>
                </a:solidFill>
                <a:latin typeface="Mosk Bold 700"/>
                <a:cs typeface="Mosk Bold 700"/>
              </a:rPr>
              <a:t>“Un manteo al sedentarismo”</a:t>
            </a:r>
            <a:endParaRPr lang="es-ES_tradnl" sz="3200" b="1" dirty="0" smtClean="0">
              <a:solidFill>
                <a:srgbClr val="622974"/>
              </a:solidFill>
              <a:latin typeface="Mosk Bold 700"/>
              <a:cs typeface="Mosk Bold 700"/>
            </a:endParaRPr>
          </a:p>
          <a:p>
            <a:pPr algn="ctr" fontAlgn="auto">
              <a:spcBef>
                <a:spcPts val="0"/>
              </a:spcBef>
              <a:spcAft>
                <a:spcPts val="600"/>
              </a:spcAft>
              <a:defRPr/>
            </a:pPr>
            <a:endParaRPr lang="es-ES_tradnl" sz="2000" b="1" dirty="0" smtClean="0">
              <a:solidFill>
                <a:srgbClr val="622974"/>
              </a:solidFill>
              <a:latin typeface="Helvetica Neue"/>
              <a:cs typeface="Helvetica Neue"/>
            </a:endParaRPr>
          </a:p>
          <a:p>
            <a:pPr algn="ctr" fontAlgn="auto">
              <a:spcBef>
                <a:spcPts val="0"/>
              </a:spcBef>
              <a:spcAft>
                <a:spcPts val="600"/>
              </a:spcAft>
              <a:defRPr/>
            </a:pPr>
            <a:endParaRPr lang="es-ES_tradnl" sz="36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Imagen 6" descr="Fondoblanco_A4_encabezado_CAPAS-POCTEFA.jpg"/>
          <p:cNvPicPr>
            <a:picLocks noChangeAspect="1"/>
          </p:cNvPicPr>
          <p:nvPr/>
        </p:nvPicPr>
        <p:blipFill>
          <a:blip r:embed="rId2"/>
          <a:srcRect/>
          <a:stretch>
            <a:fillRect/>
          </a:stretch>
        </p:blipFill>
        <p:spPr bwMode="auto">
          <a:xfrm>
            <a:off x="0" y="0"/>
            <a:ext cx="9180513" cy="1169988"/>
          </a:xfrm>
          <a:prstGeom prst="rect">
            <a:avLst/>
          </a:prstGeom>
          <a:noFill/>
          <a:ln w="9525">
            <a:noFill/>
            <a:miter lim="800000"/>
            <a:headEnd/>
            <a:tailEnd/>
          </a:ln>
        </p:spPr>
      </p:pic>
      <p:sp>
        <p:nvSpPr>
          <p:cNvPr id="21508" name="CuadroTexto 9"/>
          <p:cNvSpPr txBox="1">
            <a:spLocks noChangeArrowheads="1"/>
          </p:cNvSpPr>
          <p:nvPr/>
        </p:nvSpPr>
        <p:spPr bwMode="auto">
          <a:xfrm>
            <a:off x="841547" y="2699761"/>
            <a:ext cx="4314198" cy="3416320"/>
          </a:xfrm>
          <a:prstGeom prst="rect">
            <a:avLst/>
          </a:prstGeom>
          <a:noFill/>
          <a:ln w="9525">
            <a:noFill/>
            <a:miter lim="800000"/>
            <a:headEnd/>
            <a:tailEnd/>
          </a:ln>
        </p:spPr>
        <p:txBody>
          <a:bodyPr wrap="square" anchor="ctr">
            <a:prstTxWarp prst="textNoShape">
              <a:avLst/>
            </a:prstTxWarp>
            <a:spAutoFit/>
          </a:bodyPr>
          <a:lstStyle/>
          <a:p>
            <a:r>
              <a:rPr lang="es-ES" sz="1400" dirty="0" smtClean="0">
                <a:latin typeface="Helvetica Neue"/>
                <a:cs typeface="Helvetica Neue"/>
              </a:rPr>
              <a:t>El material fotográfico pertenece a las </a:t>
            </a:r>
            <a:r>
              <a:rPr lang="es-ES" sz="1400" b="1" dirty="0" smtClean="0">
                <a:latin typeface="Helvetica Neue"/>
                <a:cs typeface="Helvetica Neue"/>
              </a:rPr>
              <a:t>Jornadas de Formación de Personal Sanitario en Promoción de la Salud realizado</a:t>
            </a:r>
            <a:r>
              <a:rPr lang="es-ES" sz="1400" dirty="0" smtClean="0">
                <a:latin typeface="Helvetica Neue"/>
                <a:cs typeface="Helvetica Neue"/>
              </a:rPr>
              <a:t> en Huesca en octubre de 2017, en el que profesionales de la medicina, de la enfermería, de la nutrición, de la educación y del ámbito de la actividad física y del deporte, entre otros, se juntaron para repensar coordinadamente nuevas estrategias para la promoción de la actividad física y la salud. Estas imágenes quieren ser una aportación a las conclusiones que se generaron en el debate y que en los diferentes escenarios en los que se trabaja se está intentando poner en práctica.</a:t>
            </a:r>
            <a:r>
              <a:rPr lang="es-ES_tradnl" sz="1600" dirty="0" smtClean="0">
                <a:latin typeface="Helvetica Neue"/>
                <a:ea typeface="Museo Sans 300" charset="0"/>
                <a:cs typeface="Helvetica Neue"/>
              </a:rPr>
              <a:t/>
            </a:r>
            <a:br>
              <a:rPr lang="es-ES_tradnl" sz="1600" dirty="0" smtClean="0">
                <a:latin typeface="Helvetica Neue"/>
                <a:ea typeface="Museo Sans 300" charset="0"/>
                <a:cs typeface="Helvetica Neue"/>
              </a:rPr>
            </a:br>
            <a:endParaRPr lang="es-ES_tradnl" sz="1600" dirty="0">
              <a:latin typeface="Helvetica Neue"/>
              <a:ea typeface="Museo Sans 300" charset="0"/>
              <a:cs typeface="Helvetica Neue"/>
            </a:endParaRPr>
          </a:p>
          <a:p>
            <a:pPr marL="342900" indent="-342900">
              <a:buFont typeface="Courier New" charset="0"/>
              <a:buChar char="o"/>
            </a:pPr>
            <a:endParaRPr lang="es-ES_tradnl" sz="1600" dirty="0">
              <a:latin typeface="Helvetica Neue"/>
              <a:ea typeface="Museo Sans 300" charset="0"/>
              <a:cs typeface="Helvetica Neue"/>
            </a:endParaRPr>
          </a:p>
        </p:txBody>
      </p:sp>
      <p:sp>
        <p:nvSpPr>
          <p:cNvPr id="21509" name="CuadroTexto 10"/>
          <p:cNvSpPr txBox="1">
            <a:spLocks noChangeArrowheads="1"/>
          </p:cNvSpPr>
          <p:nvPr/>
        </p:nvSpPr>
        <p:spPr bwMode="auto">
          <a:xfrm>
            <a:off x="536490" y="1333829"/>
            <a:ext cx="8195422" cy="523220"/>
          </a:xfrm>
          <a:prstGeom prst="rect">
            <a:avLst/>
          </a:prstGeom>
          <a:noFill/>
          <a:ln w="9525">
            <a:noFill/>
            <a:miter lim="800000"/>
            <a:headEnd/>
            <a:tailEnd/>
          </a:ln>
        </p:spPr>
        <p:txBody>
          <a:bodyPr wrap="square" anchor="ctr">
            <a:prstTxWarp prst="textNoShape">
              <a:avLst/>
            </a:prstTxWarp>
            <a:spAutoFit/>
          </a:bodyPr>
          <a:lstStyle/>
          <a:p>
            <a:pPr algn="ctr"/>
            <a:r>
              <a:rPr lang="es-ES_tradnl" sz="2800" dirty="0" smtClean="0">
                <a:solidFill>
                  <a:srgbClr val="622974"/>
                </a:solidFill>
                <a:latin typeface="Museo Sans 700" charset="0"/>
                <a:ea typeface="Museo Sans 700" charset="0"/>
                <a:cs typeface="Museo Sans 700" charset="0"/>
              </a:rPr>
              <a:t>¿A qué juega CAPAS-Ciudad?</a:t>
            </a:r>
            <a:endParaRPr lang="es-ES_tradnl" sz="2800" dirty="0">
              <a:solidFill>
                <a:srgbClr val="622974"/>
              </a:solidFill>
              <a:latin typeface="Museo Sans 700" charset="0"/>
              <a:ea typeface="Museo Sans 700" charset="0"/>
              <a:cs typeface="Museo Sans 700" charset="0"/>
            </a:endParaRPr>
          </a:p>
        </p:txBody>
      </p:sp>
      <p:pic>
        <p:nvPicPr>
          <p:cNvPr id="7" name="Imagen 6"/>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2338" r="4095"/>
          <a:stretch/>
        </p:blipFill>
        <p:spPr>
          <a:xfrm>
            <a:off x="5330710" y="2434111"/>
            <a:ext cx="5156959" cy="36576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8" name="Conector recto 7"/>
          <p:cNvCxnSpPr/>
          <p:nvPr/>
        </p:nvCxnSpPr>
        <p:spPr>
          <a:xfrm>
            <a:off x="1147564" y="2015425"/>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uadroTexto 4"/>
          <p:cNvSpPr txBox="1"/>
          <p:nvPr/>
        </p:nvSpPr>
        <p:spPr>
          <a:xfrm>
            <a:off x="1381244" y="5808251"/>
            <a:ext cx="6500440" cy="584776"/>
          </a:xfrm>
          <a:prstGeom prst="rect">
            <a:avLst/>
          </a:prstGeom>
          <a:noFill/>
        </p:spPr>
        <p:txBody>
          <a:bodyPr wrap="square" rtlCol="0">
            <a:spAutoFit/>
          </a:bodyPr>
          <a:lstStyle/>
          <a:p>
            <a:pPr algn="ctr"/>
            <a:r>
              <a:rPr lang="es-ES" sz="1600" dirty="0" smtClean="0">
                <a:latin typeface="Helvetica Neue"/>
                <a:cs typeface="Helvetica Neue"/>
              </a:rPr>
              <a:t>¿Habéis jugado alguna vez con los paracaídas a mantener el mayor número de materiales, pelotas, balones, globos,… en el aire? </a:t>
            </a:r>
            <a:endParaRPr lang="es-ES_tradnl" sz="1600" dirty="0">
              <a:latin typeface="Helvetica Neue"/>
              <a:cs typeface="Helvetica Neue"/>
            </a:endParaRPr>
          </a:p>
        </p:txBody>
      </p:sp>
      <p:pic>
        <p:nvPicPr>
          <p:cNvPr id="2" name="Imagen 1"/>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601371" y="1412630"/>
            <a:ext cx="6060184" cy="4094772"/>
          </a:xfrm>
          <a:prstGeom prst="rect">
            <a:avLst/>
          </a:prstGeom>
        </p:spPr>
      </p:pic>
      <p:pic>
        <p:nvPicPr>
          <p:cNvPr id="6" name="Imagen 6" descr="Fondoblanco_A4_encabezado_CAPAS-POCTEFA.jpg"/>
          <p:cNvPicPr>
            <a:picLocks noChangeAspect="1"/>
          </p:cNvPicPr>
          <p:nvPr/>
        </p:nvPicPr>
        <p:blipFill>
          <a:blip r:embed="rId3"/>
          <a:srcRect/>
          <a:stretch>
            <a:fillRect/>
          </a:stretch>
        </p:blipFill>
        <p:spPr bwMode="auto">
          <a:xfrm>
            <a:off x="0" y="0"/>
            <a:ext cx="9180513" cy="1169988"/>
          </a:xfrm>
          <a:prstGeom prst="rect">
            <a:avLst/>
          </a:prstGeom>
          <a:noFill/>
          <a:ln w="9525">
            <a:noFill/>
            <a:miter lim="800000"/>
            <a:headEnd/>
            <a:tailEnd/>
          </a:ln>
        </p:spPr>
      </p:pic>
      <p:cxnSp>
        <p:nvCxnSpPr>
          <p:cNvPr id="9" name="Conector recto 8"/>
          <p:cNvCxnSpPr/>
          <p:nvPr/>
        </p:nvCxnSpPr>
        <p:spPr>
          <a:xfrm>
            <a:off x="1147564" y="5721096"/>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335685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ángulo 1"/>
          <p:cNvSpPr/>
          <p:nvPr/>
        </p:nvSpPr>
        <p:spPr>
          <a:xfrm>
            <a:off x="2624965" y="5778330"/>
            <a:ext cx="3808522" cy="338554"/>
          </a:xfrm>
          <a:prstGeom prst="rect">
            <a:avLst/>
          </a:prstGeom>
        </p:spPr>
        <p:txBody>
          <a:bodyPr wrap="square">
            <a:spAutoFit/>
          </a:bodyPr>
          <a:lstStyle/>
          <a:p>
            <a:pPr algn="ctr">
              <a:spcAft>
                <a:spcPts val="0"/>
              </a:spcAft>
            </a:pPr>
            <a:r>
              <a:rPr lang="es-ES" sz="1600" dirty="0" smtClean="0">
                <a:effectLst/>
                <a:latin typeface="Helvetica Neue"/>
                <a:ea typeface="Calibri" charset="0"/>
                <a:cs typeface="Helvetica Neue"/>
              </a:rPr>
              <a:t>Parece un juego simple... </a:t>
            </a:r>
            <a:endParaRPr lang="es-ES_tradnl" sz="1600" dirty="0">
              <a:effectLst/>
              <a:latin typeface="Helvetica Neue"/>
              <a:ea typeface="Calibri" charset="0"/>
              <a:cs typeface="Helvetica Neue"/>
            </a:endParaRPr>
          </a:p>
        </p:txBody>
      </p:sp>
      <p:pic>
        <p:nvPicPr>
          <p:cNvPr id="4" name="Imagen 3"/>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08344" y="1624332"/>
            <a:ext cx="5911862" cy="3600000"/>
          </a:xfrm>
          <a:prstGeom prst="rect">
            <a:avLst/>
          </a:prstGeom>
        </p:spPr>
      </p:pic>
      <p:pic>
        <p:nvPicPr>
          <p:cNvPr id="6" name="Imagen 6" descr="Fondoblanco_A4_encabezado_CAPAS-POCTEFA.jpg"/>
          <p:cNvPicPr>
            <a:picLocks noChangeAspect="1"/>
          </p:cNvPicPr>
          <p:nvPr/>
        </p:nvPicPr>
        <p:blipFill>
          <a:blip r:embed="rId3"/>
          <a:srcRect/>
          <a:stretch>
            <a:fillRect/>
          </a:stretch>
        </p:blipFill>
        <p:spPr bwMode="auto">
          <a:xfrm>
            <a:off x="0" y="0"/>
            <a:ext cx="9180513" cy="1169988"/>
          </a:xfrm>
          <a:prstGeom prst="rect">
            <a:avLst/>
          </a:prstGeom>
          <a:noFill/>
          <a:ln w="9525">
            <a:noFill/>
            <a:miter lim="800000"/>
            <a:headEnd/>
            <a:tailEnd/>
          </a:ln>
        </p:spPr>
      </p:pic>
      <p:cxnSp>
        <p:nvCxnSpPr>
          <p:cNvPr id="9" name="Conector recto 8"/>
          <p:cNvCxnSpPr/>
          <p:nvPr/>
        </p:nvCxnSpPr>
        <p:spPr>
          <a:xfrm>
            <a:off x="1147564" y="5721096"/>
            <a:ext cx="6885385" cy="1588"/>
          </a:xfrm>
          <a:prstGeom prst="line">
            <a:avLst/>
          </a:prstGeom>
          <a:ln w="19050" cap="flat" cmpd="sng" algn="ctr">
            <a:solidFill>
              <a:srgbClr val="62297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7825352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325</TotalTime>
  <Words>985</Words>
  <Application>Microsoft Office PowerPoint</Application>
  <PresentationFormat>Personalizado</PresentationFormat>
  <Paragraphs>84</Paragraphs>
  <Slides>30</Slides>
  <Notes>4</Notes>
  <HiddenSlides>0</HiddenSlides>
  <MMClips>0</MMClips>
  <ScaleCrop>false</ScaleCrop>
  <HeadingPairs>
    <vt:vector size="4" baseType="variant">
      <vt:variant>
        <vt:lpstr>Plantilla de diseño</vt:lpstr>
      </vt:variant>
      <vt:variant>
        <vt:i4>1</vt:i4>
      </vt:variant>
      <vt:variant>
        <vt:lpstr>Títulos de diapositiva</vt:lpstr>
      </vt:variant>
      <vt:variant>
        <vt:i4>30</vt:i4>
      </vt:variant>
    </vt:vector>
  </HeadingPairs>
  <TitlesOfParts>
    <vt:vector size="31" baseType="lpstr">
      <vt:lpstr>Tema de Office</vt:lpstr>
      <vt:lpstr>Diapositiva 1</vt:lpstr>
      <vt:lpstr> </vt:lpstr>
      <vt:lpstr> </vt:lpstr>
      <vt:lpstr> </vt:lpstr>
      <vt:lpstr> </vt:lpstr>
      <vt:lpstr> </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imac cuatro</cp:lastModifiedBy>
  <cp:revision>43</cp:revision>
  <dcterms:created xsi:type="dcterms:W3CDTF">2018-05-23T08:55:48Z</dcterms:created>
  <dcterms:modified xsi:type="dcterms:W3CDTF">2018-05-23T08:57:27Z</dcterms:modified>
</cp:coreProperties>
</file>